
<file path=[Content_Types].xml><?xml version="1.0" encoding="utf-8"?>
<Types xmlns="http://schemas.openxmlformats.org/package/2006/content-types">
  <Default Extension="rels" ContentType="application/vnd.openxmlformats-package.relationships+xml"/>
  <Default Extension="xml" ContentType="application/xml"/>
  <Default Extension="wmf" ContentType="image/x-wmf"/>
  <Default Extension="bin" ContentType="application/vnd.openxmlformats-officedocument.oleObject"/>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rawings/vmlDrawing9.vml" ContentType="application/vnd.openxmlformats-officedocument.vmlDrawing"/>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rawings/vmlDrawing10.vml" ContentType="application/vnd.openxmlformats-officedocument.vmlDrawing"/>
  <Override PartName="/ppt/slides/slide22.xml" ContentType="application/vnd.openxmlformats-officedocument.presentationml.slide+xml"/>
  <Override PartName="/ppt/drawings/vmlDrawing11.vml" ContentType="application/vnd.openxmlformats-officedocument.vmlDrawing"/>
  <Override PartName="/ppt/slides/slide23.xml" ContentType="application/vnd.openxmlformats-officedocument.presentationml.slide+xml"/>
  <Override PartName="/ppt/drawings/vmlDrawing12.vml" ContentType="application/vnd.openxmlformats-officedocument.vmlDrawing"/>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60" r:id="rId1"/>
  </p:sldMasterIdLst>
  <p:notesMasterIdLst>
    <p:notesMasterId r:id="rId2"/>
  </p:notesMasterIdLst>
  <p:sldIdLst>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6600FF"/>
    <a:srgbClr val="00CC66"/>
    <a:srgbClr val="FF6699"/>
    <a:srgbClr val="D60093"/>
    <a:srgbClr val="993366"/>
    <a:srgbClr val="009900"/>
    <a:srgbClr val="F51D3C"/>
    <a:srgbClr val="FF5050"/>
    <a:srgbClr val="6EA497"/>
    <a:srgbClr val="C0C0C0"/>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showOutlineIcons="0">
    <p:restoredLeft sz="15620"/>
    <p:restoredTop sz="94660"/>
  </p:normalViewPr>
  <p:slideViewPr>
    <p:cSldViewPr>
      <p:cViewPr>
        <p:scale>
          <a:sx n="69" d="100"/>
          <a:sy n="69" d="100"/>
        </p:scale>
        <p:origin x="-141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tableStyles" Target="tableStyle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85" name=""/>
        <p:cNvGrpSpPr/>
        <p:nvPr/>
      </p:nvGrpSpPr>
      <p:grpSpPr>
        <a:xfrm>
          <a:off x="0" y="0"/>
          <a:ext cx="0" cy="0"/>
          <a:chOff x="0" y="0"/>
          <a:chExt cx="0" cy="0"/>
        </a:xfrm>
      </p:grpSpPr>
      <p:sp>
        <p:nvSpPr>
          <p:cNvPr id="1048734"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35"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36"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37"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38"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39"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3"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p>
            <a:r>
              <a:rPr lang="en-US" smtClean="0"/>
              <a:t>Click to edit Master title style</a:t>
            </a:r>
            <a:endParaRPr lang="en-US"/>
          </a:p>
        </p:txBody>
      </p:sp>
      <p:sp>
        <p:nvSpPr>
          <p:cNvPr id="1048582"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en-US"/>
          </a:p>
        </p:txBody>
      </p:sp>
      <p:sp>
        <p:nvSpPr>
          <p:cNvPr id="1048583" name="Date Placeholder 3"/>
          <p:cNvSpPr>
            <a:spLocks noGrp="1"/>
          </p:cNvSpPr>
          <p:nvPr>
            <p:ph type="dt" sz="half" idx="10"/>
          </p:nvPr>
        </p:nvSpPr>
        <p:spPr/>
        <p:txBody>
          <a:bodyPr/>
          <a:p>
            <a:fld id="{9B6D3535-4E7A-47E0-8709-808B10909318}" type="datetimeFigureOut">
              <a:rPr lang="en-US" smtClean="0"/>
              <a:t>11/2/2018</a:t>
            </a:fld>
            <a:endParaRPr lang="en-US"/>
          </a:p>
        </p:txBody>
      </p:sp>
      <p:sp>
        <p:nvSpPr>
          <p:cNvPr id="1048584" name="Footer Placeholder 4"/>
          <p:cNvSpPr>
            <a:spLocks noGrp="1"/>
          </p:cNvSpPr>
          <p:nvPr>
            <p:ph type="ftr" sz="quarter" idx="11"/>
          </p:nvPr>
        </p:nvSpPr>
        <p:spPr/>
        <p:txBody>
          <a:bodyPr/>
          <a:p>
            <a:endParaRPr lang="en-US"/>
          </a:p>
        </p:txBody>
      </p:sp>
      <p:sp>
        <p:nvSpPr>
          <p:cNvPr id="1048585" name="Slide Number Placeholder 5"/>
          <p:cNvSpPr>
            <a:spLocks noGrp="1"/>
          </p:cNvSpPr>
          <p:nvPr>
            <p:ph type="sldNum" sz="quarter" idx="12"/>
          </p:nvPr>
        </p:nvSpPr>
        <p:spPr/>
        <p:txBody>
          <a:bodyPr/>
          <a:p>
            <a:fld id="{5ACC6CC2-865A-4AF7-B5DF-4F5D49C263B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78" name=""/>
        <p:cNvGrpSpPr/>
        <p:nvPr/>
      </p:nvGrpSpPr>
      <p:grpSpPr>
        <a:xfrm>
          <a:off x="0" y="0"/>
          <a:ext cx="0" cy="0"/>
          <a:chOff x="0" y="0"/>
          <a:chExt cx="0" cy="0"/>
        </a:xfrm>
      </p:grpSpPr>
      <p:sp>
        <p:nvSpPr>
          <p:cNvPr id="1048701" name="Title 1"/>
          <p:cNvSpPr>
            <a:spLocks noGrp="1"/>
          </p:cNvSpPr>
          <p:nvPr>
            <p:ph type="title"/>
          </p:nvPr>
        </p:nvSpPr>
        <p:spPr/>
        <p:txBody>
          <a:bodyPr/>
          <a:p>
            <a:r>
              <a:rPr lang="en-US" smtClean="0"/>
              <a:t>Click to edit Master title style</a:t>
            </a:r>
            <a:endParaRPr lang="en-US"/>
          </a:p>
        </p:txBody>
      </p:sp>
      <p:sp>
        <p:nvSpPr>
          <p:cNvPr id="1048702"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03" name="Date Placeholder 3"/>
          <p:cNvSpPr>
            <a:spLocks noGrp="1"/>
          </p:cNvSpPr>
          <p:nvPr>
            <p:ph type="dt" sz="half" idx="10"/>
          </p:nvPr>
        </p:nvSpPr>
        <p:spPr/>
        <p:txBody>
          <a:bodyPr/>
          <a:p>
            <a:fld id="{9B6D3535-4E7A-47E0-8709-808B10909318}" type="datetimeFigureOut">
              <a:rPr lang="en-US" smtClean="0"/>
              <a:t>11/2/2018</a:t>
            </a:fld>
            <a:endParaRPr lang="en-US"/>
          </a:p>
        </p:txBody>
      </p:sp>
      <p:sp>
        <p:nvSpPr>
          <p:cNvPr id="1048704" name="Footer Placeholder 4"/>
          <p:cNvSpPr>
            <a:spLocks noGrp="1"/>
          </p:cNvSpPr>
          <p:nvPr>
            <p:ph type="ftr" sz="quarter" idx="11"/>
          </p:nvPr>
        </p:nvSpPr>
        <p:spPr/>
        <p:txBody>
          <a:bodyPr/>
          <a:p>
            <a:endParaRPr lang="en-US"/>
          </a:p>
        </p:txBody>
      </p:sp>
      <p:sp>
        <p:nvSpPr>
          <p:cNvPr id="1048705" name="Slide Number Placeholder 5"/>
          <p:cNvSpPr>
            <a:spLocks noGrp="1"/>
          </p:cNvSpPr>
          <p:nvPr>
            <p:ph type="sldNum" sz="quarter" idx="12"/>
          </p:nvPr>
        </p:nvSpPr>
        <p:spPr/>
        <p:txBody>
          <a:bodyPr/>
          <a:p>
            <a:fld id="{5ACC6CC2-865A-4AF7-B5DF-4F5D49C263B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76" name=""/>
        <p:cNvGrpSpPr/>
        <p:nvPr/>
      </p:nvGrpSpPr>
      <p:grpSpPr>
        <a:xfrm>
          <a:off x="0" y="0"/>
          <a:ext cx="0" cy="0"/>
          <a:chOff x="0" y="0"/>
          <a:chExt cx="0" cy="0"/>
        </a:xfrm>
      </p:grpSpPr>
      <p:sp>
        <p:nvSpPr>
          <p:cNvPr id="1048690"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US"/>
          </a:p>
        </p:txBody>
      </p:sp>
      <p:sp>
        <p:nvSpPr>
          <p:cNvPr id="1048691"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92" name="Date Placeholder 3"/>
          <p:cNvSpPr>
            <a:spLocks noGrp="1"/>
          </p:cNvSpPr>
          <p:nvPr>
            <p:ph type="dt" sz="half" idx="10"/>
          </p:nvPr>
        </p:nvSpPr>
        <p:spPr/>
        <p:txBody>
          <a:bodyPr/>
          <a:p>
            <a:fld id="{9B6D3535-4E7A-47E0-8709-808B10909318}" type="datetimeFigureOut">
              <a:rPr lang="en-US" smtClean="0"/>
              <a:t>11/2/2018</a:t>
            </a:fld>
            <a:endParaRPr lang="en-US"/>
          </a:p>
        </p:txBody>
      </p:sp>
      <p:sp>
        <p:nvSpPr>
          <p:cNvPr id="1048693" name="Footer Placeholder 4"/>
          <p:cNvSpPr>
            <a:spLocks noGrp="1"/>
          </p:cNvSpPr>
          <p:nvPr>
            <p:ph type="ftr" sz="quarter" idx="11"/>
          </p:nvPr>
        </p:nvSpPr>
        <p:spPr/>
        <p:txBody>
          <a:bodyPr/>
          <a:p>
            <a:endParaRPr lang="en-US"/>
          </a:p>
        </p:txBody>
      </p:sp>
      <p:sp>
        <p:nvSpPr>
          <p:cNvPr id="1048694" name="Slide Number Placeholder 5"/>
          <p:cNvSpPr>
            <a:spLocks noGrp="1"/>
          </p:cNvSpPr>
          <p:nvPr>
            <p:ph type="sldNum" sz="quarter" idx="12"/>
          </p:nvPr>
        </p:nvSpPr>
        <p:spPr/>
        <p:txBody>
          <a:bodyPr/>
          <a:p>
            <a:fld id="{5ACC6CC2-865A-4AF7-B5DF-4F5D49C263B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45" name=""/>
        <p:cNvGrpSpPr/>
        <p:nvPr/>
      </p:nvGrpSpPr>
      <p:grpSpPr>
        <a:xfrm>
          <a:off x="0" y="0"/>
          <a:ext cx="0" cy="0"/>
          <a:chOff x="0" y="0"/>
          <a:chExt cx="0" cy="0"/>
        </a:xfrm>
      </p:grpSpPr>
      <p:sp>
        <p:nvSpPr>
          <p:cNvPr id="1048594" name="Title 1"/>
          <p:cNvSpPr>
            <a:spLocks noGrp="1"/>
          </p:cNvSpPr>
          <p:nvPr>
            <p:ph type="title"/>
          </p:nvPr>
        </p:nvSpPr>
        <p:spPr/>
        <p:txBody>
          <a:bodyPr/>
          <a:p>
            <a:r>
              <a:rPr lang="en-US" smtClean="0"/>
              <a:t>Click to edit Master title style</a:t>
            </a:r>
            <a:endParaRPr lang="en-US"/>
          </a:p>
        </p:txBody>
      </p:sp>
      <p:sp>
        <p:nvSpPr>
          <p:cNvPr id="1048595"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96" name="Date Placeholder 3"/>
          <p:cNvSpPr>
            <a:spLocks noGrp="1"/>
          </p:cNvSpPr>
          <p:nvPr>
            <p:ph type="dt" sz="half" idx="10"/>
          </p:nvPr>
        </p:nvSpPr>
        <p:spPr/>
        <p:txBody>
          <a:bodyPr/>
          <a:p>
            <a:fld id="{9B6D3535-4E7A-47E0-8709-808B10909318}" type="datetimeFigureOut">
              <a:rPr lang="en-US" smtClean="0"/>
              <a:t>11/2/2018</a:t>
            </a:fld>
            <a:endParaRPr lang="en-US"/>
          </a:p>
        </p:txBody>
      </p:sp>
      <p:sp>
        <p:nvSpPr>
          <p:cNvPr id="1048597" name="Footer Placeholder 4"/>
          <p:cNvSpPr>
            <a:spLocks noGrp="1"/>
          </p:cNvSpPr>
          <p:nvPr>
            <p:ph type="ftr" sz="quarter" idx="11"/>
          </p:nvPr>
        </p:nvSpPr>
        <p:spPr/>
        <p:txBody>
          <a:bodyPr/>
          <a:p>
            <a:endParaRPr lang="en-US"/>
          </a:p>
        </p:txBody>
      </p:sp>
      <p:sp>
        <p:nvSpPr>
          <p:cNvPr id="1048598" name="Slide Number Placeholder 5"/>
          <p:cNvSpPr>
            <a:spLocks noGrp="1"/>
          </p:cNvSpPr>
          <p:nvPr>
            <p:ph type="sldNum" sz="quarter" idx="12"/>
          </p:nvPr>
        </p:nvSpPr>
        <p:spPr/>
        <p:txBody>
          <a:bodyPr/>
          <a:p>
            <a:fld id="{5ACC6CC2-865A-4AF7-B5DF-4F5D49C263B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79" name=""/>
        <p:cNvGrpSpPr/>
        <p:nvPr/>
      </p:nvGrpSpPr>
      <p:grpSpPr>
        <a:xfrm>
          <a:off x="0" y="0"/>
          <a:ext cx="0" cy="0"/>
          <a:chOff x="0" y="0"/>
          <a:chExt cx="0" cy="0"/>
        </a:xfrm>
      </p:grpSpPr>
      <p:sp>
        <p:nvSpPr>
          <p:cNvPr id="1048706" name="Title 1"/>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US"/>
          </a:p>
        </p:txBody>
      </p:sp>
      <p:sp>
        <p:nvSpPr>
          <p:cNvPr id="1048707"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708" name="Date Placeholder 3"/>
          <p:cNvSpPr>
            <a:spLocks noGrp="1"/>
          </p:cNvSpPr>
          <p:nvPr>
            <p:ph type="dt" sz="half" idx="10"/>
          </p:nvPr>
        </p:nvSpPr>
        <p:spPr/>
        <p:txBody>
          <a:bodyPr/>
          <a:p>
            <a:fld id="{9B6D3535-4E7A-47E0-8709-808B10909318}" type="datetimeFigureOut">
              <a:rPr lang="en-US" smtClean="0"/>
              <a:t>11/2/2018</a:t>
            </a:fld>
            <a:endParaRPr lang="en-US"/>
          </a:p>
        </p:txBody>
      </p:sp>
      <p:sp>
        <p:nvSpPr>
          <p:cNvPr id="1048709" name="Footer Placeholder 4"/>
          <p:cNvSpPr>
            <a:spLocks noGrp="1"/>
          </p:cNvSpPr>
          <p:nvPr>
            <p:ph type="ftr" sz="quarter" idx="11"/>
          </p:nvPr>
        </p:nvSpPr>
        <p:spPr/>
        <p:txBody>
          <a:bodyPr/>
          <a:p>
            <a:endParaRPr lang="en-US"/>
          </a:p>
        </p:txBody>
      </p:sp>
      <p:sp>
        <p:nvSpPr>
          <p:cNvPr id="1048710" name="Slide Number Placeholder 5"/>
          <p:cNvSpPr>
            <a:spLocks noGrp="1"/>
          </p:cNvSpPr>
          <p:nvPr>
            <p:ph type="sldNum" sz="quarter" idx="12"/>
          </p:nvPr>
        </p:nvSpPr>
        <p:spPr/>
        <p:txBody>
          <a:bodyPr/>
          <a:p>
            <a:fld id="{5ACC6CC2-865A-4AF7-B5DF-4F5D49C263B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80" name=""/>
        <p:cNvGrpSpPr/>
        <p:nvPr/>
      </p:nvGrpSpPr>
      <p:grpSpPr>
        <a:xfrm>
          <a:off x="0" y="0"/>
          <a:ext cx="0" cy="0"/>
          <a:chOff x="0" y="0"/>
          <a:chExt cx="0" cy="0"/>
        </a:xfrm>
      </p:grpSpPr>
      <p:sp>
        <p:nvSpPr>
          <p:cNvPr id="1048711" name="Title 1"/>
          <p:cNvSpPr>
            <a:spLocks noGrp="1"/>
          </p:cNvSpPr>
          <p:nvPr>
            <p:ph type="title"/>
          </p:nvPr>
        </p:nvSpPr>
        <p:spPr/>
        <p:txBody>
          <a:bodyPr/>
          <a:p>
            <a:r>
              <a:rPr lang="en-US" smtClean="0"/>
              <a:t>Click to edit Master title style</a:t>
            </a:r>
            <a:endParaRPr lang="en-US"/>
          </a:p>
        </p:txBody>
      </p:sp>
      <p:sp>
        <p:nvSpPr>
          <p:cNvPr id="1048712"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13"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14" name="Date Placeholder 4"/>
          <p:cNvSpPr>
            <a:spLocks noGrp="1"/>
          </p:cNvSpPr>
          <p:nvPr>
            <p:ph type="dt" sz="half" idx="10"/>
          </p:nvPr>
        </p:nvSpPr>
        <p:spPr/>
        <p:txBody>
          <a:bodyPr/>
          <a:p>
            <a:fld id="{9B6D3535-4E7A-47E0-8709-808B10909318}" type="datetimeFigureOut">
              <a:rPr lang="en-US" smtClean="0"/>
              <a:t>11/2/2018</a:t>
            </a:fld>
            <a:endParaRPr lang="en-US"/>
          </a:p>
        </p:txBody>
      </p:sp>
      <p:sp>
        <p:nvSpPr>
          <p:cNvPr id="1048715" name="Footer Placeholder 5"/>
          <p:cNvSpPr>
            <a:spLocks noGrp="1"/>
          </p:cNvSpPr>
          <p:nvPr>
            <p:ph type="ftr" sz="quarter" idx="11"/>
          </p:nvPr>
        </p:nvSpPr>
        <p:spPr/>
        <p:txBody>
          <a:bodyPr/>
          <a:p>
            <a:endParaRPr lang="en-US"/>
          </a:p>
        </p:txBody>
      </p:sp>
      <p:sp>
        <p:nvSpPr>
          <p:cNvPr id="1048716" name="Slide Number Placeholder 6"/>
          <p:cNvSpPr>
            <a:spLocks noGrp="1"/>
          </p:cNvSpPr>
          <p:nvPr>
            <p:ph type="sldNum" sz="quarter" idx="12"/>
          </p:nvPr>
        </p:nvSpPr>
        <p:spPr/>
        <p:txBody>
          <a:bodyPr/>
          <a:p>
            <a:fld id="{5ACC6CC2-865A-4AF7-B5DF-4F5D49C263B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81" name=""/>
        <p:cNvGrpSpPr/>
        <p:nvPr/>
      </p:nvGrpSpPr>
      <p:grpSpPr>
        <a:xfrm>
          <a:off x="0" y="0"/>
          <a:ext cx="0" cy="0"/>
          <a:chOff x="0" y="0"/>
          <a:chExt cx="0" cy="0"/>
        </a:xfrm>
      </p:grpSpPr>
      <p:sp>
        <p:nvSpPr>
          <p:cNvPr id="1048717" name="Title 1"/>
          <p:cNvSpPr>
            <a:spLocks noGrp="1"/>
          </p:cNvSpPr>
          <p:nvPr>
            <p:ph type="title"/>
          </p:nvPr>
        </p:nvSpPr>
        <p:spPr/>
        <p:txBody>
          <a:bodyPr/>
          <a:p>
            <a:r>
              <a:rPr lang="en-US" smtClean="0"/>
              <a:t>Click to edit Master title style</a:t>
            </a:r>
            <a:endParaRPr lang="en-US"/>
          </a:p>
        </p:txBody>
      </p:sp>
      <p:sp>
        <p:nvSpPr>
          <p:cNvPr id="1048718"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19"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20"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21"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22" name="Date Placeholder 6"/>
          <p:cNvSpPr>
            <a:spLocks noGrp="1"/>
          </p:cNvSpPr>
          <p:nvPr>
            <p:ph type="dt" sz="half" idx="10"/>
          </p:nvPr>
        </p:nvSpPr>
        <p:spPr/>
        <p:txBody>
          <a:bodyPr/>
          <a:p>
            <a:fld id="{9B6D3535-4E7A-47E0-8709-808B10909318}" type="datetimeFigureOut">
              <a:rPr lang="en-US" smtClean="0"/>
              <a:t>11/2/2018</a:t>
            </a:fld>
            <a:endParaRPr lang="en-US"/>
          </a:p>
        </p:txBody>
      </p:sp>
      <p:sp>
        <p:nvSpPr>
          <p:cNvPr id="1048723" name="Footer Placeholder 7"/>
          <p:cNvSpPr>
            <a:spLocks noGrp="1"/>
          </p:cNvSpPr>
          <p:nvPr>
            <p:ph type="ftr" sz="quarter" idx="11"/>
          </p:nvPr>
        </p:nvSpPr>
        <p:spPr/>
        <p:txBody>
          <a:bodyPr/>
          <a:p>
            <a:endParaRPr lang="en-US"/>
          </a:p>
        </p:txBody>
      </p:sp>
      <p:sp>
        <p:nvSpPr>
          <p:cNvPr id="1048724" name="Slide Number Placeholder 8"/>
          <p:cNvSpPr>
            <a:spLocks noGrp="1"/>
          </p:cNvSpPr>
          <p:nvPr>
            <p:ph type="sldNum" sz="quarter" idx="12"/>
          </p:nvPr>
        </p:nvSpPr>
        <p:spPr/>
        <p:txBody>
          <a:bodyPr/>
          <a:p>
            <a:fld id="{5ACC6CC2-865A-4AF7-B5DF-4F5D49C263B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75" name=""/>
        <p:cNvGrpSpPr/>
        <p:nvPr/>
      </p:nvGrpSpPr>
      <p:grpSpPr>
        <a:xfrm>
          <a:off x="0" y="0"/>
          <a:ext cx="0" cy="0"/>
          <a:chOff x="0" y="0"/>
          <a:chExt cx="0" cy="0"/>
        </a:xfrm>
      </p:grpSpPr>
      <p:sp>
        <p:nvSpPr>
          <p:cNvPr id="1048686" name="Title 1"/>
          <p:cNvSpPr>
            <a:spLocks noGrp="1"/>
          </p:cNvSpPr>
          <p:nvPr>
            <p:ph type="title"/>
          </p:nvPr>
        </p:nvSpPr>
        <p:spPr/>
        <p:txBody>
          <a:bodyPr/>
          <a:p>
            <a:r>
              <a:rPr lang="en-US" smtClean="0"/>
              <a:t>Click to edit Master title style</a:t>
            </a:r>
            <a:endParaRPr lang="en-US"/>
          </a:p>
        </p:txBody>
      </p:sp>
      <p:sp>
        <p:nvSpPr>
          <p:cNvPr id="1048687" name="Date Placeholder 2"/>
          <p:cNvSpPr>
            <a:spLocks noGrp="1"/>
          </p:cNvSpPr>
          <p:nvPr>
            <p:ph type="dt" sz="half" idx="10"/>
          </p:nvPr>
        </p:nvSpPr>
        <p:spPr/>
        <p:txBody>
          <a:bodyPr/>
          <a:p>
            <a:fld id="{9B6D3535-4E7A-47E0-8709-808B10909318}" type="datetimeFigureOut">
              <a:rPr lang="en-US" smtClean="0"/>
              <a:t>11/2/2018</a:t>
            </a:fld>
            <a:endParaRPr lang="en-US"/>
          </a:p>
        </p:txBody>
      </p:sp>
      <p:sp>
        <p:nvSpPr>
          <p:cNvPr id="1048688" name="Footer Placeholder 3"/>
          <p:cNvSpPr>
            <a:spLocks noGrp="1"/>
          </p:cNvSpPr>
          <p:nvPr>
            <p:ph type="ftr" sz="quarter" idx="11"/>
          </p:nvPr>
        </p:nvSpPr>
        <p:spPr/>
        <p:txBody>
          <a:bodyPr/>
          <a:p>
            <a:endParaRPr lang="en-US"/>
          </a:p>
        </p:txBody>
      </p:sp>
      <p:sp>
        <p:nvSpPr>
          <p:cNvPr id="1048689" name="Slide Number Placeholder 4"/>
          <p:cNvSpPr>
            <a:spLocks noGrp="1"/>
          </p:cNvSpPr>
          <p:nvPr>
            <p:ph type="sldNum" sz="quarter" idx="12"/>
          </p:nvPr>
        </p:nvSpPr>
        <p:spPr/>
        <p:txBody>
          <a:bodyPr/>
          <a:p>
            <a:fld id="{5ACC6CC2-865A-4AF7-B5DF-4F5D49C263B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82" name=""/>
        <p:cNvGrpSpPr/>
        <p:nvPr/>
      </p:nvGrpSpPr>
      <p:grpSpPr>
        <a:xfrm>
          <a:off x="0" y="0"/>
          <a:ext cx="0" cy="0"/>
          <a:chOff x="0" y="0"/>
          <a:chExt cx="0" cy="0"/>
        </a:xfrm>
      </p:grpSpPr>
      <p:sp>
        <p:nvSpPr>
          <p:cNvPr id="1048725" name="Date Placeholder 1"/>
          <p:cNvSpPr>
            <a:spLocks noGrp="1"/>
          </p:cNvSpPr>
          <p:nvPr>
            <p:ph type="dt" sz="half" idx="10"/>
          </p:nvPr>
        </p:nvSpPr>
        <p:spPr/>
        <p:txBody>
          <a:bodyPr/>
          <a:p>
            <a:fld id="{9B6D3535-4E7A-47E0-8709-808B10909318}" type="datetimeFigureOut">
              <a:rPr lang="en-US" smtClean="0"/>
              <a:t>11/2/2018</a:t>
            </a:fld>
            <a:endParaRPr lang="en-US"/>
          </a:p>
        </p:txBody>
      </p:sp>
      <p:sp>
        <p:nvSpPr>
          <p:cNvPr id="1048726" name="Footer Placeholder 2"/>
          <p:cNvSpPr>
            <a:spLocks noGrp="1"/>
          </p:cNvSpPr>
          <p:nvPr>
            <p:ph type="ftr" sz="quarter" idx="11"/>
          </p:nvPr>
        </p:nvSpPr>
        <p:spPr/>
        <p:txBody>
          <a:bodyPr/>
          <a:p>
            <a:endParaRPr lang="en-US"/>
          </a:p>
        </p:txBody>
      </p:sp>
      <p:sp>
        <p:nvSpPr>
          <p:cNvPr id="1048727" name="Slide Number Placeholder 3"/>
          <p:cNvSpPr>
            <a:spLocks noGrp="1"/>
          </p:cNvSpPr>
          <p:nvPr>
            <p:ph type="sldNum" sz="quarter" idx="12"/>
          </p:nvPr>
        </p:nvSpPr>
        <p:spPr/>
        <p:txBody>
          <a:bodyPr/>
          <a:p>
            <a:fld id="{5ACC6CC2-865A-4AF7-B5DF-4F5D49C263B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83" name=""/>
        <p:cNvGrpSpPr/>
        <p:nvPr/>
      </p:nvGrpSpPr>
      <p:grpSpPr>
        <a:xfrm>
          <a:off x="0" y="0"/>
          <a:ext cx="0" cy="0"/>
          <a:chOff x="0" y="0"/>
          <a:chExt cx="0" cy="0"/>
        </a:xfrm>
      </p:grpSpPr>
      <p:sp>
        <p:nvSpPr>
          <p:cNvPr id="1048728" name="Title 1"/>
          <p:cNvSpPr>
            <a:spLocks noGrp="1"/>
          </p:cNvSpPr>
          <p:nvPr>
            <p:ph type="title"/>
          </p:nvPr>
        </p:nvSpPr>
        <p:spPr>
          <a:xfrm>
            <a:off x="457200" y="273050"/>
            <a:ext cx="3008313" cy="1162050"/>
          </a:xfrm>
        </p:spPr>
        <p:txBody>
          <a:bodyPr anchor="b"/>
          <a:lstStyle>
            <a:lvl1pPr algn="l">
              <a:defRPr b="1" sz="2000"/>
            </a:lvl1pPr>
          </a:lstStyle>
          <a:p>
            <a:r>
              <a:rPr lang="en-US" smtClean="0"/>
              <a:t>Click to edit Master title style</a:t>
            </a:r>
            <a:endParaRPr lang="en-US"/>
          </a:p>
        </p:txBody>
      </p:sp>
      <p:sp>
        <p:nvSpPr>
          <p:cNvPr id="1048729"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30"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731" name="Date Placeholder 4"/>
          <p:cNvSpPr>
            <a:spLocks noGrp="1"/>
          </p:cNvSpPr>
          <p:nvPr>
            <p:ph type="dt" sz="half" idx="10"/>
          </p:nvPr>
        </p:nvSpPr>
        <p:spPr/>
        <p:txBody>
          <a:bodyPr/>
          <a:p>
            <a:fld id="{9B6D3535-4E7A-47E0-8709-808B10909318}" type="datetimeFigureOut">
              <a:rPr lang="en-US" smtClean="0"/>
              <a:t>11/2/2018</a:t>
            </a:fld>
            <a:endParaRPr lang="en-US"/>
          </a:p>
        </p:txBody>
      </p:sp>
      <p:sp>
        <p:nvSpPr>
          <p:cNvPr id="1048732" name="Footer Placeholder 5"/>
          <p:cNvSpPr>
            <a:spLocks noGrp="1"/>
          </p:cNvSpPr>
          <p:nvPr>
            <p:ph type="ftr" sz="quarter" idx="11"/>
          </p:nvPr>
        </p:nvSpPr>
        <p:spPr/>
        <p:txBody>
          <a:bodyPr/>
          <a:p>
            <a:endParaRPr lang="en-US"/>
          </a:p>
        </p:txBody>
      </p:sp>
      <p:sp>
        <p:nvSpPr>
          <p:cNvPr id="1048733" name="Slide Number Placeholder 6"/>
          <p:cNvSpPr>
            <a:spLocks noGrp="1"/>
          </p:cNvSpPr>
          <p:nvPr>
            <p:ph type="sldNum" sz="quarter" idx="12"/>
          </p:nvPr>
        </p:nvSpPr>
        <p:spPr/>
        <p:txBody>
          <a:bodyPr/>
          <a:p>
            <a:fld id="{5ACC6CC2-865A-4AF7-B5DF-4F5D49C263B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77" name=""/>
        <p:cNvGrpSpPr/>
        <p:nvPr/>
      </p:nvGrpSpPr>
      <p:grpSpPr>
        <a:xfrm>
          <a:off x="0" y="0"/>
          <a:ext cx="0" cy="0"/>
          <a:chOff x="0" y="0"/>
          <a:chExt cx="0" cy="0"/>
        </a:xfrm>
      </p:grpSpPr>
      <p:sp>
        <p:nvSpPr>
          <p:cNvPr id="1048695" name="Title 1"/>
          <p:cNvSpPr>
            <a:spLocks noGrp="1"/>
          </p:cNvSpPr>
          <p:nvPr>
            <p:ph type="title"/>
          </p:nvPr>
        </p:nvSpPr>
        <p:spPr>
          <a:xfrm>
            <a:off x="1792288" y="4800600"/>
            <a:ext cx="5486400" cy="566738"/>
          </a:xfrm>
        </p:spPr>
        <p:txBody>
          <a:bodyPr anchor="b"/>
          <a:lstStyle>
            <a:lvl1pPr algn="l">
              <a:defRPr b="1" sz="2000"/>
            </a:lvl1pPr>
          </a:lstStyle>
          <a:p>
            <a:r>
              <a:rPr lang="en-US" smtClean="0"/>
              <a:t>Click to edit Master title style</a:t>
            </a:r>
            <a:endParaRPr lang="en-US"/>
          </a:p>
        </p:txBody>
      </p:sp>
      <p:sp>
        <p:nvSpPr>
          <p:cNvPr id="1048696"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697"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98" name="Date Placeholder 4"/>
          <p:cNvSpPr>
            <a:spLocks noGrp="1"/>
          </p:cNvSpPr>
          <p:nvPr>
            <p:ph type="dt" sz="half" idx="10"/>
          </p:nvPr>
        </p:nvSpPr>
        <p:spPr/>
        <p:txBody>
          <a:bodyPr/>
          <a:p>
            <a:fld id="{9B6D3535-4E7A-47E0-8709-808B10909318}" type="datetimeFigureOut">
              <a:rPr lang="en-US" smtClean="0"/>
              <a:t>11/2/2018</a:t>
            </a:fld>
            <a:endParaRPr lang="en-US"/>
          </a:p>
        </p:txBody>
      </p:sp>
      <p:sp>
        <p:nvSpPr>
          <p:cNvPr id="1048699" name="Footer Placeholder 5"/>
          <p:cNvSpPr>
            <a:spLocks noGrp="1"/>
          </p:cNvSpPr>
          <p:nvPr>
            <p:ph type="ftr" sz="quarter" idx="11"/>
          </p:nvPr>
        </p:nvSpPr>
        <p:spPr/>
        <p:txBody>
          <a:bodyPr/>
          <a:p>
            <a:endParaRPr lang="en-US"/>
          </a:p>
        </p:txBody>
      </p:sp>
      <p:sp>
        <p:nvSpPr>
          <p:cNvPr id="1048700" name="Slide Number Placeholder 6"/>
          <p:cNvSpPr>
            <a:spLocks noGrp="1"/>
          </p:cNvSpPr>
          <p:nvPr>
            <p:ph type="sldNum" sz="quarter" idx="12"/>
          </p:nvPr>
        </p:nvSpPr>
        <p:spPr/>
        <p:txBody>
          <a:bodyPr/>
          <a:p>
            <a:fld id="{5ACC6CC2-865A-4AF7-B5DF-4F5D49C263B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image" Target="../media/image1.jpeg"/><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dpi="0">
          <a:blip xmlns:r="http://schemas.openxmlformats.org/officeDocument/2006/relationships" r:embed="rId12">
            <a:lum/>
          </a:blip>
          <a:srcRect/>
          <a:stretch>
            <a:fillRect/>
          </a:stretch>
        </a:blipFill>
        <a:effectLst/>
      </p:bgPr>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p:spPr>
        <p:txBody>
          <a:bodyPr anchor="ctr" bIns="45720" lIns="91440" rIns="91440" rtlCol="0" tIns="45720" vert="horz">
            <a:normAutofit/>
          </a:bodyPr>
          <a:p>
            <a:r>
              <a:rPr lang="en-US" smtClean="0"/>
              <a:t>Click to edit Master title style</a:t>
            </a:r>
            <a:endParaRPr lang="en-US"/>
          </a:p>
        </p:txBody>
      </p:sp>
      <p:sp>
        <p:nvSpPr>
          <p:cNvPr id="1048577" name="Text Placeholder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9B6D3535-4E7A-47E0-8709-808B10909318}" type="datetimeFigureOut">
              <a:rPr lang="en-US" smtClean="0"/>
              <a:t>11/2/2018</a:t>
            </a:fld>
            <a:endParaRPr lang="en-US"/>
          </a:p>
        </p:txBody>
      </p:sp>
      <p:sp>
        <p:nvSpPr>
          <p:cNvPr id="1048579"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5ACC6CC2-865A-4AF7-B5DF-4F5D49C263BF}"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png"/><Relationship Id="rId3"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oleObject" Target="../embeddings/oleObject0.bin"/><Relationship Id="rId2" Type="http://schemas.openxmlformats.org/officeDocument/2006/relationships/image" Target="../media/image15.wmf"/><Relationship Id="rId3" Type="http://schemas.openxmlformats.org/officeDocument/2006/relationships/slideLayout" Target="../slideLayouts/slideLayout2.xml"/><Relationship Id="rId4" Type="http://schemas.openxmlformats.org/officeDocument/2006/relationships/vmlDrawing" Target="../drawings/vmlDrawing9.vml"/></Relationships>
</file>

<file path=ppt/slides/_rels/slide19.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8.wmf"/><Relationship Id="rId3" Type="http://schemas.openxmlformats.org/officeDocument/2006/relationships/slideLayout" Target="../slideLayouts/slideLayout2.xml"/><Relationship Id="rId4" Type="http://schemas.openxmlformats.org/officeDocument/2006/relationships/vmlDrawing" Target="../drawings/vmlDrawing10.vml"/></Relationships>
</file>

<file path=ppt/slides/_rels/slide22.xml.rels><?xml version="1.0" encoding="UTF-8" standalone="yes"?>
<Relationships xmlns="http://schemas.openxmlformats.org/package/2006/relationships"><Relationship Id="rId1" Type="http://schemas.openxmlformats.org/officeDocument/2006/relationships/hyperlink" Target="https://en.wikipedia.org/wiki/Chlortalidone" TargetMode="External"/><Relationship Id="rId2" Type="http://schemas.openxmlformats.org/officeDocument/2006/relationships/hyperlink" Target="https://en.wikipedia.org/wiki/Metolazone" TargetMode="External"/><Relationship Id="rId3" Type="http://schemas.openxmlformats.org/officeDocument/2006/relationships/oleObject" Target="../embeddings/oleObject2.bin"/><Relationship Id="rId4" Type="http://schemas.openxmlformats.org/officeDocument/2006/relationships/image" Target="../media/image19.wmf"/><Relationship Id="rId5" Type="http://schemas.openxmlformats.org/officeDocument/2006/relationships/slideLayout" Target="../slideLayouts/slideLayout2.xml"/><Relationship Id="rId6" Type="http://schemas.openxmlformats.org/officeDocument/2006/relationships/vmlDrawing" Target="../drawings/vmlDrawing11.vml"/></Relationships>
</file>

<file path=ppt/slides/_rels/slide23.xml.rels><?xml version="1.0" encoding="UTF-8" standalone="yes"?>
<Relationships xmlns="http://schemas.openxmlformats.org/package/2006/relationships"><Relationship Id="rId1" Type="http://schemas.openxmlformats.org/officeDocument/2006/relationships/oleObject" Target="../embeddings/oleObject3.bin"/><Relationship Id="rId2" Type="http://schemas.openxmlformats.org/officeDocument/2006/relationships/image" Target="../media/image20.wmf"/><Relationship Id="rId3" Type="http://schemas.openxmlformats.org/officeDocument/2006/relationships/slideLayout" Target="../slideLayouts/slideLayout2.xml"/><Relationship Id="rId4" Type="http://schemas.openxmlformats.org/officeDocument/2006/relationships/vmlDrawing" Target="../drawings/vmlDrawing12.vml"/></Relationships>
</file>

<file path=ppt/slides/_rels/slide24.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hyperlink" Target="http://www.webmd.com/urinary-incontinence-oab/picture-of-the-kidneys" TargetMode="External"/><Relationship Id="rId2" Type="http://schemas.openxmlformats.org/officeDocument/2006/relationships/hyperlink" Target="http://www.webmd.com/hw-popup/sodium" TargetMode="External"/><Relationship Id="rId3" Type="http://schemas.openxmlformats.org/officeDocument/2006/relationships/hyperlink" Target="http://www.webmd.com/heart/anatomy-picture-of-blood" TargetMode="External"/><Relationship Id="rId4" Type="http://schemas.openxmlformats.org/officeDocument/2006/relationships/hyperlink" Target="http://www.webmd.com/hypertension-high-blood-pressure/guide/diastolic-and-systolic-blood-pressure-know-your-numbers" TargetMode="External"/><Relationship Id="rId5"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png"/><Relationship Id="rId3" Type="http://schemas.openxmlformats.org/officeDocument/2006/relationships/image" Target="../media/image6.jpe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hyperlink" Target="https://en.wikipedia.org/wiki/Starling_equation" TargetMode="External"/><Relationship Id="rId2" Type="http://schemas.openxmlformats.org/officeDocument/2006/relationships/image" Target="../media/image7.jpeg"/><Relationship Id="rId3"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a:xfrm>
          <a:off x="0" y="0"/>
          <a:ext cx="0" cy="0"/>
          <a:chOff x="0" y="0"/>
          <a:chExt cx="0" cy="0"/>
        </a:xfrm>
      </p:grpSpPr>
      <p:sp>
        <p:nvSpPr>
          <p:cNvPr id="1048586" name="Title 1"/>
          <p:cNvSpPr>
            <a:spLocks noGrp="1"/>
          </p:cNvSpPr>
          <p:nvPr>
            <p:ph type="ctrTitle"/>
          </p:nvPr>
        </p:nvSpPr>
        <p:spPr/>
        <p:txBody>
          <a:bodyPr/>
          <a:p>
            <a:endParaRPr dirty="0" lang="en-US"/>
          </a:p>
        </p:txBody>
      </p:sp>
      <p:sp>
        <p:nvSpPr>
          <p:cNvPr id="1048587" name="Subtitle 2"/>
          <p:cNvSpPr>
            <a:spLocks noGrp="1"/>
          </p:cNvSpPr>
          <p:nvPr>
            <p:ph type="subTitle" idx="1"/>
          </p:nvPr>
        </p:nvSpPr>
        <p:spPr/>
        <p:txBody>
          <a:bodyPr/>
          <a:p>
            <a:endParaRPr lang="en-US"/>
          </a:p>
        </p:txBody>
      </p:sp>
      <p:pic>
        <p:nvPicPr>
          <p:cNvPr id="2097152" name="Picture 2" descr="C:\Documents and Settings\PHARMA CHEMISTRY\Desktop\raj\abstract-passion-composition-backgrounds-powerpoint.jpg"/>
          <p:cNvPicPr>
            <a:picLocks noChangeAspect="1" noChangeArrowheads="1"/>
          </p:cNvPicPr>
          <p:nvPr/>
        </p:nvPicPr>
        <p:blipFill>
          <a:blip xmlns:r="http://schemas.openxmlformats.org/officeDocument/2006/relationships" r:embed="rId1"/>
          <a:srcRect/>
          <a:stretch>
            <a:fillRect/>
          </a:stretch>
        </p:blipFill>
        <p:spPr bwMode="auto">
          <a:xfrm>
            <a:off x="-228600" y="-723900"/>
            <a:ext cx="9372600" cy="8572500"/>
          </a:xfrm>
          <a:prstGeom prst="rect"/>
          <a:noFill/>
        </p:spPr>
      </p:pic>
      <p:sp>
        <p:nvSpPr>
          <p:cNvPr id="1048588" name="TextBox 4"/>
          <p:cNvSpPr txBox="1"/>
          <p:nvPr/>
        </p:nvSpPr>
        <p:spPr>
          <a:xfrm>
            <a:off x="2438400" y="838201"/>
            <a:ext cx="4114800" cy="1015663"/>
          </a:xfrm>
          <a:prstGeom prst="rect"/>
          <a:noFill/>
        </p:spPr>
        <p:txBody>
          <a:bodyPr rtlCol="0" wrap="square">
            <a:spAutoFit/>
            <a:scene3d>
              <a:camera prst="orthographicFront"/>
              <a:lightRig dir="tl" rig="glow">
                <a:rot lat="0" lon="0" rev="5400000"/>
              </a:lightRig>
            </a:scene3d>
            <a:sp3d contourW="12700">
              <a:bevelT w="25400" h="25400"/>
              <a:contourClr>
                <a:schemeClr val="accent6">
                  <a:shade val="73000"/>
                </a:schemeClr>
              </a:contourClr>
            </a:sp3d>
          </a:bodyPr>
          <a:p>
            <a:r>
              <a:rPr b="1" dirty="0" sz="6000" lang="en-US"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algn="tl" blurRad="80000" dir="5040000" dist="40000">
                    <a:srgbClr val="000000">
                      <a:alpha val="30000"/>
                    </a:srgbClr>
                  </a:outerShdw>
                </a:effectLst>
              </a:rPr>
              <a:t>DIURETICS</a:t>
            </a:r>
            <a:endParaRPr b="1" dirty="0" sz="6000" lang="en-US">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algn="tl" blurRad="80000" dir="5040000" dist="40000">
                  <a:srgbClr val="000000">
                    <a:alpha val="30000"/>
                  </a:srgbClr>
                </a:outerShdw>
              </a:effectLst>
            </a:endParaRPr>
          </a:p>
        </p:txBody>
      </p:sp>
      <p:sp>
        <p:nvSpPr>
          <p:cNvPr id="1048590" name="TextBox 6"/>
          <p:cNvSpPr txBox="1"/>
          <p:nvPr/>
        </p:nvSpPr>
        <p:spPr>
          <a:xfrm>
            <a:off x="6179552" y="5924550"/>
            <a:ext cx="2819016" cy="574040"/>
          </a:xfrm>
          <a:prstGeom prst="rect"/>
          <a:noFill/>
        </p:spPr>
        <p:txBody>
          <a:bodyPr rtlCol="0" wrap="square">
            <a:spAutoFit/>
          </a:bodyPr>
          <a:p>
            <a:pPr algn="ctr" indent="0" marL="0">
              <a:buNone/>
            </a:pPr>
            <a:r>
              <a:rPr b="1" dirty="0" sz="3200" lang="en-US" smtClean="0">
                <a:solidFill>
                  <a:srgbClr val="D60093"/>
                </a:solidFill>
              </a:rPr>
              <a:t>A</a:t>
            </a:r>
            <a:r>
              <a:rPr b="1" dirty="0" sz="3200" lang="en-US" smtClean="0">
                <a:solidFill>
                  <a:srgbClr val="D60093"/>
                </a:solidFill>
              </a:rPr>
              <a:t>L</a:t>
            </a:r>
            <a:r>
              <a:rPr b="1" dirty="0" sz="3200" lang="en-US" smtClean="0">
                <a:solidFill>
                  <a:srgbClr val="D60093"/>
                </a:solidFill>
              </a:rPr>
              <a:t>E</a:t>
            </a:r>
            <a:r>
              <a:rPr b="1" dirty="0" sz="3200" lang="en-US" smtClean="0">
                <a:solidFill>
                  <a:srgbClr val="D60093"/>
                </a:solidFill>
              </a:rPr>
              <a:t>T</a:t>
            </a:r>
            <a:r>
              <a:rPr b="1" dirty="0" sz="3200" lang="en-US" smtClean="0">
                <a:solidFill>
                  <a:srgbClr val="D60093"/>
                </a:solidFill>
              </a:rPr>
              <a:t>I</a:t>
            </a:r>
            <a:r>
              <a:rPr b="1" dirty="0" sz="3200" lang="en-US" smtClean="0">
                <a:solidFill>
                  <a:srgbClr val="D60093"/>
                </a:solidFill>
              </a:rPr>
              <a:t> </a:t>
            </a:r>
            <a:r>
              <a:rPr b="1" dirty="0" sz="3200" lang="en-US" smtClean="0">
                <a:solidFill>
                  <a:srgbClr val="D60093"/>
                </a:solidFill>
              </a:rPr>
              <a:t>V</a:t>
            </a:r>
            <a:r>
              <a:rPr b="1" dirty="0" sz="3200" lang="en-US" smtClean="0">
                <a:solidFill>
                  <a:srgbClr val="D60093"/>
                </a:solidFill>
              </a:rPr>
              <a:t>A</a:t>
            </a:r>
            <a:r>
              <a:rPr b="1" dirty="0" sz="3200" lang="en-US" smtClean="0">
                <a:solidFill>
                  <a:srgbClr val="D60093"/>
                </a:solidFill>
              </a:rPr>
              <a:t>M</a:t>
            </a:r>
            <a:r>
              <a:rPr b="1" dirty="0" sz="3200" lang="en-US" smtClean="0">
                <a:solidFill>
                  <a:srgbClr val="D60093"/>
                </a:solidFill>
              </a:rPr>
              <a:t>S</a:t>
            </a:r>
            <a:r>
              <a:rPr b="1" dirty="0" sz="3200" lang="en-US" smtClean="0">
                <a:solidFill>
                  <a:srgbClr val="D60093"/>
                </a:solidFill>
              </a:rPr>
              <a:t>I</a:t>
            </a:r>
            <a:endParaRPr b="1" dirty="0" lang="en-US" smtClean="0">
              <a:solidFill>
                <a:srgbClr val="0070C0"/>
              </a:solidFill>
            </a:endParaRPr>
          </a:p>
        </p:txBody>
      </p:sp>
      <p:sp>
        <p:nvSpPr>
          <p:cNvPr id="1048591" name="TextBox 7"/>
          <p:cNvSpPr txBox="1"/>
          <p:nvPr/>
        </p:nvSpPr>
        <p:spPr>
          <a:xfrm>
            <a:off x="1143000" y="6396335"/>
            <a:ext cx="182881" cy="447041"/>
          </a:xfrm>
          <a:prstGeom prst="rect"/>
          <a:noFill/>
        </p:spPr>
        <p:txBody>
          <a:bodyPr rtlCol="0" wrap="none">
            <a:spAutoFit/>
          </a:bodyPr>
          <a:p>
            <a:endParaRPr dirty="0" sz="2400" lang="en-US">
              <a:solidFill>
                <a:srgbClr val="FF0000"/>
              </a:solidFill>
            </a:endParaRPr>
          </a:p>
        </p:txBody>
      </p:sp>
      <p:sp>
        <p:nvSpPr>
          <p:cNvPr id="1048592" name="TextBox 9"/>
          <p:cNvSpPr txBox="1"/>
          <p:nvPr/>
        </p:nvSpPr>
        <p:spPr>
          <a:xfrm>
            <a:off x="1066800" y="6858000"/>
            <a:ext cx="2705741" cy="369332"/>
          </a:xfrm>
          <a:prstGeom prst="rect"/>
          <a:noFill/>
        </p:spPr>
        <p:txBody>
          <a:bodyPr rtlCol="0" wrap="none">
            <a:spAutoFit/>
          </a:bodyPr>
          <a:p>
            <a:r>
              <a:rPr b="1" dirty="0" lang="en-US" smtClean="0">
                <a:solidFill>
                  <a:srgbClr val="6600FF"/>
                </a:solidFill>
                <a:latin typeface="Times New Roman" pitchFamily="18" charset="0"/>
                <a:cs typeface="Times New Roman" pitchFamily="18" charset="0"/>
              </a:rPr>
              <a:t>principal </a:t>
            </a:r>
            <a:r>
              <a:rPr b="1" dirty="0" lang="en-US" smtClean="0">
                <a:solidFill>
                  <a:srgbClr val="6600FF"/>
                </a:solidFill>
                <a:latin typeface="Times New Roman" pitchFamily="18" charset="0"/>
                <a:cs typeface="Times New Roman" pitchFamily="18" charset="0"/>
              </a:rPr>
              <a:t>,</a:t>
            </a:r>
            <a:r>
              <a:rPr b="1" dirty="0" lang="en-US" err="1" smtClean="0">
                <a:solidFill>
                  <a:srgbClr val="6600FF"/>
                </a:solidFill>
              </a:rPr>
              <a:t>HOD&amp;Professor</a:t>
            </a:r>
            <a:endParaRPr b="1" dirty="0" lang="en-US">
              <a:solidFill>
                <a:srgbClr val="6600FF"/>
              </a:solidFill>
            </a:endParaRPr>
          </a:p>
        </p:txBody>
      </p:sp>
      <p:sp>
        <p:nvSpPr>
          <p:cNvPr id="1048593" name="TextBox 10"/>
          <p:cNvSpPr txBox="1"/>
          <p:nvPr/>
        </p:nvSpPr>
        <p:spPr>
          <a:xfrm>
            <a:off x="762000" y="7239000"/>
            <a:ext cx="3486914" cy="358141"/>
          </a:xfrm>
          <a:prstGeom prst="rect"/>
          <a:noFill/>
        </p:spPr>
        <p:txBody>
          <a:bodyPr rtlCol="0" wrap="none">
            <a:spAutoFit/>
          </a:bodyPr>
          <a:p>
            <a:r>
              <a:rPr b="1" dirty="0" lang="en-US" err="1" smtClean="0">
                <a:solidFill>
                  <a:srgbClr val="00B050"/>
                </a:solidFill>
              </a:rPr>
              <a:t>Dept.of</a:t>
            </a:r>
            <a:r>
              <a:rPr b="1" dirty="0" lang="en-US" smtClean="0">
                <a:solidFill>
                  <a:srgbClr val="00B050"/>
                </a:solidFill>
              </a:rPr>
              <a:t> </a:t>
            </a:r>
            <a:r>
              <a:rPr b="1" dirty="0" lang="en-US" err="1" smtClean="0">
                <a:solidFill>
                  <a:srgbClr val="00B050"/>
                </a:solidFill>
              </a:rPr>
              <a:t>pharmceutical</a:t>
            </a:r>
            <a:r>
              <a:rPr b="1" dirty="0" lang="en-US" smtClean="0">
                <a:solidFill>
                  <a:srgbClr val="00B050"/>
                </a:solidFill>
              </a:rPr>
              <a:t> chemistry</a:t>
            </a:r>
            <a:endParaRPr b="1" dirty="0" lang="en-US">
              <a:solidFill>
                <a:srgbClr val="00B050"/>
              </a:solidFill>
            </a:endParaRPr>
          </a:p>
        </p:txBody>
      </p:sp>
      <p:pic>
        <p:nvPicPr>
          <p:cNvPr id="2097172" name=""/>
          <p:cNvPicPr>
            <a:picLocks/>
          </p:cNvPicPr>
          <p:nvPr/>
        </p:nvPicPr>
        <p:blipFill>
          <a:blip xmlns:r="http://schemas.openxmlformats.org/officeDocument/2006/relationships" r:embed="rId2"/>
          <a:stretch>
            <a:fillRect/>
          </a:stretch>
        </p:blipFill>
        <p:spPr>
          <a:xfrm rot="0">
            <a:off x="2936188" y="2389401"/>
            <a:ext cx="3617011" cy="3573650"/>
          </a:xfrm>
          <a:prstGeom prst="rect"/>
        </p:spPr>
      </p:pic>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11" name="Content Placeholder 2"/>
          <p:cNvSpPr>
            <a:spLocks noGrp="1"/>
          </p:cNvSpPr>
          <p:nvPr>
            <p:ph idx="1"/>
          </p:nvPr>
        </p:nvSpPr>
        <p:spPr>
          <a:xfrm>
            <a:off x="457200" y="407624"/>
            <a:ext cx="8229600" cy="6145576"/>
          </a:xfrm>
        </p:spPr>
        <p:txBody>
          <a:bodyPr>
            <a:normAutofit/>
          </a:bodyPr>
          <a:p>
            <a:pPr algn="just" indent="-514350" marL="514350">
              <a:buNone/>
            </a:pPr>
            <a:r>
              <a:rPr b="1" dirty="0" sz="2000" lang="en-US" smtClean="0">
                <a:solidFill>
                  <a:schemeClr val="accent6">
                    <a:lumMod val="50000"/>
                  </a:schemeClr>
                </a:solidFill>
              </a:rPr>
              <a:t>2. ASCENDING LOOP OF HENLE (Cortical part lined    by flattened cells).</a:t>
            </a:r>
          </a:p>
          <a:p>
            <a:pPr algn="just" indent="-514350" marL="514350"/>
            <a:r>
              <a:rPr dirty="0" sz="2000" lang="en-US" smtClean="0">
                <a:solidFill>
                  <a:srgbClr val="002060"/>
                </a:solidFill>
              </a:rPr>
              <a:t>Impermeable to water.</a:t>
            </a:r>
          </a:p>
          <a:p>
            <a:pPr algn="just" indent="-514350" marL="514350"/>
            <a:r>
              <a:rPr dirty="0" sz="2000" lang="en-US" smtClean="0">
                <a:solidFill>
                  <a:srgbClr val="002060"/>
                </a:solidFill>
              </a:rPr>
              <a:t>Salt reabsorption continues but through Na</a:t>
            </a:r>
            <a:r>
              <a:rPr baseline="30000" dirty="0" sz="2000" lang="en-US" smtClean="0">
                <a:solidFill>
                  <a:srgbClr val="002060"/>
                </a:solidFill>
              </a:rPr>
              <a:t>+</a:t>
            </a:r>
            <a:r>
              <a:rPr dirty="0" sz="2000" lang="en-US" smtClean="0">
                <a:solidFill>
                  <a:srgbClr val="002060"/>
                </a:solidFill>
              </a:rPr>
              <a:t>-</a:t>
            </a:r>
            <a:r>
              <a:rPr dirty="0" sz="2000" lang="en-US" err="1" smtClean="0">
                <a:solidFill>
                  <a:srgbClr val="002060"/>
                </a:solidFill>
              </a:rPr>
              <a:t>Cl</a:t>
            </a:r>
            <a:r>
              <a:rPr baseline="30000" dirty="0" sz="2000" lang="en-US" smtClean="0">
                <a:solidFill>
                  <a:srgbClr val="002060"/>
                </a:solidFill>
              </a:rPr>
              <a:t>- </a:t>
            </a:r>
            <a:r>
              <a:rPr dirty="0" sz="2000" lang="en-US" err="1" smtClean="0">
                <a:solidFill>
                  <a:srgbClr val="002060"/>
                </a:solidFill>
              </a:rPr>
              <a:t>symporters</a:t>
            </a:r>
            <a:r>
              <a:rPr dirty="0" sz="2000" lang="en-US" smtClean="0">
                <a:solidFill>
                  <a:srgbClr val="002060"/>
                </a:solidFill>
              </a:rPr>
              <a:t>. </a:t>
            </a:r>
            <a:endParaRPr baseline="30000" dirty="0" sz="2000" lang="en-IN" smtClean="0">
              <a:solidFill>
                <a:srgbClr val="002060"/>
              </a:solidFill>
            </a:endParaRPr>
          </a:p>
          <a:p>
            <a:pPr algn="just" indent="-514350" marL="514350"/>
            <a:r>
              <a:rPr dirty="0" sz="2000" lang="en-US" smtClean="0">
                <a:solidFill>
                  <a:srgbClr val="002060"/>
                </a:solidFill>
              </a:rPr>
              <a:t>Tubular fluid gets further diluted</a:t>
            </a:r>
            <a:endParaRPr dirty="0" sz="2000" lang="en-US"/>
          </a:p>
        </p:txBody>
      </p:sp>
      <p:sp>
        <p:nvSpPr>
          <p:cNvPr id="1048612" name="AutoShape 2" descr="https://classconnection.s3.amazonaws.com/583/flashcards/482583/jpg/picture21319650266401.jpg"/>
          <p:cNvSpPr>
            <a:spLocks noChangeAspect="1" noChangeArrowheads="1"/>
          </p:cNvSpPr>
          <p:nvPr/>
        </p:nvSpPr>
        <p:spPr bwMode="auto">
          <a:xfrm>
            <a:off x="155575"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13" name="AutoShape 4" descr="https://classconnection.s3.amazonaws.com/583/flashcards/482583/jpg/picture21319650266401.jpg"/>
          <p:cNvSpPr>
            <a:spLocks noChangeAspect="1" noChangeArrowheads="1"/>
          </p:cNvSpPr>
          <p:nvPr/>
        </p:nvSpPr>
        <p:spPr bwMode="auto">
          <a:xfrm>
            <a:off x="155575" y="-144463"/>
            <a:ext cx="304800" cy="304801"/>
          </a:xfrm>
          <a:prstGeom prst="rect"/>
          <a:noFill/>
        </p:spPr>
        <p:txBody>
          <a:bodyPr anchor="t" anchorCtr="0" bIns="45720" compatLnSpc="1" lIns="91440" numCol="1" rIns="91440" tIns="45720" vert="horz" wrap="square">
            <a:prstTxWarp prst="textNoShape"/>
          </a:bodyPr>
          <a:p>
            <a:endParaRPr lang="en-US"/>
          </a:p>
        </p:txBody>
      </p:sp>
      <p:pic>
        <p:nvPicPr>
          <p:cNvPr id="2097158" name="Picture 5" descr="C:\Documents and Settings\PHARMA CHEMISTRY\Desktop\loop.jpg"/>
          <p:cNvPicPr>
            <a:picLocks noChangeAspect="1" noChangeArrowheads="1"/>
          </p:cNvPicPr>
          <p:nvPr/>
        </p:nvPicPr>
        <p:blipFill>
          <a:blip xmlns:r="http://schemas.openxmlformats.org/officeDocument/2006/relationships" r:embed="rId1"/>
          <a:srcRect/>
          <a:stretch>
            <a:fillRect/>
          </a:stretch>
        </p:blipFill>
        <p:spPr bwMode="auto">
          <a:xfrm>
            <a:off x="762000" y="2362200"/>
            <a:ext cx="7543801" cy="3719513"/>
          </a:xfrm>
          <a:prstGeom prst="rect"/>
          <a:noFill/>
        </p:spPr>
      </p:pic>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14" name="Content Placeholder 2"/>
          <p:cNvSpPr>
            <a:spLocks noGrp="1"/>
          </p:cNvSpPr>
          <p:nvPr>
            <p:ph idx="1"/>
          </p:nvPr>
        </p:nvSpPr>
        <p:spPr>
          <a:xfrm>
            <a:off x="457200" y="304800"/>
            <a:ext cx="8229600" cy="6316337"/>
          </a:xfrm>
        </p:spPr>
        <p:txBody>
          <a:bodyPr>
            <a:normAutofit/>
          </a:bodyPr>
          <a:p>
            <a:pPr algn="ctr">
              <a:buNone/>
            </a:pPr>
            <a:r>
              <a:rPr b="1" dirty="0" sz="2800" lang="en-US" smtClean="0">
                <a:solidFill>
                  <a:srgbClr val="6600FF"/>
                </a:solidFill>
              </a:rPr>
              <a:t>DISTAL CONVULATED TUBULE</a:t>
            </a:r>
            <a:endParaRPr dirty="0" sz="2800" lang="en-US" smtClean="0">
              <a:solidFill>
                <a:srgbClr val="002060"/>
              </a:solidFill>
            </a:endParaRPr>
          </a:p>
          <a:p>
            <a:pPr algn="just"/>
            <a:r>
              <a:rPr dirty="0" sz="2200" lang="en-US" smtClean="0">
                <a:solidFill>
                  <a:srgbClr val="002060"/>
                </a:solidFill>
              </a:rPr>
              <a:t>Impermeable to water.</a:t>
            </a:r>
          </a:p>
          <a:p>
            <a:pPr algn="just"/>
            <a:r>
              <a:rPr dirty="0" sz="2200" lang="en-US" smtClean="0">
                <a:solidFill>
                  <a:srgbClr val="002060"/>
                </a:solidFill>
              </a:rPr>
              <a:t>10% of filtered NaCl is reabsorbed via Na</a:t>
            </a:r>
            <a:r>
              <a:rPr baseline="30000" dirty="0" sz="2200" lang="en-US" smtClean="0">
                <a:solidFill>
                  <a:srgbClr val="002060"/>
                </a:solidFill>
              </a:rPr>
              <a:t>+</a:t>
            </a:r>
            <a:r>
              <a:rPr dirty="0" sz="2200" lang="en-US" smtClean="0">
                <a:solidFill>
                  <a:srgbClr val="002060"/>
                </a:solidFill>
              </a:rPr>
              <a:t>/</a:t>
            </a:r>
            <a:r>
              <a:rPr dirty="0" sz="2200" lang="en-US" err="1" smtClean="0">
                <a:solidFill>
                  <a:srgbClr val="002060"/>
                </a:solidFill>
              </a:rPr>
              <a:t>Cl</a:t>
            </a:r>
            <a:r>
              <a:rPr baseline="30000" dirty="0" sz="2200" lang="en-US" smtClean="0">
                <a:solidFill>
                  <a:srgbClr val="002060"/>
                </a:solidFill>
              </a:rPr>
              <a:t>- </a:t>
            </a:r>
            <a:r>
              <a:rPr dirty="0" sz="2200" lang="en-US" smtClean="0">
                <a:solidFill>
                  <a:srgbClr val="002060"/>
                </a:solidFill>
              </a:rPr>
              <a:t>transporter that is sensitive to </a:t>
            </a:r>
            <a:r>
              <a:rPr dirty="0" sz="2200" lang="en-US" err="1" smtClean="0">
                <a:solidFill>
                  <a:srgbClr val="002060"/>
                </a:solidFill>
              </a:rPr>
              <a:t>Thiazide</a:t>
            </a:r>
            <a:r>
              <a:rPr dirty="0" sz="2200" lang="en-US" smtClean="0">
                <a:solidFill>
                  <a:srgbClr val="002060"/>
                </a:solidFill>
              </a:rPr>
              <a:t> diuretics.</a:t>
            </a:r>
          </a:p>
          <a:p>
            <a:pPr algn="just"/>
            <a:r>
              <a:rPr dirty="0" sz="2200" lang="en-US" smtClean="0">
                <a:solidFill>
                  <a:srgbClr val="002060"/>
                </a:solidFill>
              </a:rPr>
              <a:t>Calcium reabsorption mediated by Na</a:t>
            </a:r>
            <a:r>
              <a:rPr baseline="30000" dirty="0" sz="2200" lang="en-US" smtClean="0">
                <a:solidFill>
                  <a:srgbClr val="002060"/>
                </a:solidFill>
              </a:rPr>
              <a:t>+</a:t>
            </a:r>
            <a:r>
              <a:rPr dirty="0" sz="2200" lang="en-US" smtClean="0">
                <a:solidFill>
                  <a:srgbClr val="002060"/>
                </a:solidFill>
              </a:rPr>
              <a:t>/Ca</a:t>
            </a:r>
            <a:r>
              <a:rPr baseline="30000" dirty="0" sz="2200" lang="en-US" smtClean="0">
                <a:solidFill>
                  <a:srgbClr val="002060"/>
                </a:solidFill>
              </a:rPr>
              <a:t>++</a:t>
            </a:r>
            <a:r>
              <a:rPr dirty="0" sz="2200" lang="en-US" smtClean="0">
                <a:solidFill>
                  <a:srgbClr val="002060"/>
                </a:solidFill>
              </a:rPr>
              <a:t> exchanger into the interstitial fluid.</a:t>
            </a:r>
          </a:p>
          <a:p>
            <a:pPr algn="just">
              <a:buNone/>
            </a:pPr>
            <a:endParaRPr dirty="0" sz="2200" lang="en-US" smtClean="0">
              <a:solidFill>
                <a:srgbClr val="002060"/>
              </a:solidFill>
            </a:endParaRPr>
          </a:p>
          <a:p>
            <a:pPr algn="just">
              <a:buNone/>
            </a:pPr>
            <a:endParaRPr dirty="0" sz="2200" lang="en-US"/>
          </a:p>
        </p:txBody>
      </p:sp>
      <p:sp>
        <p:nvSpPr>
          <p:cNvPr id="1048615" name="AutoShape 2" descr="https://o.quizlet.com/.1ExFbf-ULwUO1i3ngX3Sw_m.png"/>
          <p:cNvSpPr>
            <a:spLocks noChangeAspect="1" noChangeArrowheads="1"/>
          </p:cNvSpPr>
          <p:nvPr/>
        </p:nvSpPr>
        <p:spPr bwMode="auto">
          <a:xfrm>
            <a:off x="155575" y="-144463"/>
            <a:ext cx="304800" cy="304801"/>
          </a:xfrm>
          <a:prstGeom prst="rect"/>
          <a:noFill/>
        </p:spPr>
        <p:txBody>
          <a:bodyPr anchor="t" anchorCtr="0" bIns="45720" compatLnSpc="1" lIns="91440" numCol="1" rIns="91440" tIns="45720" vert="horz" wrap="square">
            <a:prstTxWarp prst="textNoShape"/>
          </a:bodyPr>
          <a:p>
            <a:endParaRPr lang="en-US"/>
          </a:p>
        </p:txBody>
      </p:sp>
      <p:pic>
        <p:nvPicPr>
          <p:cNvPr id="2097159" name="Picture 3" descr="C:\Documents and Settings\PHARMA CHEMISTRY\Desktop\rajani\slides\image117865.jpeg"/>
          <p:cNvPicPr>
            <a:picLocks noChangeAspect="1" noChangeArrowheads="1"/>
          </p:cNvPicPr>
          <p:nvPr/>
        </p:nvPicPr>
        <p:blipFill>
          <a:blip xmlns:r="http://schemas.openxmlformats.org/officeDocument/2006/relationships" r:embed="rId1"/>
          <a:srcRect l="3951" t="51162" r="6130" b="3741"/>
          <a:stretch>
            <a:fillRect/>
          </a:stretch>
        </p:blipFill>
        <p:spPr bwMode="auto">
          <a:xfrm>
            <a:off x="1371600" y="3047999"/>
            <a:ext cx="5257800" cy="3088395"/>
          </a:xfrm>
          <a:prstGeom prst="rect"/>
          <a:noFill/>
        </p:spPr>
      </p:pic>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16" name="Content Placeholder 5"/>
          <p:cNvSpPr>
            <a:spLocks noGrp="1"/>
          </p:cNvSpPr>
          <p:nvPr>
            <p:ph idx="1"/>
          </p:nvPr>
        </p:nvSpPr>
        <p:spPr>
          <a:xfrm>
            <a:off x="457200" y="381000"/>
            <a:ext cx="8229600" cy="5745163"/>
          </a:xfrm>
        </p:spPr>
        <p:txBody>
          <a:bodyPr/>
          <a:p>
            <a:pPr>
              <a:buNone/>
            </a:pPr>
            <a:r>
              <a:rPr dirty="0" lang="en-US" smtClean="0">
                <a:solidFill>
                  <a:schemeClr val="accent2">
                    <a:lumMod val="75000"/>
                  </a:schemeClr>
                </a:solidFill>
                <a:latin typeface="Algerian" pitchFamily="82" charset="0"/>
              </a:rPr>
              <a:t>  Collecting duct</a:t>
            </a:r>
          </a:p>
          <a:p>
            <a:pPr>
              <a:buFont typeface="Wingdings" pitchFamily="2" charset="2"/>
              <a:buChar char="Ø"/>
            </a:pPr>
            <a:r>
              <a:rPr dirty="0" sz="1800" lang="en-US" smtClean="0">
                <a:latin typeface="Times New Roman" pitchFamily="18" charset="0"/>
                <a:cs typeface="Times New Roman" pitchFamily="18" charset="0"/>
              </a:rPr>
              <a:t>Na+ </a:t>
            </a:r>
            <a:r>
              <a:rPr dirty="0" sz="1800" lang="en-US" err="1" smtClean="0">
                <a:latin typeface="Times New Roman" pitchFamily="18" charset="0"/>
                <a:cs typeface="Times New Roman" pitchFamily="18" charset="0"/>
              </a:rPr>
              <a:t>reabsorptoin</a:t>
            </a:r>
            <a:r>
              <a:rPr dirty="0" sz="1800" lang="en-US" smtClean="0">
                <a:latin typeface="Times New Roman" pitchFamily="18" charset="0"/>
                <a:cs typeface="Times New Roman" pitchFamily="18" charset="0"/>
              </a:rPr>
              <a:t>, k+ excretion</a:t>
            </a:r>
          </a:p>
          <a:p>
            <a:pPr algn="just">
              <a:buFont typeface="Wingdings" pitchFamily="2" charset="2"/>
              <a:buChar char="Ø"/>
            </a:pPr>
            <a:r>
              <a:rPr dirty="0" sz="2000" lang="en-US" err="1" smtClean="0">
                <a:solidFill>
                  <a:srgbClr val="002060"/>
                </a:solidFill>
              </a:rPr>
              <a:t>Aldosterone</a:t>
            </a:r>
            <a:r>
              <a:rPr dirty="0" sz="2000" lang="en-US" smtClean="0">
                <a:solidFill>
                  <a:srgbClr val="002060"/>
                </a:solidFill>
              </a:rPr>
              <a:t> receptors in tubular cells influence Na</a:t>
            </a:r>
            <a:r>
              <a:rPr baseline="30000" dirty="0" sz="2000" lang="en-US" smtClean="0">
                <a:solidFill>
                  <a:srgbClr val="002060"/>
                </a:solidFill>
              </a:rPr>
              <a:t>+</a:t>
            </a:r>
            <a:r>
              <a:rPr dirty="0" sz="2000" lang="en-US" smtClean="0">
                <a:solidFill>
                  <a:srgbClr val="002060"/>
                </a:solidFill>
              </a:rPr>
              <a:t> reabsorption &amp; K</a:t>
            </a:r>
            <a:r>
              <a:rPr baseline="30000" dirty="0" sz="2000" lang="en-US" smtClean="0">
                <a:solidFill>
                  <a:srgbClr val="002060"/>
                </a:solidFill>
              </a:rPr>
              <a:t>+</a:t>
            </a:r>
            <a:r>
              <a:rPr dirty="0" sz="2000" lang="en-US" smtClean="0">
                <a:solidFill>
                  <a:srgbClr val="002060"/>
                </a:solidFill>
              </a:rPr>
              <a:t> secretion.</a:t>
            </a:r>
          </a:p>
          <a:p>
            <a:pPr algn="just">
              <a:buFont typeface="Wingdings" pitchFamily="2" charset="2"/>
              <a:buChar char="Ø"/>
            </a:pPr>
            <a:r>
              <a:rPr dirty="0" sz="2000" lang="en-US" smtClean="0">
                <a:solidFill>
                  <a:srgbClr val="002060"/>
                </a:solidFill>
              </a:rPr>
              <a:t>Absorption of Na</a:t>
            </a:r>
            <a:r>
              <a:rPr baseline="30000" dirty="0" sz="2000" lang="en-US" smtClean="0">
                <a:solidFill>
                  <a:srgbClr val="002060"/>
                </a:solidFill>
              </a:rPr>
              <a:t>+</a:t>
            </a:r>
            <a:r>
              <a:rPr dirty="0" sz="2000" lang="en-US" smtClean="0">
                <a:solidFill>
                  <a:srgbClr val="002060"/>
                </a:solidFill>
              </a:rPr>
              <a:t> at this site occurs through a specific </a:t>
            </a:r>
            <a:r>
              <a:rPr dirty="0" sz="2000" lang="en-US" err="1" smtClean="0">
                <a:solidFill>
                  <a:srgbClr val="002060"/>
                </a:solidFill>
              </a:rPr>
              <a:t>amiloride</a:t>
            </a:r>
            <a:r>
              <a:rPr dirty="0" sz="2000" lang="en-US" smtClean="0">
                <a:solidFill>
                  <a:srgbClr val="002060"/>
                </a:solidFill>
              </a:rPr>
              <a:t> sensitive Na</a:t>
            </a:r>
            <a:r>
              <a:rPr baseline="30000" dirty="0" sz="2000" lang="en-US" smtClean="0">
                <a:solidFill>
                  <a:srgbClr val="002060"/>
                </a:solidFill>
              </a:rPr>
              <a:t>+</a:t>
            </a:r>
            <a:r>
              <a:rPr dirty="0" sz="2000" lang="en-US" smtClean="0">
                <a:solidFill>
                  <a:srgbClr val="002060"/>
                </a:solidFill>
              </a:rPr>
              <a:t> channel &amp; controlled by </a:t>
            </a:r>
            <a:r>
              <a:rPr dirty="0" sz="2000" lang="en-US" err="1" smtClean="0">
                <a:solidFill>
                  <a:srgbClr val="002060"/>
                </a:solidFill>
              </a:rPr>
              <a:t>aldosterone</a:t>
            </a:r>
            <a:r>
              <a:rPr dirty="0" sz="2000" lang="en-US" smtClean="0">
                <a:solidFill>
                  <a:srgbClr val="002060"/>
                </a:solidFill>
              </a:rPr>
              <a:t>.</a:t>
            </a:r>
          </a:p>
          <a:p>
            <a:pPr algn="just">
              <a:buFont typeface="Wingdings" pitchFamily="2" charset="2"/>
              <a:buChar char="Ø"/>
            </a:pPr>
            <a:r>
              <a:rPr dirty="0" sz="2000" lang="en-US" smtClean="0">
                <a:solidFill>
                  <a:srgbClr val="002060"/>
                </a:solidFill>
              </a:rPr>
              <a:t>ADH promotes reabsorption of water from the collecting tubule mediated by </a:t>
            </a:r>
            <a:r>
              <a:rPr dirty="0" sz="2000" lang="en-US" err="1" smtClean="0">
                <a:solidFill>
                  <a:srgbClr val="002060"/>
                </a:solidFill>
              </a:rPr>
              <a:t>cAMP</a:t>
            </a:r>
            <a:r>
              <a:rPr dirty="0" sz="2000" lang="en-US" smtClean="0">
                <a:solidFill>
                  <a:srgbClr val="002060"/>
                </a:solidFill>
              </a:rPr>
              <a:t>.</a:t>
            </a:r>
            <a:endParaRPr dirty="0" sz="2000" lang="en-US"/>
          </a:p>
        </p:txBody>
      </p:sp>
      <p:pic>
        <p:nvPicPr>
          <p:cNvPr id="2097160" name="Picture 2" descr="C:\Documents and Settings\PHARMA CHEMISTRY\Desktop\rajani\slides\figure_25_16_5_6_labeled.jpg"/>
          <p:cNvPicPr>
            <a:picLocks noChangeAspect="1" noChangeArrowheads="1"/>
          </p:cNvPicPr>
          <p:nvPr/>
        </p:nvPicPr>
        <p:blipFill>
          <a:blip xmlns:r="http://schemas.openxmlformats.org/officeDocument/2006/relationships" r:embed="rId1"/>
          <a:srcRect l="50000" t="16007" r="1823"/>
          <a:stretch>
            <a:fillRect/>
          </a:stretch>
        </p:blipFill>
        <p:spPr bwMode="auto">
          <a:xfrm>
            <a:off x="2667000" y="3429000"/>
            <a:ext cx="3810000" cy="2971800"/>
          </a:xfrm>
          <a:prstGeom prst="rect"/>
          <a:noFill/>
        </p:spPr>
      </p:pic>
    </p:spTree>
  </p:cSld>
  <p:clrMapOvr>
    <a:masterClrMapping/>
  </p:clrMapOvr>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17"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p>
            <a:r>
              <a:rPr dirty="0" i="1" lang="en-US" smtClean="0">
                <a:solidFill>
                  <a:srgbClr val="D60093"/>
                </a:solidFill>
                <a:latin typeface="Georgia" pitchFamily="18" charset="0"/>
              </a:rPr>
              <a:t>Classification of diuretics based on site of action</a:t>
            </a:r>
            <a:endParaRPr dirty="0" i="1" lang="en-US">
              <a:solidFill>
                <a:srgbClr val="D60093"/>
              </a:solidFill>
              <a:latin typeface="Georgia" pitchFamily="18" charset="0"/>
            </a:endParaRPr>
          </a:p>
        </p:txBody>
      </p:sp>
      <p:pic>
        <p:nvPicPr>
          <p:cNvPr id="2097161" name="Picture 2" descr="C:\Documents and Settings\PHARMA CHEMISTRY\Desktop\rajani\slides\MPR-nephron.png"/>
          <p:cNvPicPr>
            <a:picLocks noChangeAspect="1" noGrp="1" noChangeArrowheads="1"/>
          </p:cNvPicPr>
          <p:nvPr>
            <p:ph idx="1"/>
          </p:nvPr>
        </p:nvPicPr>
        <p:blipFill>
          <a:blip xmlns:r="http://schemas.openxmlformats.org/officeDocument/2006/relationships" r:embed="rId1"/>
          <a:srcRect/>
          <a:stretch>
            <a:fillRect/>
          </a:stretch>
        </p:blipFill>
        <p:spPr bwMode="auto">
          <a:xfrm>
            <a:off x="0" y="1524000"/>
            <a:ext cx="9144000" cy="5334000"/>
          </a:xfrm>
          <a:prstGeom prst="rect"/>
          <a:noFill/>
        </p:spPr>
      </p:pic>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18" name="Title 1"/>
          <p:cNvSpPr>
            <a:spLocks noGrp="1"/>
          </p:cNvSpPr>
          <p:nvPr>
            <p:ph type="title"/>
          </p:nvPr>
        </p:nvSpPr>
        <p:spPr>
          <a:blipFill>
            <a:blip xmlns:r="http://schemas.openxmlformats.org/officeDocument/2006/relationships" r:embed="rId1"/>
            <a:tile algn="tl" flip="none" sx="100000" sy="100000" tx="0" ty="0"/>
          </a:blipFill>
        </p:spPr>
        <p:txBody>
          <a:bodyPr>
            <a:normAutofit/>
          </a:bodyPr>
          <a:p>
            <a:r>
              <a:rPr dirty="0" sz="3200" lang="en-US" smtClean="0">
                <a:solidFill>
                  <a:srgbClr val="D60093"/>
                </a:solidFill>
                <a:latin typeface="Colonna MT" pitchFamily="82" charset="0"/>
              </a:rPr>
              <a:t>Classification of diuretics based on site of action</a:t>
            </a:r>
            <a:endParaRPr dirty="0" sz="3200" lang="en-US">
              <a:solidFill>
                <a:srgbClr val="D60093"/>
              </a:solidFill>
              <a:latin typeface="Colonna MT" pitchFamily="82" charset="0"/>
            </a:endParaRPr>
          </a:p>
        </p:txBody>
      </p:sp>
      <p:sp>
        <p:nvSpPr>
          <p:cNvPr id="1048619" name="Content Placeholder 3"/>
          <p:cNvSpPr>
            <a:spLocks noGrp="1"/>
          </p:cNvSpPr>
          <p:nvPr>
            <p:ph idx="1"/>
          </p:nvPr>
        </p:nvSpPr>
        <p:spPr/>
        <p:txBody>
          <a:bodyPr/>
          <a:p>
            <a:pPr>
              <a:buNone/>
            </a:pPr>
            <a:r>
              <a:rPr dirty="0" lang="en-US" smtClean="0"/>
              <a:t>                  </a:t>
            </a:r>
            <a:r>
              <a:rPr b="1" dirty="0" sz="2400" lang="en-US" smtClean="0">
                <a:solidFill>
                  <a:srgbClr val="C00000"/>
                </a:solidFill>
              </a:rPr>
              <a:t> Drugs used in renal disorders</a:t>
            </a:r>
            <a:endParaRPr b="1" dirty="0" sz="2400" lang="en-US">
              <a:solidFill>
                <a:srgbClr val="C00000"/>
              </a:solidFill>
            </a:endParaRPr>
          </a:p>
        </p:txBody>
      </p:sp>
      <p:sp>
        <p:nvSpPr>
          <p:cNvPr id="1048620" name="Down Arrow 4"/>
          <p:cNvSpPr/>
          <p:nvPr/>
        </p:nvSpPr>
        <p:spPr>
          <a:xfrm>
            <a:off x="4419600" y="2209800"/>
            <a:ext cx="45719" cy="228600"/>
          </a:xfrm>
          <a:prstGeom prst="downArrow"/>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21" name="Minus 8"/>
          <p:cNvSpPr/>
          <p:nvPr/>
        </p:nvSpPr>
        <p:spPr>
          <a:xfrm flipV="1">
            <a:off x="762000" y="2438400"/>
            <a:ext cx="7620000" cy="91438"/>
          </a:xfrm>
          <a:prstGeom prst="mathMinus"/>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22" name="Minus 12"/>
          <p:cNvSpPr/>
          <p:nvPr/>
        </p:nvSpPr>
        <p:spPr>
          <a:xfrm flipH="1">
            <a:off x="1752600" y="2209800"/>
            <a:ext cx="45719" cy="806986"/>
          </a:xfrm>
          <a:prstGeom prst="mathMinus"/>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23" name="Minus 14"/>
          <p:cNvSpPr/>
          <p:nvPr/>
        </p:nvSpPr>
        <p:spPr>
          <a:xfrm flipH="1">
            <a:off x="7391399" y="2199701"/>
            <a:ext cx="45719" cy="695899"/>
          </a:xfrm>
          <a:prstGeom prst="mathMinus"/>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24" name="TextBox 15"/>
          <p:cNvSpPr txBox="1"/>
          <p:nvPr/>
        </p:nvSpPr>
        <p:spPr>
          <a:xfrm>
            <a:off x="914400" y="2743200"/>
            <a:ext cx="2895793" cy="369332"/>
          </a:xfrm>
          <a:prstGeom prst="rect"/>
          <a:noFill/>
        </p:spPr>
        <p:txBody>
          <a:bodyPr rtlCol="0" wrap="none">
            <a:spAutoFit/>
          </a:bodyPr>
          <a:p>
            <a:r>
              <a:rPr dirty="0" sz="1600" lang="en-US" smtClean="0"/>
              <a:t>Drugs that modify salt excretion</a:t>
            </a:r>
            <a:r>
              <a:rPr dirty="0" lang="en-US" smtClean="0"/>
              <a:t> </a:t>
            </a:r>
            <a:endParaRPr dirty="0" lang="en-US"/>
          </a:p>
        </p:txBody>
      </p:sp>
      <p:sp>
        <p:nvSpPr>
          <p:cNvPr id="1048625" name="TextBox 17"/>
          <p:cNvSpPr txBox="1"/>
          <p:nvPr/>
        </p:nvSpPr>
        <p:spPr>
          <a:xfrm>
            <a:off x="5715000" y="2743200"/>
            <a:ext cx="3032048" cy="338554"/>
          </a:xfrm>
          <a:prstGeom prst="rect"/>
          <a:noFill/>
        </p:spPr>
        <p:txBody>
          <a:bodyPr rtlCol="0" wrap="none">
            <a:spAutoFit/>
          </a:bodyPr>
          <a:p>
            <a:r>
              <a:rPr dirty="0" sz="1600" lang="en-US" smtClean="0"/>
              <a:t>Drugs that modify water excretion</a:t>
            </a:r>
            <a:endParaRPr dirty="0" sz="1600" lang="en-US"/>
          </a:p>
        </p:txBody>
      </p:sp>
      <p:sp>
        <p:nvSpPr>
          <p:cNvPr id="1048626" name="Minus 11"/>
          <p:cNvSpPr/>
          <p:nvPr/>
        </p:nvSpPr>
        <p:spPr>
          <a:xfrm rot="16200000">
            <a:off x="1958340" y="3101340"/>
            <a:ext cx="304800" cy="45719"/>
          </a:xfrm>
          <a:prstGeom prst="mathMinus"/>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27" name="Minus 13"/>
          <p:cNvSpPr/>
          <p:nvPr/>
        </p:nvSpPr>
        <p:spPr>
          <a:xfrm>
            <a:off x="762000" y="3200400"/>
            <a:ext cx="3962400" cy="152400"/>
          </a:xfrm>
          <a:prstGeom prst="mathMinus"/>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28" name="Minus 22"/>
          <p:cNvSpPr/>
          <p:nvPr/>
        </p:nvSpPr>
        <p:spPr>
          <a:xfrm rot="5400000">
            <a:off x="1143000" y="3352800"/>
            <a:ext cx="304800" cy="152400"/>
          </a:xfrm>
          <a:prstGeom prst="mathMinus"/>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29" name="Minus 23"/>
          <p:cNvSpPr/>
          <p:nvPr/>
        </p:nvSpPr>
        <p:spPr>
          <a:xfrm rot="5400000">
            <a:off x="2266721" y="3352800"/>
            <a:ext cx="304800" cy="152400"/>
          </a:xfrm>
          <a:prstGeom prst="mathMinus"/>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30" name="Minus 24"/>
          <p:cNvSpPr/>
          <p:nvPr/>
        </p:nvSpPr>
        <p:spPr>
          <a:xfrm rot="5400000">
            <a:off x="-76200" y="4648200"/>
            <a:ext cx="1295400" cy="76200"/>
          </a:xfrm>
          <a:prstGeom prst="mathMinus"/>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31" name="Minus 27"/>
          <p:cNvSpPr/>
          <p:nvPr/>
        </p:nvSpPr>
        <p:spPr>
          <a:xfrm>
            <a:off x="4114800" y="3200400"/>
            <a:ext cx="762000" cy="152400"/>
          </a:xfrm>
          <a:prstGeom prst="mathMinus"/>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32" name="TextBox 29"/>
          <p:cNvSpPr txBox="1"/>
          <p:nvPr/>
        </p:nvSpPr>
        <p:spPr>
          <a:xfrm>
            <a:off x="990600" y="3505200"/>
            <a:ext cx="540084" cy="369332"/>
          </a:xfrm>
          <a:prstGeom prst="rect"/>
          <a:noFill/>
        </p:spPr>
        <p:txBody>
          <a:bodyPr rtlCol="0" wrap="none">
            <a:spAutoFit/>
          </a:bodyPr>
          <a:p>
            <a:r>
              <a:rPr dirty="0" lang="en-US" smtClean="0"/>
              <a:t>PCT</a:t>
            </a:r>
            <a:endParaRPr dirty="0" lang="en-US"/>
          </a:p>
        </p:txBody>
      </p:sp>
      <p:sp>
        <p:nvSpPr>
          <p:cNvPr id="1048633" name="TextBox 30"/>
          <p:cNvSpPr txBox="1"/>
          <p:nvPr/>
        </p:nvSpPr>
        <p:spPr>
          <a:xfrm>
            <a:off x="2209800" y="3505200"/>
            <a:ext cx="509691" cy="369332"/>
          </a:xfrm>
          <a:prstGeom prst="rect"/>
          <a:noFill/>
        </p:spPr>
        <p:txBody>
          <a:bodyPr rtlCol="0" wrap="none">
            <a:spAutoFit/>
          </a:bodyPr>
          <a:p>
            <a:r>
              <a:rPr dirty="0" lang="en-US" smtClean="0"/>
              <a:t>TAL</a:t>
            </a:r>
            <a:endParaRPr dirty="0" lang="en-US"/>
          </a:p>
        </p:txBody>
      </p:sp>
      <p:sp>
        <p:nvSpPr>
          <p:cNvPr id="1048634" name="TextBox 31"/>
          <p:cNvSpPr txBox="1"/>
          <p:nvPr/>
        </p:nvSpPr>
        <p:spPr>
          <a:xfrm>
            <a:off x="3276600" y="3505200"/>
            <a:ext cx="564129" cy="369332"/>
          </a:xfrm>
          <a:prstGeom prst="rect"/>
          <a:noFill/>
        </p:spPr>
        <p:txBody>
          <a:bodyPr rtlCol="0" wrap="none">
            <a:spAutoFit/>
          </a:bodyPr>
          <a:p>
            <a:r>
              <a:rPr dirty="0" lang="en-US" smtClean="0"/>
              <a:t>DCT</a:t>
            </a:r>
            <a:endParaRPr dirty="0" lang="en-US"/>
          </a:p>
        </p:txBody>
      </p:sp>
      <p:sp>
        <p:nvSpPr>
          <p:cNvPr id="1048635" name="TextBox 32"/>
          <p:cNvSpPr txBox="1"/>
          <p:nvPr/>
        </p:nvSpPr>
        <p:spPr>
          <a:xfrm>
            <a:off x="3733800" y="3810000"/>
            <a:ext cx="184731" cy="369332"/>
          </a:xfrm>
          <a:prstGeom prst="rect"/>
          <a:noFill/>
        </p:spPr>
        <p:txBody>
          <a:bodyPr rtlCol="0" wrap="none">
            <a:spAutoFit/>
          </a:bodyPr>
          <a:p>
            <a:endParaRPr dirty="0" lang="en-US"/>
          </a:p>
        </p:txBody>
      </p:sp>
      <p:sp>
        <p:nvSpPr>
          <p:cNvPr id="1048636" name="Minus 34"/>
          <p:cNvSpPr/>
          <p:nvPr/>
        </p:nvSpPr>
        <p:spPr>
          <a:xfrm rot="5400000">
            <a:off x="4615150" y="3352800"/>
            <a:ext cx="304800" cy="152400"/>
          </a:xfrm>
          <a:prstGeom prst="mathMinus"/>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37" name="TextBox 35"/>
          <p:cNvSpPr txBox="1"/>
          <p:nvPr/>
        </p:nvSpPr>
        <p:spPr>
          <a:xfrm>
            <a:off x="4495800" y="3505200"/>
            <a:ext cx="544893" cy="369332"/>
          </a:xfrm>
          <a:prstGeom prst="rect"/>
          <a:noFill/>
        </p:spPr>
        <p:txBody>
          <a:bodyPr rtlCol="0" wrap="none">
            <a:spAutoFit/>
          </a:bodyPr>
          <a:p>
            <a:r>
              <a:rPr dirty="0" lang="en-US" smtClean="0"/>
              <a:t>CCT</a:t>
            </a:r>
            <a:endParaRPr dirty="0" lang="en-US"/>
          </a:p>
        </p:txBody>
      </p:sp>
      <p:sp>
        <p:nvSpPr>
          <p:cNvPr id="1048638" name="Minus 36"/>
          <p:cNvSpPr/>
          <p:nvPr/>
        </p:nvSpPr>
        <p:spPr>
          <a:xfrm rot="5400000">
            <a:off x="1007125" y="3945875"/>
            <a:ext cx="533400" cy="109250"/>
          </a:xfrm>
          <a:prstGeom prst="mathMinus"/>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39" name="Minus 38"/>
          <p:cNvSpPr/>
          <p:nvPr/>
        </p:nvSpPr>
        <p:spPr>
          <a:xfrm>
            <a:off x="381000" y="4191000"/>
            <a:ext cx="1524000" cy="76200"/>
          </a:xfrm>
          <a:prstGeom prst="mathMinus"/>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40" name="Minus 39"/>
          <p:cNvSpPr/>
          <p:nvPr/>
        </p:nvSpPr>
        <p:spPr>
          <a:xfrm rot="5400000" flipV="1">
            <a:off x="3352800" y="3352800"/>
            <a:ext cx="304800" cy="152400"/>
          </a:xfrm>
          <a:prstGeom prst="mathMinus"/>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41" name="Minus 40"/>
          <p:cNvSpPr/>
          <p:nvPr/>
        </p:nvSpPr>
        <p:spPr>
          <a:xfrm rot="5400000">
            <a:off x="1409700" y="4381500"/>
            <a:ext cx="609600" cy="76200"/>
          </a:xfrm>
          <a:prstGeom prst="mathMinus"/>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42" name="TextBox 41"/>
          <p:cNvSpPr txBox="1"/>
          <p:nvPr/>
        </p:nvSpPr>
        <p:spPr>
          <a:xfrm>
            <a:off x="152400" y="5105400"/>
            <a:ext cx="1219200" cy="830997"/>
          </a:xfrm>
          <a:prstGeom prst="rect"/>
          <a:noFill/>
        </p:spPr>
        <p:txBody>
          <a:bodyPr rtlCol="0" wrap="square">
            <a:spAutoFit/>
          </a:bodyPr>
          <a:p>
            <a:r>
              <a:rPr dirty="0" sz="1600" lang="en-US" smtClean="0"/>
              <a:t>Carbonic </a:t>
            </a:r>
            <a:r>
              <a:rPr dirty="0" sz="1600" lang="en-US" err="1" smtClean="0"/>
              <a:t>anhydrase</a:t>
            </a:r>
            <a:endParaRPr dirty="0" sz="1600" lang="en-US" smtClean="0"/>
          </a:p>
          <a:p>
            <a:r>
              <a:rPr dirty="0" sz="1600" lang="en-US" smtClean="0"/>
              <a:t> inhibitors</a:t>
            </a:r>
          </a:p>
        </p:txBody>
      </p:sp>
      <p:sp>
        <p:nvSpPr>
          <p:cNvPr id="1048643" name="TextBox 42"/>
          <p:cNvSpPr txBox="1"/>
          <p:nvPr/>
        </p:nvSpPr>
        <p:spPr>
          <a:xfrm>
            <a:off x="1219200" y="4648200"/>
            <a:ext cx="945515" cy="584775"/>
          </a:xfrm>
          <a:prstGeom prst="rect"/>
          <a:noFill/>
        </p:spPr>
        <p:txBody>
          <a:bodyPr rtlCol="0" wrap="none">
            <a:spAutoFit/>
          </a:bodyPr>
          <a:p>
            <a:r>
              <a:rPr dirty="0" sz="1600" lang="en-US" smtClean="0"/>
              <a:t>Osmotic</a:t>
            </a:r>
          </a:p>
          <a:p>
            <a:r>
              <a:rPr dirty="0" sz="1600" lang="en-US" smtClean="0"/>
              <a:t> diuretics</a:t>
            </a:r>
            <a:endParaRPr dirty="0" sz="1600" lang="en-US"/>
          </a:p>
        </p:txBody>
      </p:sp>
      <p:sp>
        <p:nvSpPr>
          <p:cNvPr id="1048644" name="Minus 44"/>
          <p:cNvSpPr/>
          <p:nvPr/>
        </p:nvSpPr>
        <p:spPr>
          <a:xfrm rot="5400000">
            <a:off x="2324100" y="3924300"/>
            <a:ext cx="457200" cy="76200"/>
          </a:xfrm>
          <a:prstGeom prst="mathMinus"/>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45" name="TextBox 45"/>
          <p:cNvSpPr txBox="1"/>
          <p:nvPr/>
        </p:nvSpPr>
        <p:spPr>
          <a:xfrm>
            <a:off x="2209800" y="4038600"/>
            <a:ext cx="899029" cy="584775"/>
          </a:xfrm>
          <a:prstGeom prst="rect"/>
          <a:noFill/>
        </p:spPr>
        <p:txBody>
          <a:bodyPr rtlCol="0" wrap="none">
            <a:spAutoFit/>
          </a:bodyPr>
          <a:p>
            <a:r>
              <a:rPr dirty="0" sz="1600" lang="en-US" smtClean="0"/>
              <a:t>Loop </a:t>
            </a:r>
          </a:p>
          <a:p>
            <a:r>
              <a:rPr dirty="0" sz="1600" lang="en-US" smtClean="0"/>
              <a:t>diuretics</a:t>
            </a:r>
            <a:endParaRPr dirty="0" sz="1600" lang="en-US"/>
          </a:p>
        </p:txBody>
      </p:sp>
      <p:sp>
        <p:nvSpPr>
          <p:cNvPr id="1048646" name="TextBox 46"/>
          <p:cNvSpPr txBox="1"/>
          <p:nvPr/>
        </p:nvSpPr>
        <p:spPr>
          <a:xfrm>
            <a:off x="3200400" y="3962400"/>
            <a:ext cx="945515" cy="584775"/>
          </a:xfrm>
          <a:prstGeom prst="rect"/>
          <a:noFill/>
        </p:spPr>
        <p:txBody>
          <a:bodyPr rtlCol="0" wrap="none">
            <a:spAutoFit/>
          </a:bodyPr>
          <a:p>
            <a:r>
              <a:rPr dirty="0" sz="1600" lang="en-US" err="1" smtClean="0"/>
              <a:t>Thaizide</a:t>
            </a:r>
            <a:endParaRPr dirty="0" sz="1600" lang="en-US" smtClean="0"/>
          </a:p>
          <a:p>
            <a:r>
              <a:rPr dirty="0" sz="1600" lang="en-US" smtClean="0"/>
              <a:t> diuretics</a:t>
            </a:r>
            <a:endParaRPr dirty="0" sz="1600" lang="en-US"/>
          </a:p>
        </p:txBody>
      </p:sp>
      <p:sp>
        <p:nvSpPr>
          <p:cNvPr id="1048647" name="Minus 47"/>
          <p:cNvSpPr/>
          <p:nvPr/>
        </p:nvSpPr>
        <p:spPr>
          <a:xfrm rot="5400000">
            <a:off x="3429000" y="3810000"/>
            <a:ext cx="304800" cy="152400"/>
          </a:xfrm>
          <a:prstGeom prst="mathMinus"/>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48" name="Minus 48"/>
          <p:cNvSpPr/>
          <p:nvPr/>
        </p:nvSpPr>
        <p:spPr>
          <a:xfrm rot="5400000">
            <a:off x="4648200" y="3810000"/>
            <a:ext cx="304800" cy="152400"/>
          </a:xfrm>
          <a:prstGeom prst="mathMinus"/>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49" name="TextBox 49"/>
          <p:cNvSpPr txBox="1"/>
          <p:nvPr/>
        </p:nvSpPr>
        <p:spPr>
          <a:xfrm>
            <a:off x="4267200" y="4038600"/>
            <a:ext cx="1095172" cy="584775"/>
          </a:xfrm>
          <a:prstGeom prst="rect"/>
          <a:noFill/>
        </p:spPr>
        <p:txBody>
          <a:bodyPr rtlCol="0" wrap="none">
            <a:spAutoFit/>
          </a:bodyPr>
          <a:p>
            <a:r>
              <a:rPr dirty="0" sz="1600" lang="en-US" smtClean="0"/>
              <a:t>K+ sparing </a:t>
            </a:r>
          </a:p>
          <a:p>
            <a:r>
              <a:rPr dirty="0" sz="1600" lang="en-US" smtClean="0"/>
              <a:t>diuretics</a:t>
            </a:r>
            <a:endParaRPr dirty="0" sz="1600" lang="en-US"/>
          </a:p>
        </p:txBody>
      </p:sp>
      <p:sp>
        <p:nvSpPr>
          <p:cNvPr id="1048650" name="Minus 50"/>
          <p:cNvSpPr/>
          <p:nvPr/>
        </p:nvSpPr>
        <p:spPr>
          <a:xfrm rot="5400000">
            <a:off x="7200900" y="3162300"/>
            <a:ext cx="533400" cy="152400"/>
          </a:xfrm>
          <a:prstGeom prst="mathMinus"/>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51" name="Minus 51"/>
          <p:cNvSpPr/>
          <p:nvPr/>
        </p:nvSpPr>
        <p:spPr>
          <a:xfrm>
            <a:off x="5943600" y="3429000"/>
            <a:ext cx="3048000" cy="45719"/>
          </a:xfrm>
          <a:prstGeom prst="mathMinus"/>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52" name="Minus 52"/>
          <p:cNvSpPr/>
          <p:nvPr/>
        </p:nvSpPr>
        <p:spPr>
          <a:xfrm rot="5400000">
            <a:off x="6248400" y="3505200"/>
            <a:ext cx="304800" cy="152400"/>
          </a:xfrm>
          <a:prstGeom prst="mathMinus"/>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53" name="Minus 53"/>
          <p:cNvSpPr/>
          <p:nvPr/>
        </p:nvSpPr>
        <p:spPr>
          <a:xfrm rot="5400000">
            <a:off x="8382000" y="3505200"/>
            <a:ext cx="304800" cy="152400"/>
          </a:xfrm>
          <a:prstGeom prst="mathMinus"/>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54" name="TextBox 54"/>
          <p:cNvSpPr txBox="1"/>
          <p:nvPr/>
        </p:nvSpPr>
        <p:spPr>
          <a:xfrm>
            <a:off x="5943600" y="3657600"/>
            <a:ext cx="1206869" cy="338554"/>
          </a:xfrm>
          <a:prstGeom prst="rect"/>
          <a:noFill/>
        </p:spPr>
        <p:txBody>
          <a:bodyPr rtlCol="0" wrap="none">
            <a:spAutoFit/>
          </a:bodyPr>
          <a:p>
            <a:r>
              <a:rPr dirty="0" sz="1600" lang="en-US" smtClean="0"/>
              <a:t>ADH agonist</a:t>
            </a:r>
            <a:endParaRPr dirty="0" sz="1600" lang="en-US"/>
          </a:p>
        </p:txBody>
      </p:sp>
      <p:sp>
        <p:nvSpPr>
          <p:cNvPr id="1048655" name="TextBox 55"/>
          <p:cNvSpPr txBox="1"/>
          <p:nvPr/>
        </p:nvSpPr>
        <p:spPr>
          <a:xfrm>
            <a:off x="7667442" y="3657600"/>
            <a:ext cx="1476558" cy="615553"/>
          </a:xfrm>
          <a:prstGeom prst="rect"/>
          <a:noFill/>
        </p:spPr>
        <p:txBody>
          <a:bodyPr rtlCol="0" wrap="none">
            <a:spAutoFit/>
          </a:bodyPr>
          <a:p>
            <a:r>
              <a:rPr dirty="0" sz="1600" lang="en-US" smtClean="0"/>
              <a:t>ADH antagonist</a:t>
            </a:r>
          </a:p>
          <a:p>
            <a:endParaRPr dirty="0" lang="en-US"/>
          </a:p>
        </p:txBody>
      </p:sp>
      <p:sp>
        <p:nvSpPr>
          <p:cNvPr id="1048656" name="Rectangle 1"/>
          <p:cNvSpPr>
            <a:spLocks noChangeArrowheads="1"/>
          </p:cNvSpPr>
          <p:nvPr/>
        </p:nvSpPr>
        <p:spPr bwMode="auto">
          <a:xfrm>
            <a:off x="7924800" y="3962400"/>
            <a:ext cx="1083951" cy="400110"/>
          </a:xfrm>
          <a:prstGeom prst="rect"/>
          <a:noFill/>
          <a:ln w="9525">
            <a:noFill/>
            <a:miter lim="800000"/>
            <a:headEnd/>
            <a:tailEnd/>
          </a:ln>
          <a:effectLst/>
        </p:spPr>
        <p:txBody>
          <a:bodyPr anchor="ctr" anchorCtr="0" bIns="45720" compatLnSpc="1" lIns="91440" numCol="1" rIns="91440" tIns="45720" vert="horz" wrap="none">
            <a:prstTxWarp prst="textNoShape"/>
            <a:spAutoFit/>
          </a:bodyPr>
          <a:p>
            <a:pPr fontAlgn="base" lvl="0">
              <a:spcBef>
                <a:spcPct val="0"/>
              </a:spcBef>
              <a:spcAft>
                <a:spcPct val="0"/>
              </a:spcAft>
            </a:pPr>
            <a:r>
              <a:rPr dirty="0" sz="1000" lang="en-US" smtClean="0">
                <a:solidFill>
                  <a:srgbClr val="000000"/>
                </a:solidFill>
                <a:latin typeface="Arial" pitchFamily="34" charset="0"/>
                <a:ea typeface="Times New Roman" pitchFamily="18" charset="0"/>
              </a:rPr>
              <a:t>Lithium salts, </a:t>
            </a:r>
          </a:p>
          <a:p>
            <a:pPr fontAlgn="base" lvl="0">
              <a:spcBef>
                <a:spcPct val="0"/>
              </a:spcBef>
              <a:spcAft>
                <a:spcPct val="0"/>
              </a:spcAft>
            </a:pPr>
            <a:r>
              <a:rPr dirty="0" sz="1000" lang="en-US" err="1" smtClean="0">
                <a:solidFill>
                  <a:srgbClr val="000000"/>
                </a:solidFill>
                <a:latin typeface="Arial" pitchFamily="34" charset="0"/>
                <a:ea typeface="Times New Roman" pitchFamily="18" charset="0"/>
              </a:rPr>
              <a:t>demeclocycline</a:t>
            </a:r>
            <a:r>
              <a:rPr baseline="0" b="0" cap="none" dirty="0" sz="700" i="0" kumimoji="0" lang="en-US" normalizeH="0" strike="noStrike" u="none" smtClean="0">
                <a:ln>
                  <a:noFill/>
                </a:ln>
                <a:solidFill>
                  <a:srgbClr val="000000"/>
                </a:solidFill>
                <a:effectLst/>
                <a:latin typeface="Arial" pitchFamily="34" charset="0"/>
                <a:ea typeface="Times New Roman" pitchFamily="18" charset="0"/>
              </a:rPr>
              <a:t> </a:t>
            </a:r>
            <a:endParaRPr baseline="0" b="0" cap="none" dirty="0" sz="1800" i="0" kumimoji="0" lang="en-US" normalizeH="0" strike="noStrike" u="none" smtClean="0">
              <a:ln>
                <a:noFill/>
              </a:ln>
              <a:solidFill>
                <a:schemeClr val="tx1"/>
              </a:solidFill>
              <a:effectLst/>
              <a:latin typeface="Arial" pitchFamily="34" charset="0"/>
            </a:endParaRPr>
          </a:p>
        </p:txBody>
      </p:sp>
    </p:spTree>
  </p:cSld>
  <p:clrMapOvr>
    <a:masterClrMapping/>
  </p:clrMapOvr>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57" name="Title 1"/>
          <p:cNvSpPr>
            <a:spLocks noGrp="1"/>
          </p:cNvSpPr>
          <p:nvPr>
            <p:ph type="title"/>
          </p:nvPr>
        </p:nvSpPr>
        <p:spPr>
          <a:xfrm>
            <a:off x="457200" y="274638"/>
            <a:ext cx="4267200" cy="1143000"/>
          </a:xfrm>
        </p:spPr>
        <p:txBody>
          <a:bodyPr/>
          <a:p>
            <a:r>
              <a:rPr dirty="0" sz="2800" lang="en-US" smtClean="0">
                <a:solidFill>
                  <a:schemeClr val="tx2">
                    <a:lumMod val="40000"/>
                    <a:lumOff val="60000"/>
                  </a:schemeClr>
                </a:solidFill>
              </a:rPr>
              <a:t>CONT</a:t>
            </a:r>
            <a:r>
              <a:rPr dirty="0" lang="en-US" smtClean="0"/>
              <a:t>…….</a:t>
            </a:r>
            <a:endParaRPr dirty="0" lang="en-US"/>
          </a:p>
        </p:txBody>
      </p:sp>
      <p:sp>
        <p:nvSpPr>
          <p:cNvPr id="1048658" name="Content Placeholder 2"/>
          <p:cNvSpPr>
            <a:spLocks noGrp="1"/>
          </p:cNvSpPr>
          <p:nvPr>
            <p:ph idx="1"/>
          </p:nvPr>
        </p:nvSpPr>
        <p:spPr/>
        <p:txBody>
          <a:bodyPr>
            <a:normAutofit/>
          </a:bodyPr>
          <a:p>
            <a:pPr indent="-514350" marL="514350">
              <a:buFont typeface="+mj-lt"/>
              <a:buAutoNum type="alphaUcPeriod"/>
            </a:pPr>
            <a:r>
              <a:rPr b="1" dirty="0" sz="3000" lang="en-US" u="sng" smtClean="0">
                <a:solidFill>
                  <a:srgbClr val="002060"/>
                </a:solidFill>
              </a:rPr>
              <a:t>Weak Diuretics</a:t>
            </a:r>
            <a:r>
              <a:rPr b="1" dirty="0" sz="3000" lang="en-IN" u="sng" smtClean="0">
                <a:solidFill>
                  <a:srgbClr val="002060"/>
                </a:solidFill>
              </a:rPr>
              <a:t>:-</a:t>
            </a:r>
          </a:p>
          <a:p>
            <a:pPr algn="just" indent="-514350" lvl="1" marL="914400">
              <a:buFont typeface="+mj-lt"/>
              <a:buAutoNum type="romanLcPeriod"/>
            </a:pPr>
            <a:r>
              <a:rPr dirty="0" lang="en-US" u="sng" smtClean="0">
                <a:solidFill>
                  <a:srgbClr val="002060"/>
                </a:solidFill>
              </a:rPr>
              <a:t>Osmotic Diuretics:</a:t>
            </a:r>
            <a:r>
              <a:rPr dirty="0" lang="en-US" smtClean="0">
                <a:solidFill>
                  <a:srgbClr val="002060"/>
                </a:solidFill>
              </a:rPr>
              <a:t> </a:t>
            </a:r>
            <a:r>
              <a:rPr dirty="0" i="1" lang="en-US" u="sng" smtClean="0">
                <a:solidFill>
                  <a:srgbClr val="002060"/>
                </a:solidFill>
              </a:rPr>
              <a:t>Electrolytes:</a:t>
            </a:r>
            <a:r>
              <a:rPr dirty="0" lang="en-US" smtClean="0">
                <a:solidFill>
                  <a:srgbClr val="002060"/>
                </a:solidFill>
              </a:rPr>
              <a:t> Sodium Chloride,</a:t>
            </a:r>
          </a:p>
          <a:p>
            <a:pPr algn="just" indent="-571500" lvl="1" marL="971550">
              <a:buNone/>
            </a:pPr>
            <a:r>
              <a:rPr dirty="0" lang="en-US" smtClean="0">
                <a:solidFill>
                  <a:srgbClr val="002060"/>
                </a:solidFill>
              </a:rPr>
              <a:t>       Potassium citrate, Potassium carbonate, Potassium acetate, Potassium chloride.</a:t>
            </a:r>
          </a:p>
          <a:p>
            <a:pPr algn="just" indent="-571500" lvl="1" marL="971550">
              <a:buNone/>
            </a:pPr>
            <a:r>
              <a:rPr dirty="0" lang="en-US" smtClean="0">
                <a:solidFill>
                  <a:srgbClr val="002060"/>
                </a:solidFill>
              </a:rPr>
              <a:t>	</a:t>
            </a:r>
            <a:r>
              <a:rPr dirty="0" i="1" lang="en-US" err="1" u="sng" smtClean="0">
                <a:solidFill>
                  <a:srgbClr val="002060"/>
                </a:solidFill>
              </a:rPr>
              <a:t>Nonelectrolytes</a:t>
            </a:r>
            <a:r>
              <a:rPr dirty="0" i="1" lang="en-US" u="sng" smtClean="0">
                <a:solidFill>
                  <a:srgbClr val="002060"/>
                </a:solidFill>
              </a:rPr>
              <a:t>:</a:t>
            </a:r>
            <a:r>
              <a:rPr dirty="0" lang="en-US" smtClean="0">
                <a:solidFill>
                  <a:srgbClr val="002060"/>
                </a:solidFill>
              </a:rPr>
              <a:t> </a:t>
            </a:r>
            <a:r>
              <a:rPr dirty="0" lang="en-US" err="1" smtClean="0">
                <a:solidFill>
                  <a:srgbClr val="002060"/>
                </a:solidFill>
              </a:rPr>
              <a:t>Mannitol</a:t>
            </a:r>
            <a:r>
              <a:rPr dirty="0" lang="en-US" smtClean="0">
                <a:solidFill>
                  <a:srgbClr val="002060"/>
                </a:solidFill>
              </a:rPr>
              <a:t>, </a:t>
            </a:r>
            <a:r>
              <a:rPr dirty="0" lang="en-US" err="1" smtClean="0">
                <a:solidFill>
                  <a:srgbClr val="002060"/>
                </a:solidFill>
              </a:rPr>
              <a:t>Isosorbide</a:t>
            </a:r>
            <a:r>
              <a:rPr dirty="0" lang="en-US" smtClean="0">
                <a:solidFill>
                  <a:srgbClr val="002060"/>
                </a:solidFill>
              </a:rPr>
              <a:t>, Sucrose, Urea, Glycerol.</a:t>
            </a:r>
          </a:p>
          <a:p>
            <a:pPr algn="just" indent="-571500" lvl="1" marL="971550">
              <a:buAutoNum type="romanLcPeriod" startAt="2"/>
            </a:pPr>
            <a:r>
              <a:rPr dirty="0" lang="en-US" u="sng" smtClean="0">
                <a:solidFill>
                  <a:srgbClr val="002060"/>
                </a:solidFill>
              </a:rPr>
              <a:t>Acidifying salts:</a:t>
            </a:r>
            <a:r>
              <a:rPr dirty="0" lang="en-US" smtClean="0">
                <a:solidFill>
                  <a:srgbClr val="002060"/>
                </a:solidFill>
              </a:rPr>
              <a:t> Ammonium chloride, </a:t>
            </a:r>
            <a:r>
              <a:rPr dirty="0" lang="en-US" err="1" smtClean="0">
                <a:solidFill>
                  <a:srgbClr val="002060"/>
                </a:solidFill>
              </a:rPr>
              <a:t>Arginine</a:t>
            </a:r>
            <a:r>
              <a:rPr dirty="0" lang="en-US" smtClean="0">
                <a:solidFill>
                  <a:srgbClr val="002060"/>
                </a:solidFill>
              </a:rPr>
              <a:t> hydrochloride.</a:t>
            </a:r>
          </a:p>
          <a:p>
            <a:pPr algn="just" indent="-571500" lvl="1" marL="971550">
              <a:buAutoNum type="romanLcPeriod" startAt="2"/>
            </a:pPr>
            <a:r>
              <a:rPr dirty="0" lang="en-US" err="1" u="sng" smtClean="0">
                <a:solidFill>
                  <a:srgbClr val="002060"/>
                </a:solidFill>
              </a:rPr>
              <a:t>Xanthine</a:t>
            </a:r>
            <a:r>
              <a:rPr dirty="0" lang="en-US" u="sng" smtClean="0">
                <a:solidFill>
                  <a:srgbClr val="002060"/>
                </a:solidFill>
              </a:rPr>
              <a:t> derivatives:</a:t>
            </a:r>
            <a:r>
              <a:rPr dirty="0" lang="en-US" smtClean="0">
                <a:solidFill>
                  <a:srgbClr val="002060"/>
                </a:solidFill>
              </a:rPr>
              <a:t> </a:t>
            </a:r>
            <a:r>
              <a:rPr dirty="0" lang="en-US" err="1" smtClean="0">
                <a:solidFill>
                  <a:srgbClr val="002060"/>
                </a:solidFill>
              </a:rPr>
              <a:t>Aminophylline</a:t>
            </a:r>
            <a:r>
              <a:rPr dirty="0" lang="en-US" smtClean="0">
                <a:solidFill>
                  <a:srgbClr val="002060"/>
                </a:solidFill>
              </a:rPr>
              <a:t>, </a:t>
            </a:r>
            <a:r>
              <a:rPr dirty="0" lang="en-US" err="1" smtClean="0">
                <a:solidFill>
                  <a:srgbClr val="002060"/>
                </a:solidFill>
              </a:rPr>
              <a:t>Theophylline</a:t>
            </a:r>
            <a:endParaRPr dirty="0" lang="en-US" smtClean="0">
              <a:solidFill>
                <a:srgbClr val="002060"/>
              </a:solidFill>
            </a:endParaRPr>
          </a:p>
          <a:p>
            <a:pPr algn="just" indent="-571500" lvl="1" marL="971550">
              <a:buAutoNum type="romanLcPeriod" startAt="2"/>
            </a:pPr>
            <a:r>
              <a:rPr dirty="0" lang="en-US" u="sng" smtClean="0">
                <a:solidFill>
                  <a:srgbClr val="002060"/>
                </a:solidFill>
              </a:rPr>
              <a:t>Carbonic </a:t>
            </a:r>
            <a:r>
              <a:rPr dirty="0" lang="en-US" err="1" u="sng" smtClean="0">
                <a:solidFill>
                  <a:srgbClr val="002060"/>
                </a:solidFill>
              </a:rPr>
              <a:t>anhydrase</a:t>
            </a:r>
            <a:r>
              <a:rPr dirty="0" lang="en-US" u="sng" smtClean="0">
                <a:solidFill>
                  <a:srgbClr val="002060"/>
                </a:solidFill>
              </a:rPr>
              <a:t> inhibitors:</a:t>
            </a:r>
            <a:r>
              <a:rPr dirty="0" lang="en-US" smtClean="0">
                <a:solidFill>
                  <a:srgbClr val="002060"/>
                </a:solidFill>
              </a:rPr>
              <a:t> </a:t>
            </a:r>
            <a:r>
              <a:rPr dirty="0" lang="en-US" err="1" smtClean="0">
                <a:solidFill>
                  <a:srgbClr val="002060"/>
                </a:solidFill>
              </a:rPr>
              <a:t>Acetazolamide</a:t>
            </a:r>
            <a:r>
              <a:rPr dirty="0" lang="en-US" smtClean="0">
                <a:solidFill>
                  <a:srgbClr val="002060"/>
                </a:solidFill>
              </a:rPr>
              <a:t>, </a:t>
            </a:r>
            <a:r>
              <a:rPr dirty="0" lang="en-US" err="1" smtClean="0">
                <a:solidFill>
                  <a:srgbClr val="002060"/>
                </a:solidFill>
              </a:rPr>
              <a:t>Dichlorphenamide</a:t>
            </a:r>
            <a:r>
              <a:rPr dirty="0" lang="en-US" smtClean="0">
                <a:solidFill>
                  <a:srgbClr val="002060"/>
                </a:solidFill>
              </a:rPr>
              <a:t>, </a:t>
            </a:r>
            <a:r>
              <a:rPr dirty="0" lang="en-US" err="1" smtClean="0">
                <a:solidFill>
                  <a:srgbClr val="002060"/>
                </a:solidFill>
              </a:rPr>
              <a:t>Ethozolamide</a:t>
            </a:r>
            <a:r>
              <a:rPr dirty="0" lang="en-US" smtClean="0">
                <a:solidFill>
                  <a:srgbClr val="002060"/>
                </a:solidFill>
              </a:rPr>
              <a:t>, </a:t>
            </a:r>
            <a:r>
              <a:rPr dirty="0" lang="en-US" err="1" smtClean="0">
                <a:solidFill>
                  <a:srgbClr val="002060"/>
                </a:solidFill>
              </a:rPr>
              <a:t>Methazolamide</a:t>
            </a:r>
            <a:endParaRPr dirty="0" lang="en-US" smtClean="0">
              <a:solidFill>
                <a:srgbClr val="002060"/>
              </a:solidFill>
            </a:endParaRPr>
          </a:p>
          <a:p>
            <a:endParaRPr dirty="0"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659" name="Content Placeholder 2"/>
          <p:cNvSpPr>
            <a:spLocks noGrp="1"/>
          </p:cNvSpPr>
          <p:nvPr>
            <p:ph idx="1"/>
          </p:nvPr>
        </p:nvSpPr>
        <p:spPr/>
        <p:txBody>
          <a:bodyPr>
            <a:normAutofit/>
          </a:bodyPr>
          <a:p>
            <a:pPr indent="-514350" marL="514350">
              <a:buNone/>
            </a:pPr>
            <a:r>
              <a:rPr b="1" dirty="0" lang="en-US" smtClean="0">
                <a:solidFill>
                  <a:srgbClr val="002060"/>
                </a:solidFill>
              </a:rPr>
              <a:t>B. </a:t>
            </a:r>
            <a:r>
              <a:rPr b="1" dirty="0" lang="en-US" u="sng" smtClean="0">
                <a:solidFill>
                  <a:srgbClr val="002060"/>
                </a:solidFill>
              </a:rPr>
              <a:t>Moderately potent Diuretics:-</a:t>
            </a:r>
          </a:p>
          <a:p>
            <a:pPr algn="just" indent="-571500" lvl="1" marL="971550">
              <a:buFont typeface="+mj-lt"/>
              <a:buAutoNum type="romanLcPeriod"/>
            </a:pPr>
            <a:r>
              <a:rPr dirty="0" sz="3000" lang="en-US" err="1" u="sng" smtClean="0">
                <a:solidFill>
                  <a:srgbClr val="002060"/>
                </a:solidFill>
              </a:rPr>
              <a:t>Thiazide</a:t>
            </a:r>
            <a:r>
              <a:rPr dirty="0" sz="3000" lang="en-US" u="sng" smtClean="0">
                <a:solidFill>
                  <a:srgbClr val="002060"/>
                </a:solidFill>
              </a:rPr>
              <a:t> Diuretics :</a:t>
            </a:r>
            <a:r>
              <a:rPr dirty="0" sz="3000" lang="en-US" smtClean="0">
                <a:solidFill>
                  <a:srgbClr val="002060"/>
                </a:solidFill>
              </a:rPr>
              <a:t> </a:t>
            </a:r>
            <a:r>
              <a:rPr dirty="0" sz="3000" lang="en-US" err="1" smtClean="0">
                <a:solidFill>
                  <a:srgbClr val="002060"/>
                </a:solidFill>
              </a:rPr>
              <a:t>Bendrofluazide</a:t>
            </a:r>
            <a:r>
              <a:rPr dirty="0" sz="3000" lang="en-US" smtClean="0">
                <a:solidFill>
                  <a:srgbClr val="002060"/>
                </a:solidFill>
              </a:rPr>
              <a:t>,  </a:t>
            </a:r>
            <a:r>
              <a:rPr dirty="0" sz="3000" lang="en-US" err="1" smtClean="0">
                <a:solidFill>
                  <a:srgbClr val="002060"/>
                </a:solidFill>
              </a:rPr>
              <a:t>Clopamide</a:t>
            </a:r>
            <a:r>
              <a:rPr dirty="0" sz="3000" lang="en-US" smtClean="0">
                <a:solidFill>
                  <a:srgbClr val="002060"/>
                </a:solidFill>
              </a:rPr>
              <a:t>, </a:t>
            </a:r>
            <a:r>
              <a:rPr dirty="0" sz="3000" lang="en-US" err="1" smtClean="0">
                <a:solidFill>
                  <a:srgbClr val="002060"/>
                </a:solidFill>
              </a:rPr>
              <a:t>Hydrochlorthiazide,Chlorthalidone,Chloroxolone</a:t>
            </a:r>
            <a:r>
              <a:rPr dirty="0" sz="3000" lang="en-US" smtClean="0">
                <a:solidFill>
                  <a:srgbClr val="002060"/>
                </a:solidFill>
              </a:rPr>
              <a:t>, </a:t>
            </a:r>
            <a:r>
              <a:rPr dirty="0" sz="3000" lang="en-US" err="1" smtClean="0">
                <a:solidFill>
                  <a:srgbClr val="002060"/>
                </a:solidFill>
              </a:rPr>
              <a:t>Indapamide</a:t>
            </a:r>
            <a:r>
              <a:rPr dirty="0" sz="3000" lang="en-US" smtClean="0">
                <a:solidFill>
                  <a:srgbClr val="002060"/>
                </a:solidFill>
              </a:rPr>
              <a:t>, </a:t>
            </a:r>
            <a:r>
              <a:rPr dirty="0" sz="3000" lang="en-US" err="1" smtClean="0">
                <a:solidFill>
                  <a:srgbClr val="002060"/>
                </a:solidFill>
              </a:rPr>
              <a:t>Polythiazide</a:t>
            </a:r>
            <a:r>
              <a:rPr dirty="0" sz="3000" lang="en-US" smtClean="0">
                <a:solidFill>
                  <a:srgbClr val="002060"/>
                </a:solidFill>
              </a:rPr>
              <a:t>, </a:t>
            </a:r>
            <a:r>
              <a:rPr dirty="0" sz="3000" lang="en-US" err="1" smtClean="0">
                <a:solidFill>
                  <a:srgbClr val="002060"/>
                </a:solidFill>
              </a:rPr>
              <a:t>Cyclopenthiazide</a:t>
            </a:r>
            <a:r>
              <a:rPr dirty="0" sz="3000" lang="en-US" smtClean="0">
                <a:solidFill>
                  <a:srgbClr val="002060"/>
                </a:solidFill>
              </a:rPr>
              <a:t>.</a:t>
            </a:r>
          </a:p>
          <a:p>
            <a:pPr algn="just" indent="-514350" marL="514350">
              <a:buNone/>
            </a:pPr>
            <a:r>
              <a:rPr b="1" dirty="0" lang="en-US" smtClean="0">
                <a:solidFill>
                  <a:srgbClr val="002060"/>
                </a:solidFill>
              </a:rPr>
              <a:t>C. </a:t>
            </a:r>
            <a:r>
              <a:rPr b="1" dirty="0" lang="en-US" u="sng" smtClean="0">
                <a:solidFill>
                  <a:srgbClr val="002060"/>
                </a:solidFill>
              </a:rPr>
              <a:t>Very Potent Diuretics:-</a:t>
            </a:r>
            <a:r>
              <a:rPr dirty="0" lang="en-US" smtClean="0">
                <a:solidFill>
                  <a:srgbClr val="002060"/>
                </a:solidFill>
              </a:rPr>
              <a:t>	</a:t>
            </a:r>
          </a:p>
          <a:p>
            <a:pPr algn="just" indent="-571500" lvl="1" marL="971550">
              <a:buFont typeface="+mj-lt"/>
              <a:buAutoNum type="romanLcPeriod"/>
            </a:pPr>
            <a:r>
              <a:rPr dirty="0" sz="3000" lang="en-US" u="sng" smtClean="0">
                <a:solidFill>
                  <a:srgbClr val="002060"/>
                </a:solidFill>
              </a:rPr>
              <a:t>Loop Diuretics:</a:t>
            </a:r>
            <a:r>
              <a:rPr dirty="0" sz="3000" lang="en-US" smtClean="0">
                <a:solidFill>
                  <a:srgbClr val="002060"/>
                </a:solidFill>
              </a:rPr>
              <a:t> </a:t>
            </a:r>
            <a:r>
              <a:rPr dirty="0" sz="3000" lang="en-US" err="1" smtClean="0">
                <a:solidFill>
                  <a:srgbClr val="002060"/>
                </a:solidFill>
              </a:rPr>
              <a:t>Furosemide</a:t>
            </a:r>
            <a:r>
              <a:rPr dirty="0" sz="3000" lang="en-US" smtClean="0">
                <a:solidFill>
                  <a:srgbClr val="002060"/>
                </a:solidFill>
              </a:rPr>
              <a:t>, </a:t>
            </a:r>
            <a:r>
              <a:rPr dirty="0" sz="3000" lang="en-US" err="1" smtClean="0">
                <a:solidFill>
                  <a:srgbClr val="002060"/>
                </a:solidFill>
              </a:rPr>
              <a:t>Ethacrynic</a:t>
            </a:r>
            <a:r>
              <a:rPr dirty="0" sz="3000" lang="en-US" smtClean="0">
                <a:solidFill>
                  <a:srgbClr val="002060"/>
                </a:solidFill>
              </a:rPr>
              <a:t> acid, </a:t>
            </a:r>
            <a:r>
              <a:rPr dirty="0" sz="3000" lang="en-US" err="1" smtClean="0">
                <a:solidFill>
                  <a:srgbClr val="002060"/>
                </a:solidFill>
              </a:rPr>
              <a:t>Torsemide,Bumetamide,Peretanide,Indacrinone</a:t>
            </a:r>
            <a:r>
              <a:rPr dirty="0" sz="3000" lang="en-US" smtClean="0">
                <a:solidFill>
                  <a:srgbClr val="002060"/>
                </a:solidFill>
              </a:rPr>
              <a:t>.</a:t>
            </a:r>
          </a:p>
          <a:p>
            <a:pPr algn="just" indent="-571500" lvl="1" marL="971550">
              <a:buFont typeface="+mj-lt"/>
              <a:buAutoNum type="romanLcPeriod"/>
            </a:pPr>
            <a:r>
              <a:rPr dirty="0" sz="3000" lang="en-US" err="1" u="sng" smtClean="0">
                <a:solidFill>
                  <a:srgbClr val="002060"/>
                </a:solidFill>
              </a:rPr>
              <a:t>Mercurials:</a:t>
            </a:r>
            <a:r>
              <a:rPr dirty="0" sz="3000" lang="en-US" err="1" smtClean="0">
                <a:solidFill>
                  <a:srgbClr val="002060"/>
                </a:solidFill>
              </a:rPr>
              <a:t>Mersalyl,Mercaptomerin,Meralluride</a:t>
            </a:r>
            <a:r>
              <a:rPr dirty="0" sz="3000" lang="en-US" smtClean="0">
                <a:solidFill>
                  <a:srgbClr val="002060"/>
                </a:solidFill>
              </a:rPr>
              <a:t>, </a:t>
            </a:r>
            <a:r>
              <a:rPr dirty="0" sz="3000" lang="en-US" err="1" smtClean="0">
                <a:solidFill>
                  <a:srgbClr val="002060"/>
                </a:solidFill>
              </a:rPr>
              <a:t>Chlormerodin</a:t>
            </a:r>
            <a:r>
              <a:rPr dirty="0" sz="3000" lang="en-US" smtClean="0">
                <a:solidFill>
                  <a:srgbClr val="002060"/>
                </a:solidFill>
              </a:rPr>
              <a:t>, </a:t>
            </a:r>
            <a:r>
              <a:rPr dirty="0" sz="3000" lang="en-US" err="1" smtClean="0">
                <a:solidFill>
                  <a:srgbClr val="002060"/>
                </a:solidFill>
              </a:rPr>
              <a:t>Mercurous</a:t>
            </a:r>
            <a:r>
              <a:rPr dirty="0" sz="3000" lang="en-US" smtClean="0">
                <a:solidFill>
                  <a:srgbClr val="002060"/>
                </a:solidFill>
              </a:rPr>
              <a:t> chloride (</a:t>
            </a:r>
            <a:r>
              <a:rPr dirty="0" sz="3000" lang="en-US" err="1" smtClean="0">
                <a:solidFill>
                  <a:srgbClr val="002060"/>
                </a:solidFill>
              </a:rPr>
              <a:t>Mersalyl</a:t>
            </a:r>
            <a:r>
              <a:rPr dirty="0" sz="3000" lang="en-US" smtClean="0">
                <a:solidFill>
                  <a:srgbClr val="002060"/>
                </a:solidFill>
              </a:rPr>
              <a:t>).</a:t>
            </a:r>
          </a:p>
          <a:p>
            <a:endParaRPr dirty="0"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60" name="Content Placeholder 4"/>
          <p:cNvSpPr>
            <a:spLocks noGrp="1"/>
          </p:cNvSpPr>
          <p:nvPr>
            <p:ph idx="1"/>
          </p:nvPr>
        </p:nvSpPr>
        <p:spPr>
          <a:xfrm>
            <a:off x="457200" y="381000"/>
            <a:ext cx="8229600" cy="6019800"/>
          </a:xfrm>
        </p:spPr>
        <p:txBody>
          <a:bodyPr>
            <a:normAutofit/>
          </a:bodyPr>
          <a:p>
            <a:pPr>
              <a:buNone/>
            </a:pPr>
            <a:r>
              <a:rPr dirty="0" sz="2800" lang="en-US" smtClean="0">
                <a:solidFill>
                  <a:srgbClr val="C00000"/>
                </a:solidFill>
              </a:rPr>
              <a:t>   </a:t>
            </a:r>
            <a:r>
              <a:rPr b="1" dirty="0" sz="4500" i="1" lang="en-US" smtClean="0">
                <a:solidFill>
                  <a:srgbClr val="C00000"/>
                </a:solidFill>
              </a:rPr>
              <a:t>Carbonic </a:t>
            </a:r>
            <a:r>
              <a:rPr b="1" dirty="0" sz="4500" i="1" lang="en-US" err="1" smtClean="0">
                <a:solidFill>
                  <a:srgbClr val="C00000"/>
                </a:solidFill>
              </a:rPr>
              <a:t>anhydrase</a:t>
            </a:r>
            <a:r>
              <a:rPr b="1" dirty="0" sz="4500" i="1" lang="en-US" smtClean="0">
                <a:solidFill>
                  <a:srgbClr val="C00000"/>
                </a:solidFill>
              </a:rPr>
              <a:t> inhibitors</a:t>
            </a:r>
          </a:p>
          <a:p>
            <a:pPr>
              <a:buNone/>
            </a:pPr>
            <a:endParaRPr b="1" dirty="0" sz="2800" i="1" lang="en-US" smtClean="0">
              <a:solidFill>
                <a:srgbClr val="C00000"/>
              </a:solidFill>
            </a:endParaRPr>
          </a:p>
          <a:p>
            <a:pPr>
              <a:buFont typeface="Wingdings" pitchFamily="2" charset="2"/>
              <a:buChar char="Ø"/>
            </a:pPr>
            <a:r>
              <a:rPr dirty="0" sz="2300" lang="en-US" smtClean="0">
                <a:latin typeface="Times New Roman" pitchFamily="18" charset="0"/>
                <a:cs typeface="Times New Roman" pitchFamily="18" charset="0"/>
              </a:rPr>
              <a:t>Carbonic </a:t>
            </a:r>
            <a:r>
              <a:rPr dirty="0" sz="2300" lang="en-US" err="1" smtClean="0">
                <a:latin typeface="Times New Roman" pitchFamily="18" charset="0"/>
                <a:cs typeface="Times New Roman" pitchFamily="18" charset="0"/>
              </a:rPr>
              <a:t>anhydrase</a:t>
            </a:r>
            <a:r>
              <a:rPr dirty="0" sz="2300" lang="en-US" smtClean="0">
                <a:latin typeface="Times New Roman" pitchFamily="18" charset="0"/>
                <a:cs typeface="Times New Roman" pitchFamily="18" charset="0"/>
              </a:rPr>
              <a:t> inhibitors like </a:t>
            </a:r>
            <a:r>
              <a:rPr b="1" dirty="0" sz="2300" lang="en-US" smtClean="0">
                <a:solidFill>
                  <a:srgbClr val="6600FF"/>
                </a:solidFill>
                <a:latin typeface="Times New Roman" pitchFamily="18" charset="0"/>
                <a:cs typeface="Times New Roman" pitchFamily="18" charset="0"/>
              </a:rPr>
              <a:t>ACETAZOLAMIDE,METAZOLAMIDE</a:t>
            </a:r>
            <a:r>
              <a:rPr dirty="0" sz="2300" lang="en-US" smtClean="0">
                <a:latin typeface="Times New Roman" pitchFamily="18" charset="0"/>
                <a:cs typeface="Times New Roman" pitchFamily="18" charset="0"/>
              </a:rPr>
              <a:t>  inhibit NAHCO3 reabsorption by inhibiting the carbonic </a:t>
            </a:r>
            <a:r>
              <a:rPr dirty="0" sz="2300" lang="en-US" err="1" smtClean="0">
                <a:latin typeface="Times New Roman" pitchFamily="18" charset="0"/>
                <a:cs typeface="Times New Roman" pitchFamily="18" charset="0"/>
              </a:rPr>
              <a:t>anhydrase</a:t>
            </a:r>
            <a:r>
              <a:rPr dirty="0" sz="2300" lang="en-US" smtClean="0">
                <a:latin typeface="Times New Roman" pitchFamily="18" charset="0"/>
                <a:cs typeface="Times New Roman" pitchFamily="18" charset="0"/>
              </a:rPr>
              <a:t> enzyme which catalysis the rehydration of H2CO3.</a:t>
            </a:r>
          </a:p>
          <a:p>
            <a:pPr>
              <a:buFont typeface="Wingdings" pitchFamily="2" charset="2"/>
              <a:buChar char="Ø"/>
            </a:pPr>
            <a:r>
              <a:rPr dirty="0" sz="2300" lang="en-US" smtClean="0">
                <a:latin typeface="Times New Roman" pitchFamily="18" charset="0"/>
                <a:cs typeface="Times New Roman" pitchFamily="18" charset="0"/>
              </a:rPr>
              <a:t>Decreases H+ for Na+/H+ exchange resulting loss of HCO3 and Na+ in urine</a:t>
            </a:r>
          </a:p>
          <a:p>
            <a:pPr>
              <a:buFont typeface="Wingdings" pitchFamily="2" charset="2"/>
              <a:buChar char="Ø"/>
            </a:pPr>
            <a:r>
              <a:rPr dirty="0" sz="2300" lang="en-US" smtClean="0">
                <a:latin typeface="Times New Roman" pitchFamily="18" charset="0"/>
                <a:cs typeface="Times New Roman" pitchFamily="18" charset="0"/>
              </a:rPr>
              <a:t>Finally it produces diuretic </a:t>
            </a:r>
            <a:r>
              <a:rPr dirty="0" sz="2300" lang="en-US" err="1" smtClean="0">
                <a:latin typeface="Times New Roman" pitchFamily="18" charset="0"/>
                <a:cs typeface="Times New Roman" pitchFamily="18" charset="0"/>
              </a:rPr>
              <a:t>acton</a:t>
            </a:r>
            <a:r>
              <a:rPr dirty="0" sz="1600" lang="en-US" smtClean="0">
                <a:latin typeface="Times New Roman" pitchFamily="18" charset="0"/>
                <a:cs typeface="Times New Roman" pitchFamily="18" charset="0"/>
              </a:rPr>
              <a:t>.</a:t>
            </a:r>
          </a:p>
          <a:p>
            <a:pPr>
              <a:buNone/>
            </a:pPr>
            <a:r>
              <a:rPr b="1" dirty="0" sz="2800" i="1" lang="en-US" smtClean="0">
                <a:solidFill>
                  <a:srgbClr val="C00000"/>
                </a:solidFill>
              </a:rPr>
              <a:t>    H</a:t>
            </a:r>
            <a:r>
              <a:rPr b="1" dirty="0" sz="1200" i="1" lang="en-US" smtClean="0">
                <a:solidFill>
                  <a:srgbClr val="C00000"/>
                </a:solidFill>
              </a:rPr>
              <a:t>2</a:t>
            </a:r>
            <a:r>
              <a:rPr b="1" dirty="0" sz="2800" i="1" lang="en-US" smtClean="0">
                <a:solidFill>
                  <a:srgbClr val="C00000"/>
                </a:solidFill>
              </a:rPr>
              <a:t>O + CO</a:t>
            </a:r>
            <a:r>
              <a:rPr b="1" dirty="0" sz="1200" i="1" lang="en-US" smtClean="0">
                <a:solidFill>
                  <a:srgbClr val="C00000"/>
                </a:solidFill>
              </a:rPr>
              <a:t>2</a:t>
            </a:r>
            <a:r>
              <a:rPr b="1" dirty="0" sz="2800" i="1" lang="en-US" smtClean="0">
                <a:solidFill>
                  <a:srgbClr val="C00000"/>
                </a:solidFill>
              </a:rPr>
              <a:t>                                  </a:t>
            </a:r>
            <a:r>
              <a:rPr b="1" dirty="0" sz="2800" lang="en-US" smtClean="0">
                <a:solidFill>
                  <a:srgbClr val="FF5050"/>
                </a:solidFill>
              </a:rPr>
              <a:t>H</a:t>
            </a:r>
            <a:r>
              <a:rPr b="1" dirty="0" sz="1200" lang="en-US" smtClean="0">
                <a:solidFill>
                  <a:srgbClr val="FF5050"/>
                </a:solidFill>
              </a:rPr>
              <a:t>2</a:t>
            </a:r>
            <a:r>
              <a:rPr b="1" dirty="0" sz="2800" lang="en-US" smtClean="0">
                <a:solidFill>
                  <a:srgbClr val="FF5050"/>
                </a:solidFill>
              </a:rPr>
              <a:t>CO</a:t>
            </a:r>
            <a:r>
              <a:rPr b="1" dirty="0" sz="1200" lang="en-US" smtClean="0">
                <a:solidFill>
                  <a:srgbClr val="FF5050"/>
                </a:solidFill>
              </a:rPr>
              <a:t>3</a:t>
            </a:r>
            <a:r>
              <a:rPr b="1" dirty="0" sz="2800" lang="en-US" smtClean="0">
                <a:solidFill>
                  <a:srgbClr val="FF5050"/>
                </a:solidFill>
              </a:rPr>
              <a:t>                          </a:t>
            </a:r>
            <a:r>
              <a:rPr b="1" dirty="0" sz="2800" lang="en-US" smtClean="0">
                <a:solidFill>
                  <a:srgbClr val="C00000"/>
                </a:solidFill>
              </a:rPr>
              <a:t>HCO</a:t>
            </a:r>
            <a:r>
              <a:rPr b="1" dirty="0" sz="1200" lang="en-US" smtClean="0">
                <a:solidFill>
                  <a:srgbClr val="C00000"/>
                </a:solidFill>
              </a:rPr>
              <a:t>3</a:t>
            </a:r>
            <a:r>
              <a:rPr b="1" dirty="0" sz="2800" lang="en-US" smtClean="0">
                <a:solidFill>
                  <a:srgbClr val="C00000"/>
                </a:solidFill>
              </a:rPr>
              <a:t> +  H</a:t>
            </a:r>
            <a:r>
              <a:rPr b="1" dirty="0" lang="en-US" smtClean="0">
                <a:solidFill>
                  <a:srgbClr val="C00000"/>
                </a:solidFill>
              </a:rPr>
              <a:t>+</a:t>
            </a:r>
          </a:p>
          <a:p>
            <a:pPr>
              <a:buNone/>
            </a:pPr>
            <a:r>
              <a:rPr b="1" dirty="0" sz="2800" i="1" lang="en-US" smtClean="0">
                <a:solidFill>
                  <a:srgbClr val="C00000"/>
                </a:solidFill>
              </a:rPr>
              <a:t> </a:t>
            </a:r>
          </a:p>
          <a:p>
            <a:pPr>
              <a:buNone/>
            </a:pPr>
            <a:endParaRPr b="1" dirty="0" sz="2800" i="1" lang="en-US" smtClean="0">
              <a:solidFill>
                <a:srgbClr val="C00000"/>
              </a:solidFill>
            </a:endParaRPr>
          </a:p>
          <a:p>
            <a:pPr>
              <a:buNone/>
            </a:pPr>
            <a:endParaRPr b="1" dirty="0" sz="2800" i="1" lang="en-US" smtClean="0">
              <a:solidFill>
                <a:srgbClr val="C00000"/>
              </a:solidFill>
            </a:endParaRPr>
          </a:p>
          <a:p>
            <a:pPr>
              <a:buNone/>
            </a:pPr>
            <a:r>
              <a:rPr b="1" dirty="0" sz="2900" lang="en-US" smtClean="0">
                <a:solidFill>
                  <a:schemeClr val="tx2">
                    <a:lumMod val="60000"/>
                    <a:lumOff val="40000"/>
                  </a:schemeClr>
                </a:solidFill>
              </a:rPr>
              <a:t>Therapeutic uses :</a:t>
            </a:r>
          </a:p>
          <a:p>
            <a:pPr>
              <a:buFont typeface="Wingdings" pitchFamily="2" charset="2"/>
              <a:buChar char="ü"/>
            </a:pPr>
            <a:r>
              <a:rPr dirty="0" sz="2200" lang="en-US" smtClean="0"/>
              <a:t>Glaucoma, urinary </a:t>
            </a:r>
            <a:r>
              <a:rPr dirty="0" sz="2200" lang="en-US" err="1" smtClean="0"/>
              <a:t>alkanization</a:t>
            </a:r>
            <a:r>
              <a:rPr dirty="0" sz="2200" lang="en-US" smtClean="0"/>
              <a:t>, </a:t>
            </a:r>
          </a:p>
          <a:p>
            <a:pPr>
              <a:buFont typeface="Wingdings" pitchFamily="2" charset="2"/>
              <a:buChar char="ü"/>
            </a:pPr>
            <a:r>
              <a:rPr dirty="0" sz="2200" lang="en-US" smtClean="0"/>
              <a:t>Epilepsy – in </a:t>
            </a:r>
            <a:r>
              <a:rPr dirty="0" sz="2200" lang="en-US" err="1" smtClean="0"/>
              <a:t>chlidrens</a:t>
            </a:r>
            <a:r>
              <a:rPr dirty="0" sz="2200" lang="en-US" smtClean="0"/>
              <a:t> combination of other antiepileptic drugs</a:t>
            </a:r>
          </a:p>
          <a:p>
            <a:pPr>
              <a:buFont typeface="Wingdings" pitchFamily="2" charset="2"/>
              <a:buChar char="ü"/>
            </a:pPr>
            <a:r>
              <a:rPr dirty="0" sz="2200" lang="en-US" smtClean="0"/>
              <a:t>Acute mountain sickness</a:t>
            </a:r>
          </a:p>
          <a:p>
            <a:pPr>
              <a:buNone/>
            </a:pPr>
            <a:r>
              <a:rPr b="1" dirty="0" sz="2900" lang="en-US" smtClean="0">
                <a:solidFill>
                  <a:srgbClr val="F51D3C"/>
                </a:solidFill>
              </a:rPr>
              <a:t>Adverse effects:</a:t>
            </a:r>
          </a:p>
          <a:p>
            <a:pPr>
              <a:buFont typeface="Wingdings" pitchFamily="2" charset="2"/>
              <a:buChar char="§"/>
            </a:pPr>
            <a:r>
              <a:rPr dirty="0" sz="2200" lang="en-US" err="1" smtClean="0"/>
              <a:t>Hyperchloremic</a:t>
            </a:r>
            <a:r>
              <a:rPr dirty="0" sz="2200" lang="en-US" smtClean="0"/>
              <a:t>  Metabolic Acidosis</a:t>
            </a:r>
          </a:p>
          <a:p>
            <a:pPr>
              <a:buFont typeface="Wingdings" pitchFamily="2" charset="2"/>
              <a:buChar char="§"/>
            </a:pPr>
            <a:r>
              <a:rPr dirty="0" sz="2200" lang="en-US" smtClean="0"/>
              <a:t>Renal Stones</a:t>
            </a:r>
          </a:p>
          <a:p>
            <a:pPr>
              <a:buFont typeface="Wingdings" pitchFamily="2" charset="2"/>
              <a:buChar char="§"/>
            </a:pPr>
            <a:r>
              <a:rPr dirty="0" sz="2200" lang="en-US" smtClean="0"/>
              <a:t>   - </a:t>
            </a:r>
            <a:r>
              <a:rPr dirty="0" sz="2200" lang="en-US" smtClean="0">
                <a:latin typeface="+mj-lt"/>
              </a:rPr>
              <a:t>Calcium salts are relatively insoluble at alkaline </a:t>
            </a:r>
            <a:r>
              <a:rPr dirty="0" sz="2200" lang="en-US" err="1" smtClean="0">
                <a:latin typeface="+mj-lt"/>
              </a:rPr>
              <a:t>pH.</a:t>
            </a:r>
            <a:endParaRPr dirty="0" sz="2200" lang="en-US" smtClean="0">
              <a:latin typeface="+mj-lt"/>
            </a:endParaRPr>
          </a:p>
          <a:p>
            <a:pPr lvl="1">
              <a:spcBef>
                <a:spcPts val="500"/>
              </a:spcBef>
            </a:pPr>
            <a:r>
              <a:rPr dirty="0" sz="2200" lang="en-US" smtClean="0">
                <a:latin typeface="+mj-lt"/>
              </a:rPr>
              <a:t>So the potential for renal stone formation from these salts is enhanced.</a:t>
            </a:r>
          </a:p>
          <a:p>
            <a:pPr>
              <a:buFont typeface="Wingdings" pitchFamily="2" charset="2"/>
              <a:buChar char="§"/>
            </a:pPr>
            <a:r>
              <a:rPr dirty="0" sz="2200" lang="en-US" smtClean="0">
                <a:latin typeface="+mj-lt"/>
              </a:rPr>
              <a:t>Hyper </a:t>
            </a:r>
            <a:r>
              <a:rPr dirty="0" sz="2200" lang="en-US" err="1" smtClean="0">
                <a:latin typeface="+mj-lt"/>
              </a:rPr>
              <a:t>calciuria</a:t>
            </a:r>
            <a:endParaRPr dirty="0" sz="2200" lang="en-US" smtClean="0">
              <a:latin typeface="+mj-lt"/>
            </a:endParaRPr>
          </a:p>
          <a:p>
            <a:pPr>
              <a:buFont typeface="Wingdings" pitchFamily="2" charset="2"/>
              <a:buChar char="§"/>
            </a:pPr>
            <a:r>
              <a:rPr dirty="0" sz="2200" lang="en-US" err="1" smtClean="0">
                <a:latin typeface="+mj-lt"/>
              </a:rPr>
              <a:t>Parestheasis</a:t>
            </a:r>
            <a:r>
              <a:rPr dirty="0" sz="2200" lang="en-US" smtClean="0">
                <a:latin typeface="+mj-lt"/>
              </a:rPr>
              <a:t> on large doses</a:t>
            </a:r>
          </a:p>
          <a:p>
            <a:pPr>
              <a:buNone/>
            </a:pPr>
            <a:endParaRPr dirty="0" sz="1800" lang="en-US" smtClean="0"/>
          </a:p>
          <a:p>
            <a:pPr>
              <a:buNone/>
            </a:pPr>
            <a:endParaRPr dirty="0" sz="1800" lang="en-US" smtClean="0"/>
          </a:p>
          <a:p>
            <a:pPr>
              <a:buNone/>
            </a:pPr>
            <a:r>
              <a:rPr b="1" dirty="0" sz="2800" lang="en-US" smtClean="0">
                <a:solidFill>
                  <a:srgbClr val="FF5050"/>
                </a:solidFill>
              </a:rPr>
              <a:t>                                  </a:t>
            </a:r>
            <a:endParaRPr b="1" dirty="0" sz="2800" lang="en-US">
              <a:solidFill>
                <a:srgbClr val="FF5050"/>
              </a:solidFill>
            </a:endParaRPr>
          </a:p>
        </p:txBody>
      </p:sp>
      <p:sp>
        <p:nvSpPr>
          <p:cNvPr id="1048661" name="Minus 5"/>
          <p:cNvSpPr/>
          <p:nvPr/>
        </p:nvSpPr>
        <p:spPr>
          <a:xfrm>
            <a:off x="-152400" y="762000"/>
            <a:ext cx="6248400" cy="152400"/>
          </a:xfrm>
          <a:prstGeom prst="mathMinus"/>
          <a:solidFill>
            <a:srgbClr val="FF5050"/>
          </a:solidFill>
        </p:spPr>
        <p:style>
          <a:lnRef idx="2">
            <a:schemeClr val="accent2">
              <a:shade val="50000"/>
            </a:schemeClr>
          </a:lnRef>
          <a:fillRef idx="1">
            <a:schemeClr val="accent2"/>
          </a:fillRef>
          <a:effectRef idx="0">
            <a:schemeClr val="accent2"/>
          </a:effectRef>
          <a:fontRef idx="minor">
            <a:schemeClr val="lt1"/>
          </a:fontRef>
        </p:style>
        <p:txBody>
          <a:bodyPr anchor="ctr" rtlCol="0"/>
          <a:p>
            <a:pPr algn="ctr"/>
            <a:endParaRPr lang="en-US"/>
          </a:p>
        </p:txBody>
      </p:sp>
      <p:sp>
        <p:nvSpPr>
          <p:cNvPr id="1048662" name="Left Arrow 8"/>
          <p:cNvSpPr/>
          <p:nvPr/>
        </p:nvSpPr>
        <p:spPr>
          <a:xfrm>
            <a:off x="2286000" y="2057400"/>
            <a:ext cx="609600" cy="45719"/>
          </a:xfrm>
          <a:prstGeom prst="leftArrow"/>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63" name="Left Arrow 13"/>
          <p:cNvSpPr/>
          <p:nvPr/>
        </p:nvSpPr>
        <p:spPr>
          <a:xfrm>
            <a:off x="4343400" y="1981200"/>
            <a:ext cx="609600" cy="45719"/>
          </a:xfrm>
          <a:prstGeom prst="leftArrow"/>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64" name="Right Arrow 14"/>
          <p:cNvSpPr/>
          <p:nvPr/>
        </p:nvSpPr>
        <p:spPr>
          <a:xfrm>
            <a:off x="4343400" y="1905000"/>
            <a:ext cx="609600" cy="45719"/>
          </a:xfrm>
          <a:prstGeom prst="rightArrow"/>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65" name="Right Arrow 15"/>
          <p:cNvSpPr/>
          <p:nvPr/>
        </p:nvSpPr>
        <p:spPr>
          <a:xfrm>
            <a:off x="2286000" y="1981200"/>
            <a:ext cx="609600" cy="45719"/>
          </a:xfrm>
          <a:prstGeom prst="rightArrow"/>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66" name="TextBox 20"/>
          <p:cNvSpPr txBox="1"/>
          <p:nvPr/>
        </p:nvSpPr>
        <p:spPr>
          <a:xfrm>
            <a:off x="2895600" y="2362200"/>
            <a:ext cx="1822102" cy="338554"/>
          </a:xfrm>
          <a:prstGeom prst="rect"/>
        </p:spPr>
        <p:style>
          <a:lnRef idx="1">
            <a:schemeClr val="accent3"/>
          </a:lnRef>
          <a:fillRef idx="2">
            <a:schemeClr val="accent3"/>
          </a:fillRef>
          <a:effectRef idx="1">
            <a:schemeClr val="accent3"/>
          </a:effectRef>
          <a:fontRef idx="minor">
            <a:schemeClr val="dk1"/>
          </a:fontRef>
        </p:style>
        <p:txBody>
          <a:bodyPr rtlCol="0" wrap="none">
            <a:spAutoFit/>
          </a:bodyPr>
          <a:p>
            <a:r>
              <a:rPr dirty="0" sz="1600" lang="en-US" smtClean="0">
                <a:solidFill>
                  <a:srgbClr val="00B050"/>
                </a:solidFill>
              </a:rPr>
              <a:t>Carbonic </a:t>
            </a:r>
            <a:r>
              <a:rPr dirty="0" sz="1600" lang="en-US" err="1" smtClean="0">
                <a:solidFill>
                  <a:srgbClr val="00B050"/>
                </a:solidFill>
              </a:rPr>
              <a:t>anhydrase</a:t>
            </a:r>
            <a:endParaRPr dirty="0" sz="1600" lang="en-US">
              <a:solidFill>
                <a:srgbClr val="00B050"/>
              </a:solidFill>
            </a:endParaRPr>
          </a:p>
        </p:txBody>
      </p:sp>
      <p:cxnSp>
        <p:nvCxnSpPr>
          <p:cNvPr id="3145728" name="Straight Connector 29"/>
          <p:cNvCxnSpPr>
            <a:cxnSpLocks/>
          </p:cNvCxnSpPr>
          <p:nvPr/>
        </p:nvCxnSpPr>
        <p:spPr>
          <a:xfrm rot="16200000" flipH="1">
            <a:off x="4495800" y="2133600"/>
            <a:ext cx="228600" cy="228600"/>
          </a:xfrm>
          <a:prstGeom prst="line"/>
        </p:spPr>
        <p:style>
          <a:lnRef idx="3">
            <a:schemeClr val="dk1"/>
          </a:lnRef>
          <a:fillRef idx="0">
            <a:schemeClr val="dk1"/>
          </a:fillRef>
          <a:effectRef idx="2">
            <a:schemeClr val="dk1"/>
          </a:effectRef>
          <a:fontRef idx="minor">
            <a:schemeClr val="tx1"/>
          </a:fontRef>
        </p:style>
      </p:cxnSp>
      <p:cxnSp>
        <p:nvCxnSpPr>
          <p:cNvPr id="3145729" name="Straight Connector 34"/>
          <p:cNvCxnSpPr>
            <a:cxnSpLocks/>
          </p:cNvCxnSpPr>
          <p:nvPr/>
        </p:nvCxnSpPr>
        <p:spPr>
          <a:xfrm rot="5400000" flipH="1" flipV="1">
            <a:off x="2743200" y="2133600"/>
            <a:ext cx="228600" cy="228600"/>
          </a:xfrm>
          <a:prstGeom prst="line"/>
        </p:spPr>
        <p:style>
          <a:lnRef idx="3">
            <a:schemeClr val="dk1"/>
          </a:lnRef>
          <a:fillRef idx="0">
            <a:schemeClr val="dk1"/>
          </a:fillRef>
          <a:effectRef idx="2">
            <a:schemeClr val="dk1"/>
          </a:effectRef>
          <a:fontRef idx="minor">
            <a:schemeClr val="tx1"/>
          </a:fontRef>
        </p:style>
      </p:cxnSp>
      <p:sp>
        <p:nvSpPr>
          <p:cNvPr id="1048667" name="Right Arrow 36"/>
          <p:cNvSpPr/>
          <p:nvPr/>
        </p:nvSpPr>
        <p:spPr>
          <a:xfrm rot="18826049" flipV="1">
            <a:off x="4378827" y="2260742"/>
            <a:ext cx="371635" cy="45719"/>
          </a:xfrm>
          <a:prstGeom prst="rightArrow"/>
        </p:spPr>
        <p:style>
          <a:lnRef idx="2">
            <a:schemeClr val="accent6">
              <a:shade val="50000"/>
            </a:schemeClr>
          </a:lnRef>
          <a:fillRef idx="1">
            <a:schemeClr val="accent6"/>
          </a:fillRef>
          <a:effectRef idx="0">
            <a:schemeClr val="accent6"/>
          </a:effectRef>
          <a:fontRef idx="minor">
            <a:schemeClr val="lt1"/>
          </a:fontRef>
        </p:style>
        <p:txBody>
          <a:bodyPr anchor="ctr" rtlCol="0"/>
          <a:p>
            <a:pPr algn="ctr"/>
            <a:endParaRPr lang="en-US"/>
          </a:p>
        </p:txBody>
      </p:sp>
      <p:sp>
        <p:nvSpPr>
          <p:cNvPr id="1048668" name="Right Arrow 37"/>
          <p:cNvSpPr/>
          <p:nvPr/>
        </p:nvSpPr>
        <p:spPr>
          <a:xfrm rot="12895633">
            <a:off x="2645807" y="2252185"/>
            <a:ext cx="433902" cy="62475"/>
          </a:xfrm>
          <a:prstGeom prst="rightArrow"/>
        </p:spPr>
        <p:style>
          <a:lnRef idx="0">
            <a:schemeClr val="accent6"/>
          </a:lnRef>
          <a:fillRef idx="3">
            <a:schemeClr val="accent6"/>
          </a:fillRef>
          <a:effectRef idx="3">
            <a:schemeClr val="accent6"/>
          </a:effectRef>
          <a:fontRef idx="minor">
            <a:schemeClr val="lt1"/>
          </a:fontRef>
        </p:style>
        <p:txBody>
          <a:bodyPr anchor="ctr" rtlCol="0"/>
          <a:p>
            <a:pPr algn="ctr"/>
            <a:endParaRPr lang="en-US"/>
          </a:p>
        </p:txBody>
      </p:sp>
      <p:pic>
        <p:nvPicPr>
          <p:cNvPr id="2097162" name="Picture 4" descr="C:\Documents and Settings\PHARMA CHEMISTRY\Desktop\rajani\slides\images (23).jpg"/>
          <p:cNvPicPr>
            <a:picLocks noChangeAspect="1" noChangeArrowheads="1"/>
          </p:cNvPicPr>
          <p:nvPr/>
        </p:nvPicPr>
        <p:blipFill>
          <a:blip xmlns:r="http://schemas.openxmlformats.org/officeDocument/2006/relationships" r:embed="rId1"/>
          <a:srcRect/>
          <a:stretch>
            <a:fillRect/>
          </a:stretch>
        </p:blipFill>
        <p:spPr bwMode="auto">
          <a:xfrm>
            <a:off x="6800850" y="2895600"/>
            <a:ext cx="2343150" cy="1676400"/>
          </a:xfrm>
          <a:prstGeom prst="rect"/>
          <a:noFill/>
        </p:spPr>
      </p:pic>
    </p:spTree>
  </p:cSld>
  <p:clrMapOvr>
    <a:masterClrMapping/>
  </p:clrMapOvr>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69" name="Content Placeholder 2"/>
          <p:cNvSpPr>
            <a:spLocks noGrp="1"/>
          </p:cNvSpPr>
          <p:nvPr>
            <p:ph idx="1"/>
          </p:nvPr>
        </p:nvSpPr>
        <p:spPr>
          <a:xfrm>
            <a:off x="457200" y="304800"/>
            <a:ext cx="8229600" cy="6248400"/>
          </a:xfrm>
        </p:spPr>
        <p:txBody>
          <a:bodyPr>
            <a:scene3d>
              <a:camera prst="perspectiveRelaxedModerately"/>
              <a:lightRig dir="t" rig="threePt"/>
            </a:scene3d>
          </a:bodyPr>
          <a:p>
            <a:pPr>
              <a:buNone/>
            </a:pPr>
            <a:r>
              <a:rPr b="1" dirty="0" lang="en-US" spc="50" smtClean="0">
                <a:ln w="13500">
                  <a:solidFill>
                    <a:schemeClr val="accent1">
                      <a:shade val="2500"/>
                      <a:alpha val="6500"/>
                    </a:schemeClr>
                  </a:solidFill>
                  <a:prstDash val="solid"/>
                </a:ln>
                <a:solidFill>
                  <a:srgbClr val="00CC66"/>
                </a:solidFill>
                <a:effectLst>
                  <a:innerShdw blurRad="50900" dir="13500000" dist="38500">
                    <a:srgbClr val="000000">
                      <a:alpha val="60000"/>
                    </a:srgbClr>
                  </a:innerShdw>
                </a:effectLst>
              </a:rPr>
              <a:t>ACETAZOLAMIDE</a:t>
            </a:r>
            <a:endParaRPr b="1" dirty="0" lang="en-US" spc="50">
              <a:ln w="13500">
                <a:solidFill>
                  <a:schemeClr val="accent1">
                    <a:shade val="2500"/>
                    <a:alpha val="6500"/>
                  </a:schemeClr>
                </a:solidFill>
                <a:prstDash val="solid"/>
              </a:ln>
              <a:solidFill>
                <a:srgbClr val="00CC66"/>
              </a:solidFill>
              <a:effectLst>
                <a:innerShdw blurRad="50900" dir="13500000" dist="38500">
                  <a:srgbClr val="000000">
                    <a:alpha val="60000"/>
                  </a:srgbClr>
                </a:innerShdw>
              </a:effectLst>
            </a:endParaRPr>
          </a:p>
        </p:txBody>
      </p:sp>
      <p:graphicFrame>
        <p:nvGraphicFramePr>
          <p:cNvPr id="4194304" name="Object 2"/>
          <p:cNvGraphicFramePr>
            <a:graphicFrameLocks noChangeAspect="1"/>
          </p:cNvGraphicFramePr>
          <p:nvPr/>
        </p:nvGraphicFramePr>
        <p:xfrm>
          <a:off x="152400" y="838200"/>
          <a:ext cx="10972800" cy="5257800"/>
        </p:xfrm>
        <a:graphic>
          <a:graphicData uri="http://schemas.openxmlformats.org/presentationml/2006/ole">
            <mc:AlternateContent xmlns:mc="http://schemas.openxmlformats.org/markup-compatibility/2006">
              <mc:Choice xmlns:v="urn:schemas-microsoft-com:vml" Requires="v">
                <p:oleObj name="CS ChemDraw Drawing" r:id="rId1" spid="_x0000_s1026" imgH="5402520" imgW="10273320" progId="ChemDraw.Document.6.0">
                  <p:embed/>
                </p:oleObj>
              </mc:Choice>
              <mc:Fallback>
                <p:oleObj name="CS ChemDraw Drawing" r:id="rId1" spid="" imgH="5402520" imgW="10273320" progId="ChemDraw.Document.6.0">
                  <p:embed/>
                  <p:pic>
                    <p:nvPicPr>
                      <p:cNvPr id="2097163" name=""/>
                      <p:cNvPicPr>
                        <a:picLocks/>
                      </p:cNvPicPr>
                      <p:nvPr/>
                    </p:nvPicPr>
                    <p:blipFill>
                      <a:blip xmlns:r="http://schemas.openxmlformats.org/officeDocument/2006/relationships" r:embed="rId2"/>
                      <a:stretch>
                        <a:fillRect/>
                      </a:stretch>
                    </p:blipFill>
                    <p:spPr>
                      <a:xfrm>
                        <a:off x="152400" y="838200"/>
                        <a:ext cx="10972800" cy="5257800"/>
                      </a:xfrm>
                      <a:prstGeom prst="rect"/>
                    </p:spPr>
                  </p:pic>
                </p:oleObj>
              </mc:Fallback>
            </mc:AlternateContent>
          </a:graphicData>
        </a:graphic>
      </p:graphicFrame>
    </p:spTree>
  </p:cSld>
  <p:clrMapOvr>
    <a:masterClrMapping/>
  </p:clrMapOvr>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70" name="Title 1"/>
          <p:cNvSpPr>
            <a:spLocks noGrp="1"/>
          </p:cNvSpPr>
          <p:nvPr>
            <p:ph type="title"/>
          </p:nvPr>
        </p:nvSpPr>
        <p:spPr>
          <a:xfrm>
            <a:off x="457200" y="274638"/>
            <a:ext cx="4267200" cy="1143000"/>
          </a:xfrm>
        </p:spPr>
        <p:txBody>
          <a:bodyPr>
            <a:scene3d>
              <a:camera prst="orthographicFront"/>
              <a:lightRig dir="tl" rig="glow">
                <a:rot lat="0" lon="0" rev="5400000"/>
              </a:lightRig>
            </a:scene3d>
            <a:sp3d contourW="12700">
              <a:bevelT w="25400" h="25400"/>
              <a:contourClr>
                <a:schemeClr val="accent6">
                  <a:shade val="73000"/>
                </a:schemeClr>
              </a:contourClr>
            </a:sp3d>
          </a:bodyPr>
          <a:p>
            <a:r>
              <a:rPr b="1" dirty="0" sz="3600" lang="en-US"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algn="tl" blurRad="80000" dir="5040000" dist="40000">
                    <a:srgbClr val="000000">
                      <a:alpha val="30000"/>
                    </a:srgbClr>
                  </a:outerShdw>
                </a:effectLst>
              </a:rPr>
              <a:t>Osmotic diuretics</a:t>
            </a:r>
            <a:endParaRPr b="1" dirty="0" sz="3600" lang="en-US">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algn="tl" blurRad="80000" dir="5040000" dist="40000">
                  <a:srgbClr val="000000">
                    <a:alpha val="30000"/>
                  </a:srgbClr>
                </a:outerShdw>
              </a:effectLst>
            </a:endParaRPr>
          </a:p>
        </p:txBody>
      </p:sp>
      <p:sp>
        <p:nvSpPr>
          <p:cNvPr id="1048671" name="Content Placeholder 2"/>
          <p:cNvSpPr>
            <a:spLocks noGrp="1"/>
          </p:cNvSpPr>
          <p:nvPr>
            <p:ph idx="1"/>
          </p:nvPr>
        </p:nvSpPr>
        <p:spPr>
          <a:xfrm>
            <a:off x="152400" y="1295400"/>
            <a:ext cx="5943600" cy="4830763"/>
          </a:xfrm>
        </p:spPr>
        <p:txBody>
          <a:bodyPr>
            <a:normAutofit/>
          </a:bodyPr>
          <a:p>
            <a:r>
              <a:rPr dirty="0" sz="2200" lang="en-US" err="1" smtClean="0">
                <a:solidFill>
                  <a:srgbClr val="002060"/>
                </a:solidFill>
              </a:rPr>
              <a:t>Mannitol</a:t>
            </a:r>
            <a:r>
              <a:rPr dirty="0" sz="2200" lang="en-US" smtClean="0">
                <a:solidFill>
                  <a:srgbClr val="002060"/>
                </a:solidFill>
              </a:rPr>
              <a:t>, </a:t>
            </a:r>
            <a:r>
              <a:rPr dirty="0" sz="2200" lang="en-US" err="1" smtClean="0">
                <a:solidFill>
                  <a:srgbClr val="002060"/>
                </a:solidFill>
              </a:rPr>
              <a:t>Isosorbide</a:t>
            </a:r>
            <a:r>
              <a:rPr dirty="0" sz="2200" lang="en-US" smtClean="0">
                <a:solidFill>
                  <a:srgbClr val="002060"/>
                </a:solidFill>
              </a:rPr>
              <a:t> ,Sucrose, Urea, Glycerol.</a:t>
            </a:r>
          </a:p>
          <a:p>
            <a:pPr>
              <a:spcBef>
                <a:spcPts val="500"/>
              </a:spcBef>
            </a:pPr>
            <a:r>
              <a:rPr dirty="0" sz="2200" lang="en-US" smtClean="0"/>
              <a:t>Any </a:t>
            </a:r>
            <a:r>
              <a:rPr dirty="0" sz="2200" lang="en-US" err="1" smtClean="0"/>
              <a:t>osmotically</a:t>
            </a:r>
            <a:r>
              <a:rPr dirty="0" sz="2200" lang="en-US" smtClean="0"/>
              <a:t> active agent promotes a water </a:t>
            </a:r>
            <a:r>
              <a:rPr dirty="0" sz="2200" lang="en-US" err="1" smtClean="0"/>
              <a:t>diuresis</a:t>
            </a:r>
            <a:r>
              <a:rPr dirty="0" sz="2200" lang="en-US" smtClean="0"/>
              <a:t>. </a:t>
            </a:r>
          </a:p>
          <a:p>
            <a:pPr>
              <a:spcBef>
                <a:spcPts val="500"/>
              </a:spcBef>
            </a:pPr>
            <a:r>
              <a:rPr dirty="0" sz="2200" lang="en-US" smtClean="0"/>
              <a:t> The prototypic osmotic diuretic is </a:t>
            </a:r>
            <a:r>
              <a:rPr b="1" dirty="0" sz="2200" lang="en-US" err="1" smtClean="0"/>
              <a:t>mannitol</a:t>
            </a:r>
            <a:r>
              <a:rPr b="1" dirty="0" sz="2200" lang="en-US" smtClean="0"/>
              <a:t>.</a:t>
            </a:r>
          </a:p>
          <a:p>
            <a:pPr>
              <a:spcBef>
                <a:spcPts val="500"/>
              </a:spcBef>
              <a:buNone/>
            </a:pPr>
            <a:endParaRPr b="1" dirty="0" sz="2200" lang="en-US" smtClean="0"/>
          </a:p>
          <a:p>
            <a:pPr>
              <a:spcBef>
                <a:spcPts val="500"/>
              </a:spcBef>
              <a:buNone/>
            </a:pPr>
            <a:r>
              <a:rPr b="1" dirty="0" sz="2200" lang="en-US" smtClean="0"/>
              <a:t>    </a:t>
            </a:r>
            <a:r>
              <a:rPr b="1" dirty="0" sz="2200" lang="en-US" smtClean="0">
                <a:solidFill>
                  <a:schemeClr val="accent5"/>
                </a:solidFill>
              </a:rPr>
              <a:t>Mechanism of action:</a:t>
            </a:r>
          </a:p>
          <a:p>
            <a:pPr>
              <a:spcBef>
                <a:spcPts val="500"/>
              </a:spcBef>
            </a:pPr>
            <a:r>
              <a:rPr b="1" dirty="0" sz="2200" lang="en-US" err="1" smtClean="0"/>
              <a:t>Mannitol</a:t>
            </a:r>
            <a:r>
              <a:rPr b="1" dirty="0" sz="2200" lang="en-US" smtClean="0"/>
              <a:t>  </a:t>
            </a:r>
            <a:r>
              <a:rPr dirty="0" sz="2200" lang="en-US" smtClean="0"/>
              <a:t>exerts osmotic pressure in the PCT  tubular fluid retaining the water in tubular segments, then causes watery </a:t>
            </a:r>
            <a:r>
              <a:rPr dirty="0" sz="2200" lang="en-US" err="1" smtClean="0"/>
              <a:t>diuresis</a:t>
            </a:r>
            <a:r>
              <a:rPr dirty="0" sz="2200" lang="en-US" smtClean="0"/>
              <a:t>.</a:t>
            </a:r>
          </a:p>
          <a:p>
            <a:pPr>
              <a:spcBef>
                <a:spcPts val="500"/>
              </a:spcBef>
            </a:pPr>
            <a:r>
              <a:rPr dirty="0" sz="2200" lang="en-US" smtClean="0"/>
              <a:t>Oral </a:t>
            </a:r>
            <a:r>
              <a:rPr dirty="0" sz="2200" lang="en-US" err="1" smtClean="0"/>
              <a:t>mannitol</a:t>
            </a:r>
            <a:r>
              <a:rPr dirty="0" sz="2200" lang="en-US" smtClean="0"/>
              <a:t> causes osmotic diarrhea so for systemic effect, it is given </a:t>
            </a:r>
            <a:r>
              <a:rPr dirty="0" sz="2200" lang="en-US" err="1" smtClean="0"/>
              <a:t>parenterally</a:t>
            </a:r>
            <a:r>
              <a:rPr dirty="0" sz="2200" lang="en-US" smtClean="0"/>
              <a:t>. </a:t>
            </a:r>
            <a:endParaRPr dirty="0" sz="2200" lang="fa-IR" smtClean="0"/>
          </a:p>
          <a:p>
            <a:pPr>
              <a:spcBef>
                <a:spcPts val="500"/>
              </a:spcBef>
            </a:pPr>
            <a:r>
              <a:rPr dirty="0" sz="2200" lang="en-US" smtClean="0"/>
              <a:t>they also oppose the action of ADH. </a:t>
            </a:r>
          </a:p>
          <a:p>
            <a:pPr>
              <a:spcBef>
                <a:spcPts val="500"/>
              </a:spcBef>
            </a:pPr>
            <a:r>
              <a:rPr dirty="0" sz="2200" lang="en-US" smtClean="0"/>
              <a:t>They reduce Na</a:t>
            </a:r>
            <a:r>
              <a:rPr baseline="30000" dirty="0" sz="2200" lang="en-US" smtClean="0"/>
              <a:t>+</a:t>
            </a:r>
            <a:r>
              <a:rPr dirty="0" sz="2200" lang="en-US" smtClean="0"/>
              <a:t> as well as water reabsorption</a:t>
            </a:r>
          </a:p>
          <a:p>
            <a:pPr>
              <a:spcBef>
                <a:spcPts val="500"/>
              </a:spcBef>
              <a:buNone/>
            </a:pPr>
            <a:r>
              <a:rPr b="1" dirty="0" sz="2300" lang="en-US" smtClean="0">
                <a:solidFill>
                  <a:srgbClr val="92D050"/>
                </a:solidFill>
              </a:rPr>
              <a:t>    Therapeutic uses:</a:t>
            </a:r>
          </a:p>
          <a:p>
            <a:pPr>
              <a:spcBef>
                <a:spcPts val="500"/>
              </a:spcBef>
              <a:buFont typeface="Wingdings" pitchFamily="2" charset="2"/>
              <a:buChar char="ü"/>
            </a:pPr>
            <a:r>
              <a:rPr dirty="0" sz="2200" lang="en-US" smtClean="0"/>
              <a:t>Promotion of </a:t>
            </a:r>
            <a:r>
              <a:rPr dirty="0" sz="2200" lang="en-US" err="1" smtClean="0"/>
              <a:t>diuresis</a:t>
            </a:r>
            <a:endParaRPr dirty="0" sz="2200" lang="en-US" smtClean="0"/>
          </a:p>
          <a:p>
            <a:pPr>
              <a:spcBef>
                <a:spcPts val="500"/>
              </a:spcBef>
              <a:buFont typeface="Wingdings" pitchFamily="2" charset="2"/>
              <a:buChar char="ü"/>
            </a:pPr>
            <a:r>
              <a:rPr dirty="0" sz="2200" lang="en-US" smtClean="0"/>
              <a:t>To prevent </a:t>
            </a:r>
            <a:r>
              <a:rPr dirty="0" sz="2200" lang="en-US" err="1" smtClean="0"/>
              <a:t>Anuria</a:t>
            </a:r>
            <a:endParaRPr dirty="0" sz="2200" lang="en-US" smtClean="0"/>
          </a:p>
          <a:p>
            <a:pPr>
              <a:spcBef>
                <a:spcPts val="500"/>
              </a:spcBef>
              <a:buNone/>
            </a:pPr>
            <a:r>
              <a:rPr b="1" dirty="0" sz="2200" lang="en-US" smtClean="0">
                <a:solidFill>
                  <a:srgbClr val="F51D3C"/>
                </a:solidFill>
              </a:rPr>
              <a:t>    Adverse effects:</a:t>
            </a:r>
          </a:p>
          <a:p>
            <a:pPr>
              <a:spcBef>
                <a:spcPts val="500"/>
              </a:spcBef>
              <a:buFont typeface="Wingdings" pitchFamily="2" charset="2"/>
              <a:buChar char="ü"/>
            </a:pPr>
            <a:r>
              <a:rPr dirty="0" sz="2200" lang="en-US" err="1" smtClean="0"/>
              <a:t>Hyonatremia</a:t>
            </a:r>
            <a:endParaRPr dirty="0" sz="2200" lang="en-US" smtClean="0"/>
          </a:p>
          <a:p>
            <a:pPr>
              <a:spcBef>
                <a:spcPts val="500"/>
              </a:spcBef>
              <a:buFont typeface="Wingdings" pitchFamily="2" charset="2"/>
              <a:buChar char="ü"/>
            </a:pPr>
            <a:r>
              <a:rPr dirty="0" sz="2200" lang="en-US" err="1" smtClean="0"/>
              <a:t>Oedematic</a:t>
            </a:r>
            <a:r>
              <a:rPr dirty="0" sz="2200" lang="en-US" smtClean="0"/>
              <a:t> condition</a:t>
            </a:r>
          </a:p>
          <a:p>
            <a:pPr>
              <a:spcBef>
                <a:spcPts val="500"/>
              </a:spcBef>
              <a:buNone/>
            </a:pPr>
            <a:endParaRPr dirty="0" sz="1800" lang="en-US" smtClean="0"/>
          </a:p>
          <a:p>
            <a:pPr>
              <a:spcBef>
                <a:spcPts val="500"/>
              </a:spcBef>
              <a:buNone/>
            </a:pPr>
            <a:endParaRPr b="1" dirty="0" sz="1800" lang="en-US" smtClean="0">
              <a:solidFill>
                <a:srgbClr val="F51D3C"/>
              </a:solidFill>
            </a:endParaRPr>
          </a:p>
          <a:p>
            <a:pPr>
              <a:spcBef>
                <a:spcPts val="500"/>
              </a:spcBef>
            </a:pPr>
            <a:endParaRPr dirty="0" sz="2200" lang="en-US" smtClean="0"/>
          </a:p>
          <a:p>
            <a:pPr>
              <a:spcBef>
                <a:spcPts val="500"/>
              </a:spcBef>
            </a:pPr>
            <a:endParaRPr dirty="0" sz="2200" lang="en-US" smtClean="0"/>
          </a:p>
          <a:p>
            <a:pPr>
              <a:spcBef>
                <a:spcPts val="500"/>
              </a:spcBef>
            </a:pPr>
            <a:endParaRPr dirty="0" lang="en-US" smtClean="0"/>
          </a:p>
          <a:p>
            <a:pPr>
              <a:spcBef>
                <a:spcPts val="500"/>
              </a:spcBef>
            </a:pPr>
            <a:endParaRPr dirty="0" lang="en-US" smtClean="0"/>
          </a:p>
          <a:p>
            <a:pPr>
              <a:spcBef>
                <a:spcPts val="500"/>
              </a:spcBef>
            </a:pPr>
            <a:endParaRPr dirty="0" lang="en-US" smtClean="0"/>
          </a:p>
        </p:txBody>
      </p:sp>
      <p:pic>
        <p:nvPicPr>
          <p:cNvPr id="2097164" name="Picture 2" descr="C:\Documents and Settings\PHARMA CHEMISTRY\Desktop\rajani\slides\mannitol-20-injection-100-ml-5.jpg"/>
          <p:cNvPicPr>
            <a:picLocks noChangeAspect="1" noChangeArrowheads="1"/>
          </p:cNvPicPr>
          <p:nvPr/>
        </p:nvPicPr>
        <p:blipFill>
          <a:blip xmlns:r="http://schemas.openxmlformats.org/officeDocument/2006/relationships" r:embed="rId1" cstate="print"/>
          <a:srcRect/>
          <a:stretch>
            <a:fillRect/>
          </a:stretch>
        </p:blipFill>
        <p:spPr bwMode="auto">
          <a:xfrm>
            <a:off x="6781800" y="1219200"/>
            <a:ext cx="1905000" cy="2895600"/>
          </a:xfrm>
          <a:prstGeom prst="rect"/>
          <a:noFill/>
        </p:spPr>
      </p:pic>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599" name="Title 1"/>
          <p:cNvSpPr>
            <a:spLocks noGrp="1"/>
          </p:cNvSpPr>
          <p:nvPr>
            <p:ph type="title"/>
          </p:nvPr>
        </p:nvSpPr>
        <p:spPr>
          <a:xfrm>
            <a:off x="152400" y="1066800"/>
            <a:ext cx="4648200" cy="1143000"/>
          </a:xfrm>
        </p:spPr>
        <p:txBody>
          <a:bodyPr/>
          <a:p>
            <a:r>
              <a:rPr dirty="0" sz="4000" lang="en-US" u="sng" smtClean="0">
                <a:solidFill>
                  <a:srgbClr val="00B050"/>
                </a:solidFill>
              </a:rPr>
              <a:t>contents</a:t>
            </a:r>
            <a:endParaRPr dirty="0" sz="4000" lang="en-US" u="sng">
              <a:solidFill>
                <a:srgbClr val="00B050"/>
              </a:solidFill>
            </a:endParaRPr>
          </a:p>
        </p:txBody>
      </p:sp>
      <p:sp>
        <p:nvSpPr>
          <p:cNvPr id="1048600" name="Content Placeholder 4"/>
          <p:cNvSpPr>
            <a:spLocks noGrp="1"/>
          </p:cNvSpPr>
          <p:nvPr>
            <p:ph idx="1"/>
          </p:nvPr>
        </p:nvSpPr>
        <p:spPr>
          <a:xfrm>
            <a:off x="990600" y="1295400"/>
            <a:ext cx="6903720" cy="3535363"/>
          </a:xfrm>
        </p:spPr>
        <p:txBody>
          <a:bodyPr/>
          <a:p>
            <a:pPr>
              <a:buNone/>
            </a:pPr>
            <a:r>
              <a:rPr dirty="0" lang="en-US" smtClean="0"/>
              <a:t>                        </a:t>
            </a:r>
            <a:endParaRPr dirty="0" lang="en-US"/>
          </a:p>
        </p:txBody>
      </p:sp>
      <p:sp>
        <p:nvSpPr>
          <p:cNvPr id="1048601" name="TextBox 5"/>
          <p:cNvSpPr txBox="1"/>
          <p:nvPr/>
        </p:nvSpPr>
        <p:spPr>
          <a:xfrm>
            <a:off x="1600200" y="2057400"/>
            <a:ext cx="4051915" cy="2491741"/>
          </a:xfrm>
          <a:prstGeom prst="rect"/>
          <a:noFill/>
        </p:spPr>
        <p:txBody>
          <a:bodyPr rtlCol="0" wrap="none">
            <a:spAutoFit/>
          </a:bodyPr>
          <a:p>
            <a:r>
              <a:rPr b="1" dirty="0" lang="en-US" smtClean="0">
                <a:solidFill>
                  <a:schemeClr val="tx1">
                    <a:lumMod val="85000"/>
                    <a:lumOff val="15000"/>
                  </a:schemeClr>
                </a:solidFill>
              </a:rPr>
              <a:t> </a:t>
            </a:r>
            <a:r>
              <a:rPr b="1" dirty="0" lang="en-US" smtClean="0">
                <a:solidFill>
                  <a:schemeClr val="accent4"/>
                </a:solidFill>
                <a:latin typeface="Times New Roman" pitchFamily="18" charset="0"/>
                <a:cs typeface="Times New Roman" pitchFamily="18" charset="0"/>
              </a:rPr>
              <a:t>1. Introduction</a:t>
            </a:r>
          </a:p>
          <a:p>
            <a:endParaRPr b="1" dirty="0" lang="en-US" smtClean="0">
              <a:solidFill>
                <a:schemeClr val="accent4"/>
              </a:solidFill>
              <a:latin typeface="Times New Roman" pitchFamily="18" charset="0"/>
              <a:cs typeface="Times New Roman" pitchFamily="18" charset="0"/>
            </a:endParaRPr>
          </a:p>
          <a:p>
            <a:r>
              <a:rPr b="1" dirty="0" lang="en-US" smtClean="0">
                <a:solidFill>
                  <a:schemeClr val="accent4"/>
                </a:solidFill>
                <a:latin typeface="Times New Roman" pitchFamily="18" charset="0"/>
                <a:cs typeface="Times New Roman" pitchFamily="18" charset="0"/>
              </a:rPr>
              <a:t>2. Anatomy and </a:t>
            </a:r>
            <a:r>
              <a:rPr b="1" dirty="0" lang="en-US" err="1" smtClean="0">
                <a:solidFill>
                  <a:schemeClr val="accent4"/>
                </a:solidFill>
                <a:latin typeface="Times New Roman" pitchFamily="18" charset="0"/>
                <a:cs typeface="Times New Roman" pitchFamily="18" charset="0"/>
              </a:rPr>
              <a:t>physoilogy</a:t>
            </a:r>
            <a:r>
              <a:rPr b="1" dirty="0" lang="en-US" smtClean="0">
                <a:solidFill>
                  <a:schemeClr val="accent4"/>
                </a:solidFill>
                <a:latin typeface="Times New Roman" pitchFamily="18" charset="0"/>
                <a:cs typeface="Times New Roman" pitchFamily="18" charset="0"/>
              </a:rPr>
              <a:t> of </a:t>
            </a:r>
            <a:r>
              <a:rPr b="1" dirty="0" lang="en-US" err="1" smtClean="0">
                <a:solidFill>
                  <a:schemeClr val="accent4"/>
                </a:solidFill>
                <a:latin typeface="Times New Roman" pitchFamily="18" charset="0"/>
                <a:cs typeface="Times New Roman" pitchFamily="18" charset="0"/>
              </a:rPr>
              <a:t>nephron</a:t>
            </a:r>
            <a:endParaRPr b="1" dirty="0" lang="en-US" smtClean="0">
              <a:solidFill>
                <a:schemeClr val="accent4"/>
              </a:solidFill>
              <a:latin typeface="Times New Roman" pitchFamily="18" charset="0"/>
              <a:cs typeface="Times New Roman" pitchFamily="18" charset="0"/>
            </a:endParaRPr>
          </a:p>
          <a:p>
            <a:endParaRPr b="1" dirty="0" lang="en-US" smtClean="0">
              <a:solidFill>
                <a:schemeClr val="accent4"/>
              </a:solidFill>
              <a:latin typeface="Times New Roman" pitchFamily="18" charset="0"/>
              <a:cs typeface="Times New Roman" pitchFamily="18" charset="0"/>
            </a:endParaRPr>
          </a:p>
          <a:p>
            <a:r>
              <a:rPr b="1" dirty="0" lang="en-US" smtClean="0">
                <a:solidFill>
                  <a:schemeClr val="accent4"/>
                </a:solidFill>
                <a:latin typeface="Times New Roman" pitchFamily="18" charset="0"/>
                <a:cs typeface="Times New Roman" pitchFamily="18" charset="0"/>
              </a:rPr>
              <a:t>3. Classification of diuretics</a:t>
            </a:r>
          </a:p>
          <a:p>
            <a:endParaRPr b="1" dirty="0" lang="en-US" smtClean="0">
              <a:solidFill>
                <a:schemeClr val="accent4"/>
              </a:solidFill>
              <a:latin typeface="Times New Roman" pitchFamily="18" charset="0"/>
              <a:cs typeface="Times New Roman" pitchFamily="18" charset="0"/>
            </a:endParaRPr>
          </a:p>
          <a:p>
            <a:r>
              <a:rPr b="1" dirty="0" lang="en-US" smtClean="0">
                <a:solidFill>
                  <a:schemeClr val="accent4"/>
                </a:solidFill>
                <a:latin typeface="Times New Roman" pitchFamily="18" charset="0"/>
                <a:cs typeface="Times New Roman" pitchFamily="18" charset="0"/>
              </a:rPr>
              <a:t>4. Diuretics as </a:t>
            </a:r>
            <a:r>
              <a:rPr b="1" dirty="0" lang="en-US" err="1" smtClean="0">
                <a:solidFill>
                  <a:schemeClr val="accent4"/>
                </a:solidFill>
                <a:latin typeface="Times New Roman" pitchFamily="18" charset="0"/>
                <a:cs typeface="Times New Roman" pitchFamily="18" charset="0"/>
              </a:rPr>
              <a:t>antihypertensives</a:t>
            </a:r>
            <a:endParaRPr b="1" dirty="0" lang="en-US" smtClean="0">
              <a:solidFill>
                <a:schemeClr val="accent4"/>
              </a:solidFill>
              <a:latin typeface="Times New Roman" pitchFamily="18" charset="0"/>
              <a:cs typeface="Times New Roman" pitchFamily="18" charset="0"/>
            </a:endParaRPr>
          </a:p>
          <a:p>
            <a:endParaRPr b="1" dirty="0" lang="en-US" smtClean="0">
              <a:solidFill>
                <a:schemeClr val="accent4"/>
              </a:solidFill>
              <a:latin typeface="Times New Roman" pitchFamily="18" charset="0"/>
              <a:cs typeface="Times New Roman" pitchFamily="18" charset="0"/>
            </a:endParaRPr>
          </a:p>
          <a:p>
            <a:r>
              <a:rPr b="1" dirty="0" lang="en-US" smtClean="0">
                <a:solidFill>
                  <a:schemeClr val="accent4"/>
                </a:solidFill>
                <a:latin typeface="Times New Roman" pitchFamily="18" charset="0"/>
                <a:cs typeface="Times New Roman" pitchFamily="18" charset="0"/>
              </a:rPr>
              <a:t>5. Diuretics in heart failure</a:t>
            </a:r>
            <a:endParaRPr b="1" dirty="0" lang="en-US">
              <a:solidFill>
                <a:schemeClr val="accent4"/>
              </a:solidFill>
              <a:latin typeface="Times New Roman" pitchFamily="18" charset="0"/>
              <a:cs typeface="Times New Roman" pitchFamily="18" charset="0"/>
            </a:endParaRPr>
          </a:p>
        </p:txBody>
      </p:sp>
    </p:spTree>
  </p:cSld>
  <p:clrMapOvr>
    <a:masterClrMapping/>
  </p:clrMapOvr>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72" name="Title 1"/>
          <p:cNvSpPr>
            <a:spLocks noGrp="1"/>
          </p:cNvSpPr>
          <p:nvPr>
            <p:ph type="title"/>
          </p:nvPr>
        </p:nvSpPr>
        <p:spPr>
          <a:xfrm>
            <a:off x="228600" y="0"/>
            <a:ext cx="4419600" cy="1143000"/>
          </a:xfrm>
        </p:spPr>
        <p:txBody>
          <a:bodyPr/>
          <a:p>
            <a:r>
              <a:rPr b="1" dirty="0" sz="3200" lang="en-US"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Loop diuretics</a:t>
            </a:r>
            <a:endParaRPr dirty="0" sz="3200" lang="en-US">
              <a:solidFill>
                <a:srgbClr val="00B050"/>
              </a:solidFill>
            </a:endParaRPr>
          </a:p>
        </p:txBody>
      </p:sp>
      <p:sp>
        <p:nvSpPr>
          <p:cNvPr id="1048673" name="Content Placeholder 6"/>
          <p:cNvSpPr>
            <a:spLocks noGrp="1"/>
          </p:cNvSpPr>
          <p:nvPr>
            <p:ph idx="1"/>
          </p:nvPr>
        </p:nvSpPr>
        <p:spPr>
          <a:xfrm>
            <a:off x="457200" y="990600"/>
            <a:ext cx="8229600" cy="5135563"/>
          </a:xfrm>
        </p:spPr>
        <p:txBody>
          <a:bodyPr>
            <a:normAutofit/>
          </a:bodyPr>
          <a:p>
            <a:r>
              <a:rPr b="1" dirty="0" sz="1800" i="1" lang="en-US" err="1" smtClean="0"/>
              <a:t>Furosemide</a:t>
            </a:r>
            <a:r>
              <a:rPr b="1" dirty="0" sz="1800" i="1" lang="en-US" smtClean="0"/>
              <a:t>, </a:t>
            </a:r>
            <a:r>
              <a:rPr b="1" dirty="0" sz="1800" i="1" lang="en-US" err="1" smtClean="0"/>
              <a:t>Ethacrinic</a:t>
            </a:r>
            <a:r>
              <a:rPr b="1" dirty="0" sz="1800" i="1" lang="en-US" smtClean="0"/>
              <a:t> acid, </a:t>
            </a:r>
            <a:r>
              <a:rPr b="1" dirty="0" sz="1800" i="1" lang="en-US" err="1" smtClean="0"/>
              <a:t>toresmide</a:t>
            </a:r>
            <a:r>
              <a:rPr b="1" dirty="0" sz="1800" i="1" lang="en-US" smtClean="0"/>
              <a:t>.</a:t>
            </a:r>
          </a:p>
          <a:p>
            <a:r>
              <a:rPr dirty="0" sz="1800" lang="en-US" smtClean="0"/>
              <a:t>Mainly acts at thick ascending limb of loop of henle.</a:t>
            </a:r>
          </a:p>
          <a:p>
            <a:r>
              <a:rPr dirty="0" sz="1800" lang="en-US" smtClean="0"/>
              <a:t>They inhibit the NKCC2 in the apical membrane of the loop, there by inhibit the reabsorption of NaCl.</a:t>
            </a:r>
          </a:p>
          <a:p>
            <a:r>
              <a:rPr dirty="0" sz="1800" lang="en-US" err="1" smtClean="0"/>
              <a:t>Dimnishes</a:t>
            </a:r>
            <a:r>
              <a:rPr dirty="0" sz="1800" lang="en-US" smtClean="0"/>
              <a:t> positive potential in </a:t>
            </a:r>
            <a:r>
              <a:rPr dirty="0" sz="1800" lang="en-US" err="1" smtClean="0"/>
              <a:t>lumen,causes</a:t>
            </a:r>
            <a:r>
              <a:rPr dirty="0" sz="1800" lang="en-US" smtClean="0"/>
              <a:t> more </a:t>
            </a:r>
            <a:r>
              <a:rPr dirty="0" sz="1800" lang="en-US" err="1" smtClean="0"/>
              <a:t>exrcetion</a:t>
            </a:r>
            <a:r>
              <a:rPr dirty="0" sz="1800" lang="en-US" smtClean="0"/>
              <a:t> of Mg+, Ca+.</a:t>
            </a:r>
          </a:p>
          <a:p>
            <a:r>
              <a:rPr dirty="0" sz="1800" lang="en-US" smtClean="0"/>
              <a:t>   </a:t>
            </a:r>
            <a:endParaRPr dirty="0" sz="1800" lang="en-US"/>
          </a:p>
        </p:txBody>
      </p:sp>
      <p:pic>
        <p:nvPicPr>
          <p:cNvPr id="2097165" name="Picture 1" descr="diuret02.jpg"/>
          <p:cNvPicPr>
            <a:picLocks noChangeAspect="1"/>
          </p:cNvPicPr>
          <p:nvPr/>
        </p:nvPicPr>
        <p:blipFill>
          <a:blip xmlns:r="http://schemas.openxmlformats.org/officeDocument/2006/relationships" r:embed="rId1" cstate="print"/>
          <a:srcRect/>
          <a:stretch>
            <a:fillRect/>
          </a:stretch>
        </p:blipFill>
        <p:spPr bwMode="auto">
          <a:xfrm>
            <a:off x="1752600" y="2743200"/>
            <a:ext cx="5257800" cy="3657600"/>
          </a:xfrm>
          <a:prstGeom prst="rect"/>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74" name="Content Placeholder 2"/>
          <p:cNvSpPr>
            <a:spLocks noGrp="1"/>
          </p:cNvSpPr>
          <p:nvPr>
            <p:ph idx="1"/>
          </p:nvPr>
        </p:nvSpPr>
        <p:spPr>
          <a:xfrm>
            <a:off x="304800" y="381000"/>
            <a:ext cx="8534400" cy="6096000"/>
          </a:xfrm>
        </p:spPr>
        <p:txBody>
          <a:bodyPr>
            <a:normAutofit/>
          </a:bodyPr>
          <a:p>
            <a:pPr algn="just"/>
            <a:r>
              <a:rPr b="1" dirty="0" sz="2400" lang="en-US" u="sng" smtClean="0">
                <a:solidFill>
                  <a:schemeClr val="accent5">
                    <a:lumMod val="75000"/>
                  </a:schemeClr>
                </a:solidFill>
              </a:rPr>
              <a:t>Therapeutic Uses:</a:t>
            </a:r>
            <a:endParaRPr b="1" dirty="0" sz="2400" lang="en-IN" u="sng" smtClean="0">
              <a:solidFill>
                <a:schemeClr val="accent5">
                  <a:lumMod val="75000"/>
                </a:schemeClr>
              </a:solidFill>
            </a:endParaRPr>
          </a:p>
          <a:p>
            <a:pPr algn="just">
              <a:buNone/>
            </a:pPr>
            <a:r>
              <a:rPr b="1" dirty="0" sz="1600" lang="en-US" smtClean="0">
                <a:solidFill>
                  <a:srgbClr val="002060"/>
                </a:solidFill>
              </a:rPr>
              <a:t>Diuretic</a:t>
            </a:r>
            <a:r>
              <a:rPr dirty="0" sz="1600" lang="en-US" smtClean="0">
                <a:solidFill>
                  <a:srgbClr val="002060"/>
                </a:solidFill>
              </a:rPr>
              <a:t> actions of Loop Diuretics:</a:t>
            </a:r>
          </a:p>
          <a:p>
            <a:pPr algn="just" indent="-514350" marL="514350">
              <a:buFont typeface="+mj-lt"/>
              <a:buAutoNum type="arabicPeriod"/>
            </a:pPr>
            <a:r>
              <a:rPr dirty="0" sz="1600" lang="en-US" err="1" smtClean="0">
                <a:solidFill>
                  <a:srgbClr val="002060"/>
                </a:solidFill>
              </a:rPr>
              <a:t>Oedema</a:t>
            </a:r>
            <a:r>
              <a:rPr dirty="0" sz="1600" lang="en-US" smtClean="0">
                <a:solidFill>
                  <a:srgbClr val="002060"/>
                </a:solidFill>
              </a:rPr>
              <a:t> due to </a:t>
            </a:r>
            <a:r>
              <a:rPr dirty="0" sz="1600" lang="en-US" err="1" smtClean="0">
                <a:solidFill>
                  <a:srgbClr val="002060"/>
                </a:solidFill>
              </a:rPr>
              <a:t>CHF,nephrotic</a:t>
            </a:r>
            <a:r>
              <a:rPr dirty="0" sz="1600" lang="en-US" smtClean="0">
                <a:solidFill>
                  <a:srgbClr val="002060"/>
                </a:solidFill>
              </a:rPr>
              <a:t> syndrome.</a:t>
            </a:r>
          </a:p>
          <a:p>
            <a:pPr algn="just" indent="-514350" marL="514350">
              <a:buFont typeface="+mj-lt"/>
              <a:buAutoNum type="arabicPeriod"/>
            </a:pPr>
            <a:r>
              <a:rPr dirty="0" sz="1600" lang="en-US" smtClean="0">
                <a:solidFill>
                  <a:srgbClr val="002060"/>
                </a:solidFill>
              </a:rPr>
              <a:t>Acute pulmonary edema &amp; cerebral edema, pregnancy &amp; idiopathic edema.</a:t>
            </a:r>
          </a:p>
          <a:p>
            <a:pPr algn="just" indent="-514350" marL="514350">
              <a:buFont typeface="+mj-lt"/>
              <a:buAutoNum type="arabicPeriod"/>
            </a:pPr>
            <a:r>
              <a:rPr dirty="0" sz="1600" lang="en-US" smtClean="0">
                <a:solidFill>
                  <a:srgbClr val="002060"/>
                </a:solidFill>
              </a:rPr>
              <a:t>Acute chronic renal failure.</a:t>
            </a:r>
          </a:p>
          <a:p>
            <a:pPr algn="just" indent="-514350" marL="514350">
              <a:buFont typeface="+mj-lt"/>
              <a:buAutoNum type="arabicPeriod"/>
            </a:pPr>
            <a:r>
              <a:rPr dirty="0" sz="1600" lang="en-US" smtClean="0">
                <a:solidFill>
                  <a:srgbClr val="002060"/>
                </a:solidFill>
              </a:rPr>
              <a:t>Barbiturate poisoning, </a:t>
            </a:r>
            <a:r>
              <a:rPr dirty="0" sz="1600" lang="en-US" err="1" smtClean="0">
                <a:solidFill>
                  <a:srgbClr val="002060"/>
                </a:solidFill>
              </a:rPr>
              <a:t>salicylate</a:t>
            </a:r>
            <a:r>
              <a:rPr dirty="0" sz="1600" lang="en-US" smtClean="0">
                <a:solidFill>
                  <a:srgbClr val="002060"/>
                </a:solidFill>
              </a:rPr>
              <a:t> poisoning.</a:t>
            </a:r>
          </a:p>
          <a:p>
            <a:pPr algn="just" indent="-514350" marL="514350">
              <a:buNone/>
            </a:pPr>
            <a:r>
              <a:rPr b="1" dirty="0" sz="1600" lang="en-US" err="1" smtClean="0">
                <a:solidFill>
                  <a:srgbClr val="002060"/>
                </a:solidFill>
              </a:rPr>
              <a:t>Nondiuretic</a:t>
            </a:r>
            <a:r>
              <a:rPr dirty="0" sz="1600" lang="en-US" smtClean="0">
                <a:solidFill>
                  <a:srgbClr val="002060"/>
                </a:solidFill>
              </a:rPr>
              <a:t> action of Loop Diuretics:</a:t>
            </a:r>
          </a:p>
          <a:p>
            <a:pPr algn="just" indent="-514350" marL="514350">
              <a:buFont typeface="+mj-lt"/>
              <a:buAutoNum type="arabicPeriod"/>
            </a:pPr>
            <a:r>
              <a:rPr dirty="0" sz="1600" lang="en-US" smtClean="0">
                <a:solidFill>
                  <a:srgbClr val="002060"/>
                </a:solidFill>
              </a:rPr>
              <a:t>As an antihypertensive.</a:t>
            </a:r>
          </a:p>
          <a:p>
            <a:pPr algn="just" indent="-514350" marL="514350">
              <a:buNone/>
            </a:pPr>
            <a:r>
              <a:rPr dirty="0" sz="1600" lang="en-US" smtClean="0">
                <a:solidFill>
                  <a:srgbClr val="002060"/>
                </a:solidFill>
              </a:rPr>
              <a:t> 2.      Diabetes </a:t>
            </a:r>
            <a:r>
              <a:rPr dirty="0" sz="1600" lang="en-US" err="1" smtClean="0">
                <a:solidFill>
                  <a:srgbClr val="002060"/>
                </a:solidFill>
              </a:rPr>
              <a:t>insipidus</a:t>
            </a:r>
            <a:r>
              <a:rPr b="1" dirty="0" sz="1600" lang="en-US" smtClean="0">
                <a:solidFill>
                  <a:srgbClr val="D60093"/>
                </a:solidFill>
              </a:rPr>
              <a:t>.</a:t>
            </a:r>
          </a:p>
          <a:p>
            <a:pPr algn="just" indent="-514350" marL="514350">
              <a:buNone/>
            </a:pPr>
            <a:r>
              <a:rPr b="1" dirty="0" sz="2000" lang="en-US" smtClean="0">
                <a:solidFill>
                  <a:srgbClr val="D60093"/>
                </a:solidFill>
              </a:rPr>
              <a:t>   </a:t>
            </a:r>
            <a:r>
              <a:rPr b="1" dirty="0" sz="2400" lang="en-US" smtClean="0">
                <a:solidFill>
                  <a:srgbClr val="D60093"/>
                </a:solidFill>
              </a:rPr>
              <a:t>Synthesis of </a:t>
            </a:r>
            <a:r>
              <a:rPr b="1" dirty="0" sz="2400" lang="en-US" err="1" smtClean="0">
                <a:solidFill>
                  <a:srgbClr val="D60093"/>
                </a:solidFill>
              </a:rPr>
              <a:t>furosemide</a:t>
            </a:r>
            <a:endParaRPr b="1" dirty="0" sz="2400" lang="en-US" smtClean="0">
              <a:solidFill>
                <a:srgbClr val="D60093"/>
              </a:solidFill>
            </a:endParaRPr>
          </a:p>
          <a:p>
            <a:pPr algn="just" indent="-514350" marL="514350">
              <a:buNone/>
            </a:pPr>
            <a:endParaRPr dirty="0" lang="en-US" smtClean="0">
              <a:solidFill>
                <a:srgbClr val="002060"/>
              </a:solidFill>
            </a:endParaRPr>
          </a:p>
          <a:p>
            <a:pPr indent="-514350" marL="514350">
              <a:buNone/>
            </a:pPr>
            <a:endParaRPr dirty="0" lang="en-US" smtClean="0"/>
          </a:p>
          <a:p>
            <a:endParaRPr dirty="0" lang="en-US"/>
          </a:p>
        </p:txBody>
      </p:sp>
      <p:graphicFrame>
        <p:nvGraphicFramePr>
          <p:cNvPr id="4194305" name="Object 2"/>
          <p:cNvGraphicFramePr>
            <a:graphicFrameLocks noChangeAspect="1"/>
          </p:cNvGraphicFramePr>
          <p:nvPr/>
        </p:nvGraphicFramePr>
        <p:xfrm>
          <a:off x="914400" y="3657600"/>
          <a:ext cx="10363200" cy="2670797"/>
        </p:xfrm>
        <a:graphic>
          <a:graphicData uri="http://schemas.openxmlformats.org/presentationml/2006/ole">
            <mc:AlternateContent xmlns:mc="http://schemas.openxmlformats.org/markup-compatibility/2006">
              <mc:Choice xmlns:v="urn:schemas-microsoft-com:vml" Requires="v">
                <p:oleObj name="CS ChemDraw Drawing" r:id="rId1" spid="_x0000_s4098" imgH="4793040" imgW="11186640" progId="ChemDraw.Document.6.0">
                  <p:embed/>
                </p:oleObj>
              </mc:Choice>
              <mc:Fallback>
                <p:oleObj name="CS ChemDraw Drawing" r:id="rId1" spid="" imgH="4793040" imgW="11186640" progId="ChemDraw.Document.6.0">
                  <p:embed/>
                  <p:pic>
                    <p:nvPicPr>
                      <p:cNvPr id="2097166" name=""/>
                      <p:cNvPicPr>
                        <a:picLocks/>
                      </p:cNvPicPr>
                      <p:nvPr/>
                    </p:nvPicPr>
                    <p:blipFill>
                      <a:blip xmlns:r="http://schemas.openxmlformats.org/officeDocument/2006/relationships" r:embed="rId2"/>
                      <a:stretch>
                        <a:fillRect/>
                      </a:stretch>
                    </p:blipFill>
                    <p:spPr>
                      <a:xfrm>
                        <a:off x="914400" y="3657600"/>
                        <a:ext cx="10363200" cy="2670175"/>
                      </a:xfrm>
                      <a:prstGeom prst="rect"/>
                    </p:spPr>
                  </p:pic>
                </p:oleObj>
              </mc:Fallback>
            </mc:AlternateContent>
          </a:graphicData>
        </a:graphic>
      </p:graphicFrame>
    </p:spTree>
  </p:cSld>
  <p:clrMapOvr>
    <a:masterClrMapping/>
  </p:clrMapOvr>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75" name="Content Placeholder 2"/>
          <p:cNvSpPr>
            <a:spLocks noGrp="1"/>
          </p:cNvSpPr>
          <p:nvPr>
            <p:ph idx="1"/>
          </p:nvPr>
        </p:nvSpPr>
        <p:spPr>
          <a:xfrm>
            <a:off x="457200" y="381000"/>
            <a:ext cx="8229600" cy="5745163"/>
          </a:xfrm>
        </p:spPr>
        <p:txBody>
          <a:bodyPr>
            <a:normAutofit/>
            <a:scene3d>
              <a:camera prst="orthographicFront"/>
              <a:lightRig dir="tl" rig="flat">
                <a:rot lat="0" lon="0" rev="6600000"/>
              </a:lightRig>
            </a:scene3d>
            <a:sp3d extrusionH="25400" contourW="8890">
              <a:bevelT w="38100" h="31750"/>
              <a:contourClr>
                <a:schemeClr val="accent2">
                  <a:shade val="75000"/>
                </a:schemeClr>
              </a:contourClr>
            </a:sp3d>
          </a:bodyPr>
          <a:p>
            <a:pPr>
              <a:buNone/>
            </a:pPr>
            <a:r>
              <a:rPr b="1" dirty="0" lang="en-US" err="1" smtClean="0">
                <a:ln w="11430"/>
                <a:solidFill>
                  <a:srgbClr val="00B050"/>
                </a:solidFill>
              </a:rPr>
              <a:t>Thaizides</a:t>
            </a:r>
            <a:endParaRPr b="1" dirty="0" lang="en-US" smtClean="0">
              <a:ln w="11430"/>
              <a:solidFill>
                <a:srgbClr val="00B050"/>
              </a:solidFill>
            </a:endParaRPr>
          </a:p>
          <a:p>
            <a:r>
              <a:rPr dirty="0" sz="1800" lang="en-US" smtClean="0">
                <a:ln w="11430"/>
              </a:rPr>
              <a:t>Active at distal </a:t>
            </a:r>
            <a:r>
              <a:rPr dirty="0" sz="1800" lang="en-US" err="1" smtClean="0">
                <a:ln w="11430"/>
              </a:rPr>
              <a:t>convulted</a:t>
            </a:r>
            <a:r>
              <a:rPr dirty="0" sz="1800" lang="en-US" smtClean="0">
                <a:ln w="11430"/>
              </a:rPr>
              <a:t> tubule</a:t>
            </a:r>
          </a:p>
          <a:p>
            <a:r>
              <a:rPr dirty="0" sz="1800" lang="en-US" err="1" smtClean="0">
                <a:ln w="11430"/>
              </a:rPr>
              <a:t>Chlorthaizide</a:t>
            </a:r>
            <a:r>
              <a:rPr dirty="0" sz="1800" lang="en-US" smtClean="0">
                <a:ln w="11430"/>
              </a:rPr>
              <a:t>, </a:t>
            </a:r>
            <a:r>
              <a:rPr dirty="0" sz="1800" lang="en-US" err="1" smtClean="0">
                <a:ln w="11430"/>
              </a:rPr>
              <a:t>Hydrochlorthaizide</a:t>
            </a:r>
            <a:r>
              <a:rPr dirty="0" sz="1800" lang="en-US" smtClean="0">
                <a:ln w="11430"/>
              </a:rPr>
              <a:t>, </a:t>
            </a:r>
            <a:r>
              <a:rPr dirty="0" sz="1800" lang="en-US" err="1" smtClean="0">
                <a:ln w="11430"/>
              </a:rPr>
              <a:t>indapamide</a:t>
            </a:r>
            <a:r>
              <a:rPr dirty="0" sz="1800" lang="en-US" smtClean="0">
                <a:ln w="11430"/>
              </a:rPr>
              <a:t> etc..</a:t>
            </a:r>
          </a:p>
          <a:p>
            <a:pPr>
              <a:spcBef>
                <a:spcPts val="500"/>
              </a:spcBef>
            </a:pPr>
            <a:r>
              <a:rPr dirty="0" sz="1800" lang="en-US" err="1" smtClean="0"/>
              <a:t>Thiazides</a:t>
            </a:r>
            <a:r>
              <a:rPr dirty="0" sz="1800" lang="en-US" smtClean="0"/>
              <a:t> inhibit NaCl transport in the DCT  by blocking  Na</a:t>
            </a:r>
            <a:r>
              <a:rPr baseline="30000" dirty="0" sz="1800" lang="en-US" smtClean="0"/>
              <a:t>+</a:t>
            </a:r>
            <a:r>
              <a:rPr dirty="0" sz="1800" lang="en-US" smtClean="0"/>
              <a:t>/</a:t>
            </a:r>
            <a:r>
              <a:rPr dirty="0" sz="1800" lang="en-US" err="1" smtClean="0"/>
              <a:t>Cl</a:t>
            </a:r>
            <a:r>
              <a:rPr baseline="30000" dirty="0" sz="1800" lang="en-US" smtClean="0"/>
              <a:t>–</a:t>
            </a:r>
            <a:r>
              <a:rPr dirty="0" sz="1800" lang="en-US" smtClean="0"/>
              <a:t> transporter (NCC). </a:t>
            </a:r>
          </a:p>
          <a:p>
            <a:pPr>
              <a:spcBef>
                <a:spcPts val="500"/>
              </a:spcBef>
            </a:pPr>
            <a:r>
              <a:rPr dirty="0" sz="1800" lang="en-US" smtClean="0"/>
              <a:t>  </a:t>
            </a:r>
            <a:r>
              <a:rPr dirty="0" sz="1800" lang="en-US" err="1" smtClean="0"/>
              <a:t>Thiazides</a:t>
            </a:r>
            <a:r>
              <a:rPr dirty="0" sz="1800" lang="en-US" smtClean="0"/>
              <a:t> actually enhance Ca</a:t>
            </a:r>
            <a:r>
              <a:rPr baseline="30000" dirty="0" sz="1800" lang="en-US" smtClean="0"/>
              <a:t>2+</a:t>
            </a:r>
            <a:r>
              <a:rPr dirty="0" sz="1800" lang="en-US" smtClean="0"/>
              <a:t> reabsorption</a:t>
            </a:r>
            <a:endParaRPr dirty="0" sz="1800" lang="en-US" smtClean="0">
              <a:ln w="11430"/>
            </a:endParaRPr>
          </a:p>
          <a:p>
            <a:pPr>
              <a:spcBef>
                <a:spcPts val="0"/>
              </a:spcBef>
            </a:pPr>
            <a:r>
              <a:rPr dirty="0" sz="1800" lang="en-US" smtClean="0">
                <a:ln w="11430"/>
              </a:rPr>
              <a:t>  </a:t>
            </a:r>
            <a:r>
              <a:rPr dirty="0" sz="1800" lang="en-US" smtClean="0"/>
              <a:t>They are useful for kidney stones caused by </a:t>
            </a:r>
            <a:r>
              <a:rPr dirty="0" sz="1800" lang="en-US" err="1" smtClean="0"/>
              <a:t>hypercalciuria</a:t>
            </a:r>
            <a:r>
              <a:rPr dirty="0" sz="1800" lang="en-US" smtClean="0"/>
              <a:t>.</a:t>
            </a:r>
            <a:r>
              <a:rPr dirty="0" lang="en-US" smtClean="0"/>
              <a:t> </a:t>
            </a:r>
          </a:p>
          <a:p>
            <a:pPr>
              <a:spcBef>
                <a:spcPts val="0"/>
              </a:spcBef>
            </a:pPr>
            <a:r>
              <a:rPr dirty="0" sz="1800" lang="en-US" smtClean="0"/>
              <a:t>The term "</a:t>
            </a:r>
            <a:r>
              <a:rPr dirty="0" sz="1800" lang="en-US" err="1" smtClean="0"/>
              <a:t>thiazide</a:t>
            </a:r>
            <a:r>
              <a:rPr dirty="0" sz="1800" lang="en-US" smtClean="0"/>
              <a:t>" is also often used for drugs with a similar action that do not have the </a:t>
            </a:r>
            <a:r>
              <a:rPr dirty="0" sz="1800" lang="en-US" err="1" smtClean="0"/>
              <a:t>thiazide</a:t>
            </a:r>
            <a:r>
              <a:rPr dirty="0" sz="1800" lang="en-US" smtClean="0"/>
              <a:t> chemical structure, such as </a:t>
            </a:r>
            <a:r>
              <a:rPr dirty="0" sz="1800" lang="en-US" err="1" smtClean="0">
                <a:hlinkClick r:id="rId1" tooltip="Chlortalidone"/>
              </a:rPr>
              <a:t>chlorthalidone</a:t>
            </a:r>
            <a:r>
              <a:rPr dirty="0" sz="1800" lang="en-US" smtClean="0"/>
              <a:t> and </a:t>
            </a:r>
            <a:r>
              <a:rPr dirty="0" sz="1800" lang="en-US" err="1" smtClean="0">
                <a:hlinkClick r:id="rId2" tooltip="Metolazone"/>
              </a:rPr>
              <a:t>metolazone</a:t>
            </a:r>
            <a:r>
              <a:rPr dirty="0" sz="1800" lang="en-US" smtClean="0"/>
              <a:t>. </a:t>
            </a:r>
          </a:p>
          <a:p>
            <a:pPr>
              <a:spcBef>
                <a:spcPts val="0"/>
              </a:spcBef>
              <a:buNone/>
            </a:pPr>
            <a:endParaRPr dirty="0" sz="1800" lang="en-US" smtClean="0"/>
          </a:p>
          <a:p>
            <a:pPr>
              <a:spcBef>
                <a:spcPts val="0"/>
              </a:spcBef>
              <a:buNone/>
            </a:pPr>
            <a:endParaRPr dirty="0" sz="1800" lang="en-US" smtClean="0"/>
          </a:p>
          <a:p>
            <a:pPr>
              <a:spcBef>
                <a:spcPts val="0"/>
              </a:spcBef>
              <a:buNone/>
            </a:pPr>
            <a:r>
              <a:rPr dirty="0" sz="2000" lang="en-US" smtClean="0">
                <a:solidFill>
                  <a:schemeClr val="tx2">
                    <a:lumMod val="60000"/>
                    <a:lumOff val="40000"/>
                  </a:schemeClr>
                </a:solidFill>
              </a:rPr>
              <a:t>Clinical indications</a:t>
            </a:r>
          </a:p>
          <a:p>
            <a:pPr lvl="1">
              <a:spcBef>
                <a:spcPts val="0"/>
              </a:spcBef>
            </a:pPr>
            <a:r>
              <a:rPr dirty="0" sz="1800" lang="en-US" smtClean="0"/>
              <a:t>Hypertension</a:t>
            </a:r>
          </a:p>
          <a:p>
            <a:pPr lvl="1">
              <a:spcBef>
                <a:spcPts val="0"/>
              </a:spcBef>
            </a:pPr>
            <a:r>
              <a:rPr dirty="0" sz="1800" lang="en-US" smtClean="0"/>
              <a:t>heart failure</a:t>
            </a:r>
          </a:p>
          <a:p>
            <a:pPr lvl="1">
              <a:spcBef>
                <a:spcPts val="0"/>
              </a:spcBef>
            </a:pPr>
            <a:r>
              <a:rPr dirty="0" sz="1800" lang="en-US" err="1" smtClean="0"/>
              <a:t>nephrolithiasis</a:t>
            </a:r>
            <a:r>
              <a:rPr dirty="0" sz="1800" lang="en-US" smtClean="0"/>
              <a:t> due to idiopathic </a:t>
            </a:r>
            <a:r>
              <a:rPr dirty="0" sz="1800" lang="en-US" err="1" smtClean="0"/>
              <a:t>hypercalciuria</a:t>
            </a:r>
            <a:r>
              <a:rPr dirty="0" sz="1800" lang="en-US" smtClean="0"/>
              <a:t>, </a:t>
            </a:r>
          </a:p>
          <a:p>
            <a:pPr lvl="1">
              <a:spcBef>
                <a:spcPts val="0"/>
              </a:spcBef>
            </a:pPr>
            <a:r>
              <a:rPr dirty="0" sz="1800" lang="en-US" err="1" smtClean="0"/>
              <a:t>nephrogenic</a:t>
            </a:r>
            <a:r>
              <a:rPr dirty="0" sz="1800" lang="en-US" smtClean="0"/>
              <a:t> diabetes </a:t>
            </a:r>
            <a:r>
              <a:rPr dirty="0" sz="1800" lang="en-US" err="1" smtClean="0"/>
              <a:t>insipidus</a:t>
            </a:r>
            <a:r>
              <a:rPr dirty="0" sz="1800" lang="en-US" smtClean="0"/>
              <a:t> </a:t>
            </a:r>
            <a:endParaRPr dirty="0" sz="2000" lang="en-US" smtClean="0">
              <a:solidFill>
                <a:schemeClr val="accent3"/>
              </a:solidFill>
            </a:endParaRPr>
          </a:p>
          <a:p>
            <a:pPr lvl="1">
              <a:spcBef>
                <a:spcPts val="0"/>
              </a:spcBef>
              <a:buNone/>
            </a:pPr>
            <a:endParaRPr dirty="0" sz="2000" lang="en-US" smtClean="0">
              <a:solidFill>
                <a:schemeClr val="accent3"/>
              </a:solidFill>
            </a:endParaRPr>
          </a:p>
          <a:p>
            <a:pPr>
              <a:buNone/>
            </a:pPr>
            <a:r>
              <a:rPr dirty="0" sz="2000" lang="en-US" smtClean="0">
                <a:solidFill>
                  <a:schemeClr val="accent3"/>
                </a:solidFill>
              </a:rPr>
              <a:t>    ADVERSE EFFECTS</a:t>
            </a:r>
          </a:p>
          <a:p>
            <a:r>
              <a:rPr dirty="0" sz="1800" lang="en-US" err="1" smtClean="0"/>
              <a:t>Hypokalemia</a:t>
            </a:r>
            <a:r>
              <a:rPr dirty="0" sz="1800" lang="en-US" smtClean="0"/>
              <a:t> Metabolic Alkalosis and </a:t>
            </a:r>
            <a:r>
              <a:rPr dirty="0" sz="1800" lang="en-US" err="1" smtClean="0"/>
              <a:t>Hyperuricemia</a:t>
            </a:r>
            <a:endParaRPr dirty="0" sz="1800" lang="en-US" smtClean="0"/>
          </a:p>
          <a:p>
            <a:pPr>
              <a:spcBef>
                <a:spcPts val="0"/>
              </a:spcBef>
            </a:pPr>
            <a:r>
              <a:rPr dirty="0" sz="1800" lang="en-US" smtClean="0"/>
              <a:t>Allergic Reactions (t</a:t>
            </a:r>
            <a:r>
              <a:rPr dirty="0" sz="1600" lang="en-US" smtClean="0"/>
              <a:t>he </a:t>
            </a:r>
            <a:r>
              <a:rPr dirty="0" sz="1600" lang="en-US" err="1" smtClean="0"/>
              <a:t>thiazides</a:t>
            </a:r>
            <a:r>
              <a:rPr dirty="0" sz="1600" lang="en-US" smtClean="0"/>
              <a:t> are sulfonamides).</a:t>
            </a:r>
            <a:endParaRPr dirty="0" sz="1800" lang="fa-IR" smtClean="0"/>
          </a:p>
          <a:p>
            <a:pPr>
              <a:spcBef>
                <a:spcPts val="0"/>
              </a:spcBef>
            </a:pPr>
            <a:r>
              <a:rPr dirty="0" sz="1800" lang="en-US" err="1" smtClean="0"/>
              <a:t>Hyponatremia</a:t>
            </a:r>
            <a:r>
              <a:rPr dirty="0" sz="1800" lang="en-US" smtClean="0"/>
              <a:t> is an important adverse effect of </a:t>
            </a:r>
            <a:r>
              <a:rPr dirty="0" sz="1800" lang="en-US" err="1" smtClean="0"/>
              <a:t>thiazides</a:t>
            </a:r>
            <a:r>
              <a:rPr dirty="0" sz="1800" lang="en-US" smtClean="0"/>
              <a:t>. </a:t>
            </a:r>
          </a:p>
          <a:p>
            <a:endParaRPr dirty="0" sz="1800" lang="en-US" smtClean="0"/>
          </a:p>
        </p:txBody>
      </p:sp>
      <p:graphicFrame>
        <p:nvGraphicFramePr>
          <p:cNvPr id="4194306" name="Object 1"/>
          <p:cNvGraphicFramePr>
            <a:graphicFrameLocks noChangeAspect="1"/>
          </p:cNvGraphicFramePr>
          <p:nvPr/>
        </p:nvGraphicFramePr>
        <p:xfrm>
          <a:off x="6172200" y="3352800"/>
          <a:ext cx="2266950" cy="1566863"/>
        </p:xfrm>
        <a:graphic>
          <a:graphicData uri="http://schemas.openxmlformats.org/presentationml/2006/ole">
            <mc:AlternateContent xmlns:mc="http://schemas.openxmlformats.org/markup-compatibility/2006">
              <mc:Choice xmlns:v="urn:schemas-microsoft-com:vml" Requires="v">
                <p:oleObj name="CS ChemDraw Drawing" r:id="rId3" spid="_x0000_s41985" imgH="1570320" imgW="2272680" progId="ChemDraw.Document.6.0">
                  <p:embed/>
                </p:oleObj>
              </mc:Choice>
              <mc:Fallback>
                <p:oleObj name="CS ChemDraw Drawing" r:id="rId3" spid="" imgH="1570320" imgW="2272680" progId="ChemDraw.Document.6.0">
                  <p:embed/>
                  <p:pic>
                    <p:nvPicPr>
                      <p:cNvPr id="2097167" name=""/>
                      <p:cNvPicPr>
                        <a:picLocks/>
                      </p:cNvPicPr>
                      <p:nvPr/>
                    </p:nvPicPr>
                    <p:blipFill>
                      <a:blip xmlns:r="http://schemas.openxmlformats.org/officeDocument/2006/relationships" r:embed="rId4"/>
                      <a:stretch>
                        <a:fillRect/>
                      </a:stretch>
                    </p:blipFill>
                    <p:spPr>
                      <a:xfrm>
                        <a:off x="6172200" y="3352800"/>
                        <a:ext cx="2266950" cy="1566862"/>
                      </a:xfrm>
                      <a:prstGeom prst="rect"/>
                    </p:spPr>
                  </p:pic>
                </p:oleObj>
              </mc:Fallback>
            </mc:AlternateContent>
          </a:graphicData>
        </a:graphic>
      </p:graphicFrame>
    </p:spTree>
  </p:cSld>
  <p:clrMapOvr>
    <a:masterClrMapping/>
  </p:clrMapOvr>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76" name="Content Placeholder 2"/>
          <p:cNvSpPr>
            <a:spLocks noGrp="1"/>
          </p:cNvSpPr>
          <p:nvPr>
            <p:ph idx="1"/>
          </p:nvPr>
        </p:nvSpPr>
        <p:spPr>
          <a:xfrm>
            <a:off x="457200" y="304800"/>
            <a:ext cx="8229600" cy="6019800"/>
          </a:xfrm>
        </p:spPr>
        <p:txBody>
          <a:bodyPr/>
          <a:p>
            <a:pPr>
              <a:buNone/>
            </a:pPr>
            <a:r>
              <a:rPr dirty="0" lang="en-US" smtClean="0">
                <a:solidFill>
                  <a:srgbClr val="009900"/>
                </a:solidFill>
              </a:rPr>
              <a:t>Synthesis of </a:t>
            </a:r>
            <a:r>
              <a:rPr dirty="0" lang="en-US" err="1" smtClean="0">
                <a:solidFill>
                  <a:srgbClr val="009900"/>
                </a:solidFill>
              </a:rPr>
              <a:t>chlortaizide</a:t>
            </a:r>
            <a:r>
              <a:rPr dirty="0" lang="en-US" smtClean="0">
                <a:solidFill>
                  <a:srgbClr val="009900"/>
                </a:solidFill>
              </a:rPr>
              <a:t>:</a:t>
            </a:r>
          </a:p>
          <a:p>
            <a:pPr>
              <a:buNone/>
            </a:pPr>
            <a:endParaRPr dirty="0" lang="en-US"/>
          </a:p>
        </p:txBody>
      </p:sp>
      <p:graphicFrame>
        <p:nvGraphicFramePr>
          <p:cNvPr id="4194307" name="Object 3"/>
          <p:cNvGraphicFramePr>
            <a:graphicFrameLocks noChangeAspect="1"/>
          </p:cNvGraphicFramePr>
          <p:nvPr/>
        </p:nvGraphicFramePr>
        <p:xfrm>
          <a:off x="381000" y="1066800"/>
          <a:ext cx="8001000" cy="4435475"/>
        </p:xfrm>
        <a:graphic>
          <a:graphicData uri="http://schemas.openxmlformats.org/presentationml/2006/ole">
            <mc:AlternateContent xmlns:mc="http://schemas.openxmlformats.org/markup-compatibility/2006">
              <mc:Choice xmlns:v="urn:schemas-microsoft-com:vml" Requires="v">
                <p:oleObj name="CS ChemDraw Drawing" r:id="rId1" spid="_x0000_s40963" imgH="4435560" imgW="5744160" progId="ChemDraw.Document.6.0">
                  <p:embed/>
                </p:oleObj>
              </mc:Choice>
              <mc:Fallback>
                <p:oleObj name="CS ChemDraw Drawing" r:id="rId1" spid="" imgH="4435560" imgW="5744160" progId="ChemDraw.Document.6.0">
                  <p:embed/>
                  <p:pic>
                    <p:nvPicPr>
                      <p:cNvPr id="2097168" name=""/>
                      <p:cNvPicPr>
                        <a:picLocks/>
                      </p:cNvPicPr>
                      <p:nvPr/>
                    </p:nvPicPr>
                    <p:blipFill>
                      <a:blip xmlns:r="http://schemas.openxmlformats.org/officeDocument/2006/relationships" r:embed="rId2"/>
                      <a:stretch>
                        <a:fillRect/>
                      </a:stretch>
                    </p:blipFill>
                    <p:spPr>
                      <a:xfrm>
                        <a:off x="381000" y="1066800"/>
                        <a:ext cx="8001000" cy="4435475"/>
                      </a:xfrm>
                      <a:prstGeom prst="rect"/>
                    </p:spPr>
                  </p:pic>
                </p:oleObj>
              </mc:Fallback>
            </mc:AlternateContent>
          </a:graphicData>
        </a:graphic>
      </p:graphicFrame>
    </p:spTree>
  </p:cSld>
  <p:clrMapOvr>
    <a:masterClrMapping/>
  </p:clrMapOvr>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77" name="Title 1"/>
          <p:cNvSpPr>
            <a:spLocks noGrp="1"/>
          </p:cNvSpPr>
          <p:nvPr>
            <p:ph type="title"/>
          </p:nvPr>
        </p:nvSpPr>
        <p:spPr>
          <a:xfrm>
            <a:off x="457200" y="457200"/>
            <a:ext cx="4114800" cy="731838"/>
          </a:xfrm>
        </p:spPr>
        <p:txBody>
          <a:bodyPr>
            <a:normAutofit/>
          </a:bodyPr>
          <a:p>
            <a:r>
              <a:rPr b="1" dirty="0" sz="2800" lang="en-US" smtClean="0">
                <a:solidFill>
                  <a:schemeClr val="accent6">
                    <a:lumMod val="75000"/>
                  </a:schemeClr>
                </a:solidFill>
              </a:rPr>
              <a:t>Potassium sparing diuretics</a:t>
            </a:r>
            <a:endParaRPr b="1" dirty="0" sz="2800" lang="en-US">
              <a:solidFill>
                <a:schemeClr val="accent6">
                  <a:lumMod val="75000"/>
                </a:schemeClr>
              </a:solidFill>
            </a:endParaRPr>
          </a:p>
        </p:txBody>
      </p:sp>
      <p:sp>
        <p:nvSpPr>
          <p:cNvPr id="1048678" name="Content Placeholder 2"/>
          <p:cNvSpPr>
            <a:spLocks noGrp="1"/>
          </p:cNvSpPr>
          <p:nvPr>
            <p:ph idx="1"/>
          </p:nvPr>
        </p:nvSpPr>
        <p:spPr>
          <a:xfrm>
            <a:off x="457200" y="1371600"/>
            <a:ext cx="8229600" cy="5029200"/>
          </a:xfrm>
        </p:spPr>
        <p:txBody>
          <a:bodyPr>
            <a:normAutofit/>
          </a:bodyPr>
          <a:p>
            <a:r>
              <a:rPr dirty="0" sz="2200" lang="en-US" err="1" smtClean="0">
                <a:solidFill>
                  <a:srgbClr val="00B0F0"/>
                </a:solidFill>
              </a:rPr>
              <a:t>Spiranolactone</a:t>
            </a:r>
            <a:r>
              <a:rPr dirty="0" sz="2200" lang="en-US" smtClean="0">
                <a:solidFill>
                  <a:srgbClr val="00B0F0"/>
                </a:solidFill>
              </a:rPr>
              <a:t>, </a:t>
            </a:r>
            <a:r>
              <a:rPr dirty="0" sz="2200" lang="en-US" err="1" smtClean="0">
                <a:solidFill>
                  <a:srgbClr val="00B0F0"/>
                </a:solidFill>
              </a:rPr>
              <a:t>Epierenone</a:t>
            </a:r>
            <a:r>
              <a:rPr dirty="0" sz="2200" lang="en-US" smtClean="0">
                <a:solidFill>
                  <a:srgbClr val="00B0F0"/>
                </a:solidFill>
              </a:rPr>
              <a:t>, </a:t>
            </a:r>
            <a:r>
              <a:rPr dirty="0" sz="2200" lang="en-US" err="1" smtClean="0">
                <a:solidFill>
                  <a:srgbClr val="00B0F0"/>
                </a:solidFill>
              </a:rPr>
              <a:t>Amiloride</a:t>
            </a:r>
            <a:r>
              <a:rPr dirty="0" sz="2200" lang="en-US" smtClean="0">
                <a:solidFill>
                  <a:srgbClr val="00B0F0"/>
                </a:solidFill>
              </a:rPr>
              <a:t>, </a:t>
            </a:r>
            <a:r>
              <a:rPr dirty="0" sz="2200" lang="en-US" err="1" smtClean="0">
                <a:solidFill>
                  <a:srgbClr val="00B0F0"/>
                </a:solidFill>
              </a:rPr>
              <a:t>Triamterene</a:t>
            </a:r>
            <a:r>
              <a:rPr dirty="0" sz="2200" lang="en-US" smtClean="0"/>
              <a:t>.</a:t>
            </a:r>
          </a:p>
          <a:p>
            <a:r>
              <a:rPr dirty="0" sz="2200" lang="en-IN" smtClean="0">
                <a:solidFill>
                  <a:srgbClr val="002060"/>
                </a:solidFill>
              </a:rPr>
              <a:t>These are either </a:t>
            </a:r>
            <a:r>
              <a:rPr dirty="0" sz="2200" lang="en-IN" err="1" smtClean="0">
                <a:solidFill>
                  <a:srgbClr val="002060"/>
                </a:solidFill>
              </a:rPr>
              <a:t>aldosterone</a:t>
            </a:r>
            <a:r>
              <a:rPr dirty="0" sz="2200" lang="en-IN" smtClean="0">
                <a:solidFill>
                  <a:srgbClr val="002060"/>
                </a:solidFill>
              </a:rPr>
              <a:t> antagonist or directly inhibit Na+ channels in DT and CD cells to indirectly conserve K+.</a:t>
            </a:r>
          </a:p>
          <a:p>
            <a:r>
              <a:rPr dirty="0" sz="2200" lang="en-US" smtClean="0">
                <a:solidFill>
                  <a:srgbClr val="002060"/>
                </a:solidFill>
              </a:rPr>
              <a:t>Pharmacologic antagonists of </a:t>
            </a:r>
            <a:r>
              <a:rPr dirty="0" sz="2200" lang="en-US" err="1" smtClean="0">
                <a:solidFill>
                  <a:srgbClr val="002060"/>
                </a:solidFill>
              </a:rPr>
              <a:t>aldosterone</a:t>
            </a:r>
            <a:r>
              <a:rPr dirty="0" sz="2200" lang="en-US" smtClean="0">
                <a:solidFill>
                  <a:srgbClr val="002060"/>
                </a:solidFill>
              </a:rPr>
              <a:t> in the collecting tubules</a:t>
            </a:r>
          </a:p>
          <a:p>
            <a:r>
              <a:rPr dirty="0" sz="2200" lang="en-US" smtClean="0">
                <a:solidFill>
                  <a:srgbClr val="002060"/>
                </a:solidFill>
              </a:rPr>
              <a:t>Combine and block intracellular </a:t>
            </a:r>
            <a:r>
              <a:rPr dirty="0" sz="2200" lang="en-US" err="1" smtClean="0">
                <a:solidFill>
                  <a:srgbClr val="002060"/>
                </a:solidFill>
              </a:rPr>
              <a:t>aldosterone</a:t>
            </a:r>
            <a:r>
              <a:rPr dirty="0" sz="2200" lang="en-US" smtClean="0">
                <a:solidFill>
                  <a:srgbClr val="002060"/>
                </a:solidFill>
              </a:rPr>
              <a:t> receptor leads to controlling synthesis of sodium ion channels and Na</a:t>
            </a:r>
            <a:r>
              <a:rPr baseline="30000" dirty="0" sz="2200" lang="en-US" smtClean="0">
                <a:solidFill>
                  <a:srgbClr val="002060"/>
                </a:solidFill>
              </a:rPr>
              <a:t>+</a:t>
            </a:r>
            <a:r>
              <a:rPr dirty="0" sz="2200" lang="en-US" smtClean="0">
                <a:solidFill>
                  <a:srgbClr val="002060"/>
                </a:solidFill>
              </a:rPr>
              <a:t>/K</a:t>
            </a:r>
            <a:r>
              <a:rPr baseline="30000" dirty="0" sz="2200" lang="en-US" smtClean="0">
                <a:solidFill>
                  <a:srgbClr val="002060"/>
                </a:solidFill>
              </a:rPr>
              <a:t>+</a:t>
            </a:r>
            <a:r>
              <a:rPr dirty="0" sz="2200" lang="en-US" smtClean="0">
                <a:solidFill>
                  <a:srgbClr val="002060"/>
                </a:solidFill>
              </a:rPr>
              <a:t> </a:t>
            </a:r>
            <a:r>
              <a:rPr dirty="0" sz="2200" lang="en-US" err="1" smtClean="0">
                <a:solidFill>
                  <a:srgbClr val="002060"/>
                </a:solidFill>
              </a:rPr>
              <a:t>ATPase</a:t>
            </a:r>
            <a:r>
              <a:rPr dirty="0" sz="2200" lang="en-US" smtClean="0">
                <a:solidFill>
                  <a:srgbClr val="002060"/>
                </a:solidFill>
              </a:rPr>
              <a:t>.</a:t>
            </a:r>
          </a:p>
          <a:p>
            <a:r>
              <a:rPr dirty="0" sz="2000" lang="en-US" smtClean="0">
                <a:solidFill>
                  <a:srgbClr val="002060"/>
                </a:solidFill>
              </a:rPr>
              <a:t>Increase sodium clearance and decrease K+ &amp; H+ excretion.</a:t>
            </a:r>
          </a:p>
          <a:p>
            <a:endParaRPr b="1" dirty="0" lang="en-US" smtClean="0">
              <a:solidFill>
                <a:srgbClr val="002060"/>
              </a:solidFill>
            </a:endParaRPr>
          </a:p>
          <a:p>
            <a:endParaRPr dirty="0" lang="en-US"/>
          </a:p>
        </p:txBody>
      </p:sp>
      <p:pic>
        <p:nvPicPr>
          <p:cNvPr id="2097169" name="Picture 4" descr="M32869-013-f006"/>
          <p:cNvPicPr>
            <a:picLocks noChangeAspect="1" noChangeArrowheads="1"/>
          </p:cNvPicPr>
          <p:nvPr/>
        </p:nvPicPr>
        <p:blipFill>
          <a:blip xmlns:r="http://schemas.openxmlformats.org/officeDocument/2006/relationships" r:embed="rId1" cstate="print"/>
          <a:srcRect/>
          <a:stretch>
            <a:fillRect/>
          </a:stretch>
        </p:blipFill>
        <p:spPr>
          <a:xfrm>
            <a:off x="1447800" y="4191000"/>
            <a:ext cx="3733800" cy="2438400"/>
          </a:xfrm>
          <a:prstGeom prst="rect"/>
          <a:noFill/>
          <a:ln>
            <a:solidFill>
              <a:schemeClr val="tx1"/>
            </a:solidFill>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2097169"/>
                                        </p:tgtEl>
                                        <p:attrNameLst>
                                          <p:attrName>style.visibility</p:attrName>
                                        </p:attrNameLst>
                                      </p:cBhvr>
                                      <p:to>
                                        <p:strVal val="visible"/>
                                      </p:to>
                                    </p:set>
                                    <p:anim calcmode="lin" valueType="num">
                                      <p:cBhvr>
                                        <p:cTn dur="500" fill="hold" id="7"/>
                                        <p:tgtEl>
                                          <p:spTgt spid="2097169"/>
                                        </p:tgtEl>
                                        <p:attrNameLst>
                                          <p:attrName>ppt_w</p:attrName>
                                        </p:attrNameLst>
                                      </p:cBhvr>
                                      <p:tavLst>
                                        <p:tav tm="0">
                                          <p:val>
                                            <p:fltVal val="0.0"/>
                                          </p:val>
                                        </p:tav>
                                        <p:tav tm="100000">
                                          <p:val>
                                            <p:strVal val="#ppt_w"/>
                                          </p:val>
                                        </p:tav>
                                      </p:tavLst>
                                    </p:anim>
                                    <p:anim calcmode="lin" valueType="num">
                                      <p:cBhvr>
                                        <p:cTn dur="500" fill="hold" id="8"/>
                                        <p:tgtEl>
                                          <p:spTgt spid="2097169"/>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79" name="Content Placeholder 2"/>
          <p:cNvSpPr>
            <a:spLocks noGrp="1"/>
          </p:cNvSpPr>
          <p:nvPr>
            <p:ph idx="1"/>
          </p:nvPr>
        </p:nvSpPr>
        <p:spPr>
          <a:xfrm>
            <a:off x="457200" y="1066800"/>
            <a:ext cx="8229600" cy="5059363"/>
          </a:xfrm>
        </p:spPr>
        <p:txBody>
          <a:bodyPr>
            <a:normAutofit/>
          </a:bodyPr>
          <a:p>
            <a:pPr>
              <a:buNone/>
            </a:pPr>
            <a:r>
              <a:rPr b="1" dirty="0" lang="en-US" u="sng" smtClean="0">
                <a:solidFill>
                  <a:schemeClr val="accent5">
                    <a:lumMod val="75000"/>
                  </a:schemeClr>
                </a:solidFill>
              </a:rPr>
              <a:t>Therapeutic uses:-</a:t>
            </a:r>
          </a:p>
          <a:p>
            <a:r>
              <a:rPr dirty="0" sz="2400" lang="en-US" smtClean="0">
                <a:solidFill>
                  <a:schemeClr val="accent6">
                    <a:lumMod val="50000"/>
                  </a:schemeClr>
                </a:solidFill>
              </a:rPr>
              <a:t>Treatment of potassium wasting </a:t>
            </a:r>
            <a:r>
              <a:rPr dirty="0" sz="2400" lang="en-US" smtClean="0">
                <a:solidFill>
                  <a:srgbClr val="002060"/>
                </a:solidFill>
              </a:rPr>
              <a:t>caused by chronic therapy with loop and </a:t>
            </a:r>
            <a:r>
              <a:rPr dirty="0" sz="2400" lang="en-US" err="1" smtClean="0">
                <a:solidFill>
                  <a:srgbClr val="002060"/>
                </a:solidFill>
              </a:rPr>
              <a:t>thiazide</a:t>
            </a:r>
            <a:r>
              <a:rPr dirty="0" sz="2400" lang="en-US" smtClean="0">
                <a:solidFill>
                  <a:srgbClr val="002060"/>
                </a:solidFill>
              </a:rPr>
              <a:t> diuretics (combination in a single pill).</a:t>
            </a:r>
          </a:p>
          <a:p>
            <a:r>
              <a:rPr dirty="0" sz="2400" lang="en-US" smtClean="0">
                <a:solidFill>
                  <a:schemeClr val="accent6">
                    <a:lumMod val="50000"/>
                  </a:schemeClr>
                </a:solidFill>
              </a:rPr>
              <a:t>Treatment of </a:t>
            </a:r>
            <a:r>
              <a:rPr dirty="0" sz="2400" lang="en-US" err="1" smtClean="0">
                <a:solidFill>
                  <a:schemeClr val="accent6">
                    <a:lumMod val="50000"/>
                  </a:schemeClr>
                </a:solidFill>
              </a:rPr>
              <a:t>aldosteronism</a:t>
            </a:r>
            <a:r>
              <a:rPr dirty="0" sz="2400" lang="en-US" smtClean="0"/>
              <a:t> </a:t>
            </a:r>
            <a:r>
              <a:rPr dirty="0" sz="2400" lang="en-US" smtClean="0">
                <a:solidFill>
                  <a:srgbClr val="002060"/>
                </a:solidFill>
              </a:rPr>
              <a:t>in cirrhosis and heart failure.</a:t>
            </a:r>
          </a:p>
          <a:p>
            <a:pPr>
              <a:buNone/>
            </a:pPr>
            <a:endParaRPr dirty="0" sz="2400" lang="en-US" smtClean="0">
              <a:solidFill>
                <a:srgbClr val="002060"/>
              </a:solidFill>
            </a:endParaRPr>
          </a:p>
          <a:p>
            <a:pPr>
              <a:buNone/>
            </a:pPr>
            <a:r>
              <a:rPr b="1" dirty="0" lang="en-US" u="sng" smtClean="0">
                <a:solidFill>
                  <a:schemeClr val="accent5">
                    <a:lumMod val="75000"/>
                  </a:schemeClr>
                </a:solidFill>
              </a:rPr>
              <a:t>Adverse effects:-</a:t>
            </a:r>
          </a:p>
          <a:p>
            <a:r>
              <a:rPr dirty="0" sz="2000" lang="en-US" err="1" smtClean="0">
                <a:solidFill>
                  <a:schemeClr val="accent6">
                    <a:lumMod val="50000"/>
                  </a:schemeClr>
                </a:solidFill>
              </a:rPr>
              <a:t>Hyperkalemia</a:t>
            </a:r>
            <a:r>
              <a:rPr dirty="0" sz="2000" lang="en-US" smtClean="0"/>
              <a:t> </a:t>
            </a:r>
            <a:r>
              <a:rPr dirty="0" sz="2000" lang="en-US" smtClean="0">
                <a:solidFill>
                  <a:srgbClr val="002060"/>
                </a:solidFill>
              </a:rPr>
              <a:t>is the most important toxicity.</a:t>
            </a:r>
          </a:p>
          <a:p>
            <a:r>
              <a:rPr dirty="0" sz="2000" lang="en-US" smtClean="0">
                <a:solidFill>
                  <a:srgbClr val="002060"/>
                </a:solidFill>
              </a:rPr>
              <a:t>Can cause </a:t>
            </a:r>
            <a:r>
              <a:rPr dirty="0" sz="2000" lang="en-US" smtClean="0">
                <a:solidFill>
                  <a:schemeClr val="accent6">
                    <a:lumMod val="50000"/>
                  </a:schemeClr>
                </a:solidFill>
              </a:rPr>
              <a:t>endocrine abnormalities </a:t>
            </a:r>
            <a:r>
              <a:rPr dirty="0" sz="2000" lang="en-US" smtClean="0">
                <a:solidFill>
                  <a:srgbClr val="002060"/>
                </a:solidFill>
              </a:rPr>
              <a:t>(</a:t>
            </a:r>
            <a:r>
              <a:rPr dirty="0" sz="2000" lang="en-US" err="1" smtClean="0">
                <a:solidFill>
                  <a:srgbClr val="002060"/>
                </a:solidFill>
              </a:rPr>
              <a:t>gynecomastia</a:t>
            </a:r>
            <a:r>
              <a:rPr dirty="0" sz="2000" lang="en-US" smtClean="0">
                <a:solidFill>
                  <a:srgbClr val="002060"/>
                </a:solidFill>
              </a:rPr>
              <a:t> and </a:t>
            </a:r>
            <a:r>
              <a:rPr dirty="0" sz="2000" lang="en-US" err="1" smtClean="0">
                <a:solidFill>
                  <a:srgbClr val="002060"/>
                </a:solidFill>
              </a:rPr>
              <a:t>antiandrogenic</a:t>
            </a:r>
            <a:r>
              <a:rPr dirty="0" sz="2000" lang="en-US" smtClean="0">
                <a:solidFill>
                  <a:srgbClr val="002060"/>
                </a:solidFill>
              </a:rPr>
              <a:t>  effects).</a:t>
            </a:r>
          </a:p>
          <a:p>
            <a:endParaRPr dirty="0"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80" name="Title 1"/>
          <p:cNvSpPr>
            <a:spLocks noGrp="1"/>
          </p:cNvSpPr>
          <p:nvPr>
            <p:ph type="title"/>
          </p:nvPr>
        </p:nvSpPr>
        <p:spPr>
          <a:xfrm>
            <a:off x="152400" y="228600"/>
            <a:ext cx="8534400" cy="884238"/>
          </a:xfrm>
        </p:spPr>
        <p:txBody>
          <a:bodyPr>
            <a:normAutofit/>
          </a:bodyPr>
          <a:p>
            <a:r>
              <a:rPr b="1" dirty="0" sz="3200" i="1" lang="en-US" smtClean="0">
                <a:solidFill>
                  <a:srgbClr val="D60093"/>
                </a:solidFill>
              </a:rPr>
              <a:t>Diuretics as </a:t>
            </a:r>
            <a:r>
              <a:rPr b="1" dirty="0" sz="3200" i="1" lang="en-US" err="1" smtClean="0">
                <a:solidFill>
                  <a:srgbClr val="D60093"/>
                </a:solidFill>
              </a:rPr>
              <a:t>antihypertensives</a:t>
            </a:r>
            <a:endParaRPr b="1" dirty="0" sz="3200" i="1" lang="en-US">
              <a:solidFill>
                <a:srgbClr val="D60093"/>
              </a:solidFill>
            </a:endParaRPr>
          </a:p>
        </p:txBody>
      </p:sp>
      <p:sp>
        <p:nvSpPr>
          <p:cNvPr id="1048681" name="Content Placeholder 2"/>
          <p:cNvSpPr>
            <a:spLocks noGrp="1"/>
          </p:cNvSpPr>
          <p:nvPr>
            <p:ph idx="1"/>
          </p:nvPr>
        </p:nvSpPr>
        <p:spPr/>
        <p:txBody>
          <a:bodyPr>
            <a:normAutofit/>
          </a:bodyPr>
          <a:p>
            <a:r>
              <a:rPr dirty="0" sz="2900" lang="en-US" smtClean="0"/>
              <a:t>There are many classes of </a:t>
            </a:r>
            <a:r>
              <a:rPr b="1" dirty="0" sz="2900" lang="en-US" err="1" smtClean="0"/>
              <a:t>antihypertensives</a:t>
            </a:r>
            <a:r>
              <a:rPr dirty="0" sz="2900" lang="en-US" smtClean="0"/>
              <a:t>, which lower blood pressure by different means. Among the most important and most widely used drugs are </a:t>
            </a:r>
            <a:r>
              <a:rPr dirty="0" sz="2900" lang="en-US" err="1" smtClean="0"/>
              <a:t>thiazide</a:t>
            </a:r>
            <a:r>
              <a:rPr dirty="0" sz="2900" lang="en-US" smtClean="0"/>
              <a:t> </a:t>
            </a:r>
            <a:r>
              <a:rPr b="1" dirty="0" sz="2900" lang="en-US" smtClean="0"/>
              <a:t>diuretics.</a:t>
            </a:r>
          </a:p>
          <a:p>
            <a:r>
              <a:rPr dirty="0" sz="2900" lang="en-US" smtClean="0"/>
              <a:t>Diuretics cause the </a:t>
            </a:r>
            <a:r>
              <a:rPr dirty="0" sz="2900" lang="en-US" smtClean="0">
                <a:hlinkClick r:id="rId1"/>
              </a:rPr>
              <a:t>kidneys</a:t>
            </a:r>
            <a:r>
              <a:rPr dirty="0" sz="2900" lang="en-US" smtClean="0"/>
              <a:t> to remove more </a:t>
            </a:r>
            <a:r>
              <a:rPr dirty="0" sz="2900" lang="en-US" smtClean="0">
                <a:hlinkClick r:id="rId2"/>
              </a:rPr>
              <a:t>sodium</a:t>
            </a:r>
            <a:r>
              <a:rPr dirty="0" sz="2900" lang="en-US" smtClean="0"/>
              <a:t> and water from the body, which helps to relax the </a:t>
            </a:r>
            <a:r>
              <a:rPr dirty="0" sz="2900" lang="en-US" smtClean="0">
                <a:hlinkClick r:id="rId3"/>
              </a:rPr>
              <a:t>blood</a:t>
            </a:r>
            <a:r>
              <a:rPr dirty="0" sz="2900" lang="en-US" smtClean="0"/>
              <a:t> vessel walls, thereby lowering </a:t>
            </a:r>
            <a:r>
              <a:rPr dirty="0" sz="2900" lang="en-US" smtClean="0">
                <a:hlinkClick r:id="rId4"/>
              </a:rPr>
              <a:t>blood pressure</a:t>
            </a:r>
            <a:r>
              <a:rPr dirty="0" sz="2900" lang="en-US" smtClean="0"/>
              <a:t>.</a:t>
            </a:r>
          </a:p>
          <a:p>
            <a:r>
              <a:rPr dirty="0" sz="2900" lang="en-US" smtClean="0"/>
              <a:t>The diuretic and mild vasodilator actions of the </a:t>
            </a:r>
            <a:r>
              <a:rPr dirty="0" sz="2900" lang="en-US" err="1" smtClean="0"/>
              <a:t>thiazides</a:t>
            </a:r>
            <a:r>
              <a:rPr dirty="0" sz="2900" lang="en-US" smtClean="0"/>
              <a:t> are useful in treating virtually all patients with essential hypertension</a:t>
            </a:r>
          </a:p>
          <a:p>
            <a:r>
              <a:rPr dirty="0" sz="2900" lang="en-US" smtClean="0"/>
              <a:t>Mostly </a:t>
            </a:r>
            <a:r>
              <a:rPr dirty="0" sz="2900" lang="en-US" err="1" smtClean="0"/>
              <a:t>Esidrix</a:t>
            </a:r>
            <a:r>
              <a:rPr dirty="0" sz="2900" lang="en-US" smtClean="0"/>
              <a:t>(</a:t>
            </a:r>
            <a:r>
              <a:rPr dirty="0" sz="2900" lang="en-US" err="1" smtClean="0"/>
              <a:t>hydrclorthizide</a:t>
            </a:r>
            <a:r>
              <a:rPr dirty="0" sz="2900" lang="en-US" smtClean="0"/>
              <a:t>), </a:t>
            </a:r>
            <a:r>
              <a:rPr dirty="0" sz="2900" lang="en-US" err="1" smtClean="0"/>
              <a:t>Zaroxolyn</a:t>
            </a:r>
            <a:r>
              <a:rPr dirty="0" sz="2900" lang="en-US" smtClean="0"/>
              <a:t>(</a:t>
            </a:r>
            <a:r>
              <a:rPr dirty="0" sz="2900" lang="en-US" err="1" smtClean="0"/>
              <a:t>metalozone</a:t>
            </a:r>
            <a:r>
              <a:rPr dirty="0" sz="2900" lang="en-US" smtClean="0"/>
              <a:t>) are used combination with </a:t>
            </a:r>
            <a:r>
              <a:rPr dirty="0" sz="2900" lang="en-US" err="1" smtClean="0"/>
              <a:t>angiotensin</a:t>
            </a:r>
            <a:r>
              <a:rPr dirty="0" sz="2900" lang="en-US" smtClean="0"/>
              <a:t> blocker, </a:t>
            </a:r>
            <a:r>
              <a:rPr dirty="0" sz="2900" lang="en-US" err="1" smtClean="0"/>
              <a:t>ACEinhibitors</a:t>
            </a:r>
            <a:r>
              <a:rPr dirty="0" sz="2900" lang="en-US" smtClean="0"/>
              <a:t>.</a:t>
            </a:r>
          </a:p>
          <a:p>
            <a:pPr>
              <a:spcBef>
                <a:spcPts val="0"/>
              </a:spcBef>
              <a:buNone/>
            </a:pPr>
            <a:r>
              <a:rPr dirty="0" sz="2900" lang="en-US" smtClean="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682" name="Content Placeholder 2"/>
          <p:cNvSpPr>
            <a:spLocks noGrp="1"/>
          </p:cNvSpPr>
          <p:nvPr>
            <p:ph idx="1"/>
          </p:nvPr>
        </p:nvSpPr>
        <p:spPr>
          <a:xfrm>
            <a:off x="457200" y="304800"/>
            <a:ext cx="8229600" cy="5821363"/>
          </a:xfrm>
        </p:spPr>
        <p:txBody>
          <a:bodyPr>
            <a:normAutofit/>
          </a:bodyPr>
          <a:p>
            <a:pPr>
              <a:spcBef>
                <a:spcPts val="0"/>
              </a:spcBef>
            </a:pPr>
            <a:r>
              <a:rPr dirty="0" sz="2000" lang="en-US" smtClean="0"/>
              <a:t>Although diuretics are often successful as </a:t>
            </a:r>
            <a:r>
              <a:rPr dirty="0" sz="2000" lang="en-US" err="1" smtClean="0"/>
              <a:t>monotherapy</a:t>
            </a:r>
            <a:r>
              <a:rPr dirty="0" sz="2000" lang="en-US" smtClean="0"/>
              <a:t>, they also play an important role in patients who require multiple drugs to control blood pressure. Diuretics enhance the efficacy of many agents, particularly ACE inhibitors. Patients being treated with powerful vasodilators such as </a:t>
            </a:r>
            <a:r>
              <a:rPr dirty="0" sz="2000" lang="en-US" err="1" smtClean="0"/>
              <a:t>hydralazine</a:t>
            </a:r>
            <a:r>
              <a:rPr dirty="0" sz="2000" lang="en-US" smtClean="0"/>
              <a:t> or </a:t>
            </a:r>
            <a:r>
              <a:rPr dirty="0" sz="2000" lang="en-US" err="1" smtClean="0"/>
              <a:t>minoxidil</a:t>
            </a:r>
            <a:r>
              <a:rPr dirty="0" sz="2000" lang="en-US" smtClean="0"/>
              <a:t> usually require simultaneous diuretics because the vasodilators cause significant salt and water retention</a:t>
            </a:r>
            <a:r>
              <a:rPr dirty="0" lang="en-US" smtClean="0"/>
              <a:t>.</a:t>
            </a:r>
          </a:p>
          <a:p>
            <a:endParaRPr dirty="0" sz="2400" lang="en-US" smtClean="0"/>
          </a:p>
          <a:p>
            <a:endParaRPr dirty="0" lang="en-US"/>
          </a:p>
        </p:txBody>
      </p:sp>
      <p:pic>
        <p:nvPicPr>
          <p:cNvPr id="2097170" name="Picture 2" descr="C:\Documents and Settings\PHARMA CHEMISTRY\Desktop\rajani\slides\diuretics.bmp"/>
          <p:cNvPicPr>
            <a:picLocks noChangeAspect="1" noChangeArrowheads="1"/>
          </p:cNvPicPr>
          <p:nvPr/>
        </p:nvPicPr>
        <p:blipFill>
          <a:blip xmlns:r="http://schemas.openxmlformats.org/officeDocument/2006/relationships" r:embed="rId1"/>
          <a:srcRect/>
          <a:stretch>
            <a:fillRect/>
          </a:stretch>
        </p:blipFill>
        <p:spPr bwMode="auto">
          <a:xfrm>
            <a:off x="1600200" y="2819400"/>
            <a:ext cx="4876800" cy="3533775"/>
          </a:xfrm>
          <a:prstGeom prst="rect"/>
          <a:noFill/>
        </p:spPr>
      </p:pic>
    </p:spTree>
  </p:cSld>
  <p:clrMapOvr>
    <a:masterClrMapping/>
  </p:clrMapOvr>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83" name="Title 1"/>
          <p:cNvSpPr>
            <a:spLocks noGrp="1"/>
          </p:cNvSpPr>
          <p:nvPr>
            <p:ph type="title"/>
          </p:nvPr>
        </p:nvSpPr>
        <p:spPr>
          <a:xfrm>
            <a:off x="1143000" y="228600"/>
            <a:ext cx="6705600" cy="838200"/>
          </a:xfrm>
        </p:spPr>
        <p:style>
          <a:lnRef idx="1">
            <a:schemeClr val="accent2"/>
          </a:lnRef>
          <a:fillRef idx="2">
            <a:schemeClr val="accent2"/>
          </a:fillRef>
          <a:effectRef idx="1">
            <a:schemeClr val="accent2"/>
          </a:effectRef>
          <a:fontRef idx="minor">
            <a:schemeClr val="dk1"/>
          </a:fontRef>
        </p:style>
        <p:txBody>
          <a:bodyPr>
            <a:normAutofit/>
          </a:bodyPr>
          <a:p>
            <a:r>
              <a:rPr b="1" dirty="0" sz="2800" i="1" lang="en-US" smtClean="0">
                <a:solidFill>
                  <a:srgbClr val="00B050"/>
                </a:solidFill>
              </a:rPr>
              <a:t>Diuretics in heart failure</a:t>
            </a:r>
            <a:endParaRPr b="1" dirty="0" sz="2800" i="1" lang="en-US">
              <a:solidFill>
                <a:srgbClr val="00B050"/>
              </a:solidFill>
            </a:endParaRPr>
          </a:p>
        </p:txBody>
      </p:sp>
      <p:sp>
        <p:nvSpPr>
          <p:cNvPr id="1048684" name="Content Placeholder 2"/>
          <p:cNvSpPr>
            <a:spLocks noGrp="1"/>
          </p:cNvSpPr>
          <p:nvPr>
            <p:ph idx="1"/>
          </p:nvPr>
        </p:nvSpPr>
        <p:spPr>
          <a:xfrm>
            <a:off x="457200" y="1143000"/>
            <a:ext cx="8229600" cy="4983163"/>
          </a:xfrm>
        </p:spPr>
        <p:txBody>
          <a:bodyPr>
            <a:normAutofit/>
          </a:bodyPr>
          <a:p>
            <a:pPr>
              <a:buFont typeface="Wingdings" pitchFamily="2" charset="2"/>
              <a:buChar char="Ø"/>
            </a:pPr>
            <a:r>
              <a:rPr dirty="0" sz="2000" lang="en-US" smtClean="0"/>
              <a:t>  Diuretics cause the kidneys to remove more water and salt (sodium) from your body. This can help relieve swelling that happens because of heart failure.</a:t>
            </a:r>
          </a:p>
          <a:p>
            <a:pPr>
              <a:buFont typeface="Wingdings" pitchFamily="2" charset="2"/>
              <a:buChar char="ü"/>
            </a:pPr>
            <a:r>
              <a:rPr dirty="0" sz="2000" lang="en-US" smtClean="0"/>
              <a:t>     Examples</a:t>
            </a:r>
          </a:p>
          <a:p>
            <a:pPr>
              <a:buNone/>
            </a:pPr>
            <a:r>
              <a:rPr dirty="0" sz="2000" lang="en-US" smtClean="0"/>
              <a:t>       1.     </a:t>
            </a:r>
            <a:r>
              <a:rPr dirty="0" sz="2000" lang="en-US" smtClean="0">
                <a:solidFill>
                  <a:schemeClr val="accent1"/>
                </a:solidFill>
              </a:rPr>
              <a:t>Loop diuretics - </a:t>
            </a:r>
            <a:r>
              <a:rPr dirty="0" sz="2000" lang="en-US" err="1" smtClean="0"/>
              <a:t>Bumetanide</a:t>
            </a:r>
            <a:r>
              <a:rPr dirty="0" sz="2000" lang="en-US" smtClean="0"/>
              <a:t> • </a:t>
            </a:r>
            <a:r>
              <a:rPr dirty="0" sz="2000" lang="en-US" err="1" smtClean="0"/>
              <a:t>Furosemide</a:t>
            </a:r>
            <a:r>
              <a:rPr dirty="0" sz="2000" lang="en-US" smtClean="0"/>
              <a:t> • </a:t>
            </a:r>
            <a:r>
              <a:rPr dirty="0" sz="2000" lang="en-US" err="1" smtClean="0"/>
              <a:t>Torsemide</a:t>
            </a:r>
            <a:r>
              <a:rPr dirty="0" sz="2000" lang="en-US" smtClean="0"/>
              <a:t> </a:t>
            </a:r>
          </a:p>
          <a:p>
            <a:pPr>
              <a:buNone/>
            </a:pPr>
            <a:r>
              <a:rPr dirty="0" sz="2000" lang="en-US" smtClean="0"/>
              <a:t>       2. </a:t>
            </a:r>
            <a:r>
              <a:rPr dirty="0" sz="2000" lang="en-US" smtClean="0">
                <a:solidFill>
                  <a:srgbClr val="993366"/>
                </a:solidFill>
              </a:rPr>
              <a:t>Potassium-sparing diuretics </a:t>
            </a:r>
            <a:r>
              <a:rPr dirty="0" sz="2000" lang="en-US" smtClean="0"/>
              <a:t>- </a:t>
            </a:r>
            <a:r>
              <a:rPr dirty="0" sz="2000" lang="en-US" err="1" smtClean="0"/>
              <a:t>Amiloride</a:t>
            </a:r>
            <a:r>
              <a:rPr dirty="0" sz="2000" lang="en-US" smtClean="0"/>
              <a:t> • </a:t>
            </a:r>
            <a:r>
              <a:rPr dirty="0" sz="2000" lang="en-US" err="1" smtClean="0"/>
              <a:t>Spironolactone</a:t>
            </a:r>
            <a:endParaRPr dirty="0" sz="2000" lang="en-US" smtClean="0"/>
          </a:p>
          <a:p>
            <a:pPr>
              <a:buFont typeface="Wingdings" pitchFamily="2" charset="2"/>
              <a:buChar char="§"/>
            </a:pPr>
            <a:r>
              <a:rPr dirty="0" sz="2000" lang="en-US" smtClean="0"/>
              <a:t>     </a:t>
            </a:r>
            <a:r>
              <a:rPr dirty="0" sz="2000" lang="en-US" err="1" smtClean="0"/>
              <a:t>Thiazide</a:t>
            </a:r>
            <a:r>
              <a:rPr dirty="0" sz="2000" lang="en-US" smtClean="0"/>
              <a:t> diuretics cause moderate increases in water excretion and are appropriate for long-term use. Loop diuretics are more powerful and are especially useful in emergencies. Potassium-sparing diuretics help your body retain the mineral potassium and are often prescribed in conjunction with the other two types of diuretics.</a:t>
            </a:r>
          </a:p>
          <a:p>
            <a:pPr>
              <a:spcBef>
                <a:spcPts val="500"/>
              </a:spcBef>
              <a:buFont typeface="Wingdings" pitchFamily="2" charset="2"/>
              <a:buChar char="§"/>
            </a:pPr>
            <a:r>
              <a:rPr dirty="0" sz="2000" lang="en-US" smtClean="0"/>
              <a:t>Edema associated with heart failure is generally managed with loop diuretics. In some instances, salt and water retention may become so severe that a combination of </a:t>
            </a:r>
            <a:r>
              <a:rPr dirty="0" sz="2000" lang="en-US" err="1" smtClean="0"/>
              <a:t>thiazides</a:t>
            </a:r>
            <a:r>
              <a:rPr dirty="0" sz="2000" lang="en-US" smtClean="0"/>
              <a:t> and loop diuretics is necessary.</a:t>
            </a:r>
          </a:p>
          <a:p>
            <a:pPr>
              <a:spcBef>
                <a:spcPts val="500"/>
              </a:spcBef>
              <a:buNone/>
            </a:pPr>
            <a:endParaRPr dirty="0" sz="2000" lang="en-US" smtClean="0"/>
          </a:p>
        </p:txBody>
      </p:sp>
    </p:spTree>
  </p:cSld>
  <p:clrMapOvr>
    <a:masterClrMapping/>
  </p:clrMapOvr>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685" name="Content Placeholder 2"/>
          <p:cNvSpPr>
            <a:spLocks noGrp="1"/>
          </p:cNvSpPr>
          <p:nvPr>
            <p:ph idx="1"/>
          </p:nvPr>
        </p:nvSpPr>
        <p:spPr>
          <a:xfrm>
            <a:off x="457200" y="457200"/>
            <a:ext cx="8229600" cy="5668963"/>
          </a:xfrm>
        </p:spPr>
        <p:txBody>
          <a:bodyPr>
            <a:normAutofit/>
          </a:bodyPr>
          <a:p>
            <a:pPr>
              <a:buFont typeface="Wingdings" pitchFamily="2" charset="2"/>
              <a:buChar char="ü"/>
            </a:pPr>
            <a:r>
              <a:rPr dirty="0" sz="1900" lang="en-US" smtClean="0"/>
              <a:t>    In treating the heart failure patient with diuretics, it must always        be remembered that cardiac output in these patients is being maintained in part by high filling pressures. Therefore, excessive use of diuretics may diminish venous return and further impair cardiac output. This is especially critical in right ventricular heart failure. </a:t>
            </a:r>
          </a:p>
          <a:p>
            <a:pPr>
              <a:buFont typeface="Wingdings" pitchFamily="2" charset="2"/>
              <a:buChar char="ü"/>
            </a:pPr>
            <a:endParaRPr dirty="0" sz="1900" lang="en-US" smtClean="0"/>
          </a:p>
          <a:p>
            <a:pPr>
              <a:buFont typeface="Wingdings" pitchFamily="2" charset="2"/>
              <a:buChar char="ü"/>
            </a:pPr>
            <a:r>
              <a:rPr dirty="0" sz="1900" lang="en-US" smtClean="0"/>
              <a:t>Diuretic-induced metabolic alkalosis is another adverse effect that may further compromise cardiac function. This complication can be treated with replacement of K</a:t>
            </a:r>
            <a:r>
              <a:rPr baseline="30000" dirty="0" sz="1900" lang="en-US" smtClean="0"/>
              <a:t>+</a:t>
            </a:r>
            <a:r>
              <a:rPr dirty="0" sz="1900" lang="en-US" smtClean="0"/>
              <a:t> and restoration of intravascular volume with saline; however, severe heart failure may preclude the use of saline even in patients who have received excessive diuretic therapy. In these cases, adjunctive use of </a:t>
            </a:r>
            <a:r>
              <a:rPr dirty="0" sz="1900" lang="en-US" err="1" smtClean="0"/>
              <a:t>acetazolamide</a:t>
            </a:r>
            <a:r>
              <a:rPr dirty="0" sz="1900" lang="en-US" smtClean="0"/>
              <a:t> helps to correct the alkalosis.</a:t>
            </a:r>
          </a:p>
          <a:p>
            <a:pPr>
              <a:buNone/>
            </a:pPr>
            <a:endParaRPr dirty="0" sz="2600" lang="en-US" smtClean="0"/>
          </a:p>
          <a:p>
            <a:pPr>
              <a:buFont typeface="Wingdings" pitchFamily="2" charset="2"/>
              <a:buChar char="ü"/>
            </a:pPr>
            <a:endParaRPr dirty="0" lang="en-US"/>
          </a:p>
        </p:txBody>
      </p:sp>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02" name="Content Placeholder 2"/>
          <p:cNvSpPr>
            <a:spLocks noGrp="1"/>
          </p:cNvSpPr>
          <p:nvPr>
            <p:ph idx="1"/>
          </p:nvPr>
        </p:nvSpPr>
        <p:spPr/>
        <p:txBody>
          <a:bodyPr>
            <a:normAutofit/>
          </a:bodyPr>
          <a:p>
            <a:pPr>
              <a:buFont typeface="Wingdings" pitchFamily="2" charset="2"/>
              <a:buChar char="Ø"/>
            </a:pPr>
            <a:r>
              <a:rPr dirty="0" sz="2400" lang="en-US" smtClean="0">
                <a:solidFill>
                  <a:srgbClr val="D60093"/>
                </a:solidFill>
                <a:latin typeface="Arial Rounded MT Bold" pitchFamily="34" charset="0"/>
              </a:rPr>
              <a:t>DIURETICS</a:t>
            </a:r>
            <a:r>
              <a:rPr dirty="0" sz="2400" lang="en-US" smtClean="0">
                <a:latin typeface="Arial Rounded MT Bold" pitchFamily="34" charset="0"/>
              </a:rPr>
              <a:t> </a:t>
            </a:r>
            <a:r>
              <a:rPr dirty="0" sz="2000" lang="en-US" smtClean="0">
                <a:latin typeface="Arial Rounded MT Bold" pitchFamily="34" charset="0"/>
                <a:cs typeface="Times New Roman" pitchFamily="18" charset="0"/>
              </a:rPr>
              <a:t>are drugs that promotes the output of urine by the kidneys.</a:t>
            </a:r>
          </a:p>
          <a:p>
            <a:pPr>
              <a:buNone/>
            </a:pPr>
            <a:endParaRPr dirty="0" sz="2000" lang="en-US" smtClean="0">
              <a:latin typeface="Arial Rounded MT Bold" pitchFamily="34" charset="0"/>
              <a:cs typeface="Times New Roman" pitchFamily="18" charset="0"/>
            </a:endParaRPr>
          </a:p>
          <a:p>
            <a:pPr>
              <a:buFont typeface="Wingdings" pitchFamily="2" charset="2"/>
              <a:buChar char="Ø"/>
            </a:pPr>
            <a:r>
              <a:rPr dirty="0" sz="2000" lang="en-US" smtClean="0">
                <a:latin typeface="Arial Rounded MT Bold" pitchFamily="34" charset="0"/>
                <a:cs typeface="Times New Roman" pitchFamily="18" charset="0"/>
              </a:rPr>
              <a:t>These are commonly known as </a:t>
            </a:r>
            <a:r>
              <a:rPr dirty="0" sz="2000" lang="en-US" u="sng" smtClean="0">
                <a:latin typeface="Arial Rounded MT Bold" pitchFamily="34" charset="0"/>
                <a:cs typeface="Times New Roman" pitchFamily="18" charset="0"/>
              </a:rPr>
              <a:t>water pills.</a:t>
            </a:r>
          </a:p>
          <a:p>
            <a:pPr>
              <a:buNone/>
            </a:pPr>
            <a:endParaRPr dirty="0" sz="2000" lang="en-US" u="sng" smtClean="0">
              <a:latin typeface="Arial Rounded MT Bold" pitchFamily="34" charset="0"/>
              <a:cs typeface="Times New Roman" pitchFamily="18" charset="0"/>
            </a:endParaRPr>
          </a:p>
          <a:p>
            <a:pPr>
              <a:buFont typeface="Wingdings" pitchFamily="2" charset="2"/>
              <a:buChar char="Ø"/>
            </a:pPr>
            <a:r>
              <a:rPr dirty="0" sz="2000" lang="en-US" smtClean="0">
                <a:latin typeface="Arial Rounded MT Bold" pitchFamily="34" charset="0"/>
                <a:cs typeface="Times New Roman" pitchFamily="18" charset="0"/>
              </a:rPr>
              <a:t>Used to treat  kidney diseases, congestive heart failure, hyper tension, and liver cirrhosis.</a:t>
            </a:r>
          </a:p>
          <a:p>
            <a:pPr>
              <a:buNone/>
            </a:pPr>
            <a:endParaRPr dirty="0" sz="2000" lang="en-US" smtClean="0">
              <a:latin typeface="Arial Rounded MT Bold" pitchFamily="34" charset="0"/>
              <a:cs typeface="Times New Roman" pitchFamily="18" charset="0"/>
            </a:endParaRPr>
          </a:p>
          <a:p>
            <a:pPr>
              <a:buFont typeface="Wingdings" pitchFamily="2" charset="2"/>
              <a:buChar char="Ø"/>
            </a:pPr>
            <a:r>
              <a:rPr dirty="0" sz="2000" lang="en-US" smtClean="0">
                <a:latin typeface="Arial Rounded MT Bold" pitchFamily="34" charset="0"/>
                <a:cs typeface="Times New Roman" pitchFamily="18" charset="0"/>
              </a:rPr>
              <a:t>By using these drugs mainly arises the </a:t>
            </a:r>
            <a:r>
              <a:rPr dirty="0" sz="2000" i="1" lang="en-US" smtClean="0">
                <a:latin typeface="Arial Rounded MT Bold" pitchFamily="34" charset="0"/>
                <a:cs typeface="Times New Roman" pitchFamily="18" charset="0"/>
              </a:rPr>
              <a:t>condition in which the body loses  water through excess urination.</a:t>
            </a:r>
          </a:p>
        </p:txBody>
      </p:sp>
      <p:sp>
        <p:nvSpPr>
          <p:cNvPr id="1048603" name="Rectangle 3"/>
          <p:cNvSpPr/>
          <p:nvPr/>
        </p:nvSpPr>
        <p:spPr>
          <a:xfrm>
            <a:off x="2590800" y="533400"/>
            <a:ext cx="3421181" cy="624840"/>
          </a:xfrm>
          <a:prstGeom prst="rect"/>
          <a:noFill/>
        </p:spPr>
        <p:txBody>
          <a:bodyPr bIns="45720" lIns="91440" rIns="91440" tIns="45720" wrap="none">
            <a:spAutoFit/>
          </a:bodyPr>
          <a:p>
            <a:pPr algn="ctr"/>
            <a:r>
              <a:rPr b="1" dirty="0" sz="3600" lang="en-US"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reflection algn="bl" blurRad="6350" dir="5400000" endA="300" endPos="45500" rotWithShape="0" stA="55000" sy="-100000"/>
                </a:effectLst>
              </a:rPr>
              <a:t>INTRODUCTION</a:t>
            </a:r>
            <a:endParaRPr b="1" cap="none" dirty="0" sz="3600" lang="en-US" spc="0">
              <a:ln w="19050">
                <a:solidFill>
                  <a:schemeClr val="tx2">
                    <a:tint val="1000"/>
                  </a:schemeClr>
                </a:solidFill>
                <a:prstDash val="solid"/>
              </a:ln>
              <a:solidFill>
                <a:schemeClr val="accent3"/>
              </a:solidFill>
              <a:effectLst>
                <a:innerShdw blurRad="69850" dir="5400000" dist="43180">
                  <a:srgbClr val="000000">
                    <a:alpha val="65000"/>
                  </a:srgbClr>
                </a:innerShdw>
                <a:reflection algn="bl" blurRad="6350" dir="5400000" endA="300" endPos="45500" rotWithShape="0" stA="55000" sy="-100000"/>
              </a:effectLst>
            </a:endParaRPr>
          </a:p>
        </p:txBody>
      </p:sp>
    </p:spTree>
  </p:cSld>
  <p:clrMapOvr>
    <a:masterClrMapping/>
  </p:clrMapOvr>
  <p:transition>
    <p:wipe/>
  </p:transition>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pic>
        <p:nvPicPr>
          <p:cNvPr id="2097171" name="Picture 2" descr="C:\Documents and Settings\PHARMA CHEMISTRY\Desktop\rajani\slides\thank-y.jpg"/>
          <p:cNvPicPr>
            <a:picLocks noChangeAspect="1" noGrp="1" noChangeArrowheads="1"/>
          </p:cNvPicPr>
          <p:nvPr>
            <p:ph idx="1"/>
          </p:nvPr>
        </p:nvPicPr>
        <p:blipFill>
          <a:blip xmlns:r="http://schemas.openxmlformats.org/officeDocument/2006/relationships" r:embed="rId1"/>
          <a:srcRect/>
          <a:stretch>
            <a:fillRect/>
          </a:stretch>
        </p:blipFill>
        <p:spPr bwMode="auto">
          <a:xfrm>
            <a:off x="0" y="0"/>
            <a:ext cx="9144000" cy="6858000"/>
          </a:xfrm>
          <a:prstGeom prst="rect"/>
          <a:noFill/>
        </p:spPr>
      </p:pic>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04" name="Title 1"/>
          <p:cNvSpPr>
            <a:spLocks noGrp="1"/>
          </p:cNvSpPr>
          <p:nvPr>
            <p:ph type="title"/>
          </p:nvPr>
        </p:nvSpPr>
        <p:spPr>
          <a:solidFill>
            <a:schemeClr val="accent5"/>
          </a:solidFill>
        </p:spPr>
        <p:txBody>
          <a:bodyPr>
            <a:normAutofit/>
          </a:bodyPr>
          <a:p>
            <a:r>
              <a:rPr b="1" dirty="0" sz="3200" i="1" lang="en-US" smtClean="0">
                <a:solidFill>
                  <a:srgbClr val="FFFF00"/>
                </a:solidFill>
                <a:latin typeface="Baskerville Old Face" pitchFamily="18" charset="0"/>
              </a:rPr>
              <a:t>Anatomy and physiology of </a:t>
            </a:r>
            <a:r>
              <a:rPr b="1" dirty="0" sz="3200" i="1" lang="en-US" err="1" smtClean="0">
                <a:solidFill>
                  <a:srgbClr val="FFFF00"/>
                </a:solidFill>
                <a:latin typeface="Baskerville Old Face" pitchFamily="18" charset="0"/>
              </a:rPr>
              <a:t>nephron</a:t>
            </a:r>
            <a:endParaRPr b="1" dirty="0" sz="3200" i="1" lang="en-US">
              <a:solidFill>
                <a:srgbClr val="FFFF00"/>
              </a:solidFill>
              <a:latin typeface="Baskerville Old Face" pitchFamily="18" charset="0"/>
            </a:endParaRPr>
          </a:p>
        </p:txBody>
      </p:sp>
      <p:sp>
        <p:nvSpPr>
          <p:cNvPr id="1048605" name="Content Placeholder 5"/>
          <p:cNvSpPr>
            <a:spLocks noGrp="1"/>
          </p:cNvSpPr>
          <p:nvPr>
            <p:ph idx="1"/>
          </p:nvPr>
        </p:nvSpPr>
        <p:spPr>
          <a:xfrm>
            <a:off x="381000" y="1828800"/>
            <a:ext cx="8229600" cy="4525963"/>
          </a:xfrm>
          <a:noFill/>
        </p:spPr>
        <p:txBody>
          <a:bodyPr>
            <a:normAutofit fontScale="60000" lnSpcReduction="20000"/>
            <a:scene3d>
              <a:camera prst="orthographicFront"/>
              <a:lightRig dir="tl" rig="soft">
                <a:rot lat="0" lon="0" rev="0"/>
              </a:lightRig>
            </a:scene3d>
            <a:sp3d contourW="25400" prstMaterial="matte">
              <a:bevelT w="25400" h="55880" prst="artDeco"/>
              <a:contourClr>
                <a:schemeClr val="accent2">
                  <a:tint val="20000"/>
                </a:schemeClr>
              </a:contourClr>
            </a:sp3d>
          </a:bodyPr>
          <a:p>
            <a:r>
              <a:rPr b="1" dirty="0" lang="en-US" spc="50" err="1" smtClean="0">
                <a:ln w="11430"/>
                <a:gradFill>
                  <a:gsLst>
                    <a:gs pos="25000">
                      <a:schemeClr val="accent2">
                        <a:satMod val="155000"/>
                      </a:schemeClr>
                    </a:gs>
                    <a:gs pos="100000">
                      <a:schemeClr val="accent2">
                        <a:shade val="45000"/>
                        <a:satMod val="165000"/>
                      </a:schemeClr>
                    </a:gs>
                  </a:gsLst>
                  <a:lin ang="5400000"/>
                </a:gradFill>
                <a:effectLst>
                  <a:outerShdw algn="tl" blurRad="76200" dir="5400000" dist="50800" rotWithShape="0">
                    <a:srgbClr val="000000">
                      <a:alpha val="65000"/>
                    </a:srgbClr>
                  </a:outerShdw>
                </a:effectLst>
              </a:rPr>
              <a:t>Nephron</a:t>
            </a:r>
            <a:r>
              <a:rPr dirty="0" sz="2000" lang="en-US" spc="50" smtClean="0">
                <a:ln w="11430"/>
                <a:latin typeface="Times New Roman" pitchFamily="18" charset="0"/>
                <a:cs typeface="Times New Roman" pitchFamily="18" charset="0"/>
              </a:rPr>
              <a:t> </a:t>
            </a:r>
            <a:r>
              <a:rPr dirty="0" sz="2300" lang="en-US" spc="50" smtClean="0">
                <a:ln w="11430"/>
                <a:latin typeface="Arial Rounded MT Bold" pitchFamily="34" charset="0"/>
                <a:cs typeface="Times New Roman" pitchFamily="18" charset="0"/>
              </a:rPr>
              <a:t>is the structural and functional unit of kidney.</a:t>
            </a:r>
          </a:p>
          <a:p>
            <a:pPr>
              <a:buNone/>
            </a:pPr>
            <a:endParaRPr dirty="0" sz="2300" lang="en-US" spc="50" smtClean="0">
              <a:ln w="11430"/>
              <a:latin typeface="Arial Rounded MT Bold" pitchFamily="34" charset="0"/>
              <a:cs typeface="Times New Roman" pitchFamily="18" charset="0"/>
            </a:endParaRPr>
          </a:p>
          <a:p>
            <a:pPr>
              <a:buFont typeface="Wingdings" pitchFamily="2" charset="2"/>
              <a:buChar char="Ø"/>
            </a:pPr>
            <a:r>
              <a:rPr dirty="0" sz="2300" lang="en-US" smtClean="0">
                <a:latin typeface="Arial Rounded MT Bold" pitchFamily="34" charset="0"/>
              </a:rPr>
              <a:t>Each kidney contains about one million of </a:t>
            </a:r>
            <a:r>
              <a:rPr dirty="0" sz="2300" lang="en-US" err="1" smtClean="0">
                <a:latin typeface="Arial Rounded MT Bold" pitchFamily="34" charset="0"/>
              </a:rPr>
              <a:t>nephrons</a:t>
            </a:r>
            <a:endParaRPr dirty="0" sz="2300" lang="en-US" smtClean="0">
              <a:latin typeface="Arial Rounded MT Bold" pitchFamily="34" charset="0"/>
            </a:endParaRPr>
          </a:p>
          <a:p>
            <a:pPr>
              <a:buFont typeface="Wingdings" pitchFamily="2" charset="2"/>
              <a:buChar char="Ø"/>
            </a:pPr>
            <a:endParaRPr dirty="0" sz="2300" lang="en-US" spc="50" smtClean="0">
              <a:ln w="11430"/>
              <a:latin typeface="Arial Rounded MT Bold" pitchFamily="34" charset="0"/>
              <a:cs typeface="Times New Roman" pitchFamily="18" charset="0"/>
            </a:endParaRPr>
          </a:p>
          <a:p>
            <a:pPr>
              <a:buFont typeface="Wingdings" pitchFamily="2" charset="2"/>
              <a:buChar char="Ø"/>
            </a:pPr>
            <a:r>
              <a:rPr dirty="0" sz="2300" lang="en-US" smtClean="0">
                <a:latin typeface="Arial Rounded MT Bold" pitchFamily="34" charset="0"/>
                <a:cs typeface="Times New Roman" pitchFamily="18" charset="0"/>
              </a:rPr>
              <a:t>Each </a:t>
            </a:r>
            <a:r>
              <a:rPr dirty="0" sz="2300" lang="en-US" err="1" smtClean="0">
                <a:latin typeface="Arial Rounded MT Bold" pitchFamily="34" charset="0"/>
                <a:cs typeface="Times New Roman" pitchFamily="18" charset="0"/>
              </a:rPr>
              <a:t>nephron</a:t>
            </a:r>
            <a:r>
              <a:rPr dirty="0" sz="2300" lang="en-US" smtClean="0">
                <a:latin typeface="Arial Rounded MT Bold" pitchFamily="34" charset="0"/>
                <a:cs typeface="Times New Roman" pitchFamily="18" charset="0"/>
              </a:rPr>
              <a:t> is composed of an initial filtering  component  </a:t>
            </a:r>
            <a:r>
              <a:rPr dirty="0" sz="2300" i="1" lang="en-US" smtClean="0">
                <a:latin typeface="Arial Rounded MT Bold" pitchFamily="34" charset="0"/>
                <a:cs typeface="Times New Roman" pitchFamily="18" charset="0"/>
              </a:rPr>
              <a:t>-</a:t>
            </a:r>
            <a:r>
              <a:rPr dirty="0" sz="2300" i="1" lang="en-US" smtClean="0">
                <a:solidFill>
                  <a:srgbClr val="009900"/>
                </a:solidFill>
                <a:latin typeface="Arial Rounded MT Bold" pitchFamily="34" charset="0"/>
                <a:cs typeface="Times New Roman" pitchFamily="18" charset="0"/>
              </a:rPr>
              <a:t>Renal corpuscle  </a:t>
            </a:r>
            <a:r>
              <a:rPr dirty="0" sz="2300" lang="en-US" smtClean="0">
                <a:latin typeface="Arial Rounded MT Bold" pitchFamily="34" charset="0"/>
                <a:cs typeface="Times New Roman" pitchFamily="18" charset="0"/>
              </a:rPr>
              <a:t>and a tubule specialized for reabsorption and secretion -</a:t>
            </a:r>
            <a:r>
              <a:rPr dirty="0" sz="2300" i="1" lang="en-US" smtClean="0">
                <a:solidFill>
                  <a:srgbClr val="00B050"/>
                </a:solidFill>
                <a:latin typeface="Arial Rounded MT Bold" pitchFamily="34" charset="0"/>
                <a:cs typeface="Times New Roman" pitchFamily="18" charset="0"/>
              </a:rPr>
              <a:t>Renal tubule</a:t>
            </a:r>
            <a:r>
              <a:rPr dirty="0" sz="2300" i="1" lang="en-US" smtClean="0">
                <a:solidFill>
                  <a:srgbClr val="FFC000"/>
                </a:solidFill>
                <a:latin typeface="Arial Rounded MT Bold" pitchFamily="34" charset="0"/>
                <a:cs typeface="Times New Roman" pitchFamily="18" charset="0"/>
              </a:rPr>
              <a:t>.</a:t>
            </a:r>
          </a:p>
          <a:p>
            <a:pPr>
              <a:buNone/>
            </a:pPr>
            <a:r>
              <a:rPr dirty="0" sz="2300" i="1" lang="en-US" smtClean="0">
                <a:solidFill>
                  <a:srgbClr val="FFC000"/>
                </a:solidFill>
                <a:latin typeface="Arial Rounded MT Bold" pitchFamily="34" charset="0"/>
                <a:cs typeface="Times New Roman" pitchFamily="18" charset="0"/>
              </a:rPr>
              <a:t> </a:t>
            </a:r>
          </a:p>
          <a:p>
            <a:pPr>
              <a:buNone/>
            </a:pPr>
            <a:r>
              <a:rPr b="1" dirty="0" sz="2900" lang="en-US" smtClean="0">
                <a:solidFill>
                  <a:srgbClr val="FFC000"/>
                </a:solidFill>
                <a:latin typeface="Algerian" pitchFamily="82" charset="0"/>
                <a:cs typeface="Times New Roman" pitchFamily="18" charset="0"/>
              </a:rPr>
              <a:t>    Renal corpuscle</a:t>
            </a:r>
            <a:r>
              <a:rPr dirty="0" sz="2300" lang="en-US" smtClean="0">
                <a:latin typeface="Arial Rounded MT Bold" pitchFamily="34" charset="0"/>
                <a:cs typeface="Times New Roman" pitchFamily="18" charset="0"/>
              </a:rPr>
              <a:t/>
            </a:r>
            <a:br>
              <a:rPr dirty="0" sz="2300" lang="en-US" smtClean="0">
                <a:latin typeface="Arial Rounded MT Bold" pitchFamily="34" charset="0"/>
                <a:cs typeface="Times New Roman" pitchFamily="18" charset="0"/>
              </a:rPr>
            </a:br>
            <a:r>
              <a:rPr dirty="0" sz="2300" lang="en-US" smtClean="0">
                <a:latin typeface="Arial Rounded MT Bold" pitchFamily="34" charset="0"/>
                <a:cs typeface="Times New Roman" pitchFamily="18" charset="0"/>
              </a:rPr>
              <a:t> Composed of a </a:t>
            </a:r>
            <a:r>
              <a:rPr dirty="0" sz="2300" lang="en-US" err="1" smtClean="0">
                <a:latin typeface="Arial Rounded MT Bold" pitchFamily="34" charset="0"/>
                <a:cs typeface="Times New Roman" pitchFamily="18" charset="0"/>
              </a:rPr>
              <a:t>glomerulus</a:t>
            </a:r>
            <a:r>
              <a:rPr dirty="0" sz="2300" lang="en-US" smtClean="0">
                <a:latin typeface="Arial Rounded MT Bold" pitchFamily="34" charset="0"/>
                <a:cs typeface="Times New Roman" pitchFamily="18" charset="0"/>
              </a:rPr>
              <a:t> and the Bowman’s capsule, the renal corpuscle     (or </a:t>
            </a:r>
            <a:r>
              <a:rPr dirty="0" sz="2300" i="1" lang="en-US" err="1" smtClean="0">
                <a:latin typeface="Arial Rounded MT Bold" pitchFamily="34" charset="0"/>
                <a:cs typeface="Times New Roman" pitchFamily="18" charset="0"/>
              </a:rPr>
              <a:t>Malpighian</a:t>
            </a:r>
            <a:r>
              <a:rPr dirty="0" sz="2300" i="1" lang="en-US" smtClean="0">
                <a:latin typeface="Arial Rounded MT Bold" pitchFamily="34" charset="0"/>
                <a:cs typeface="Times New Roman" pitchFamily="18" charset="0"/>
              </a:rPr>
              <a:t> corpuscle) </a:t>
            </a:r>
            <a:r>
              <a:rPr dirty="0" sz="2300" lang="en-US" smtClean="0">
                <a:latin typeface="Arial Rounded MT Bold" pitchFamily="34" charset="0"/>
                <a:cs typeface="Times New Roman" pitchFamily="18" charset="0"/>
              </a:rPr>
              <a:t>is the beginning of the </a:t>
            </a:r>
            <a:r>
              <a:rPr dirty="0" sz="2300" lang="en-US" err="1" smtClean="0">
                <a:latin typeface="Arial Rounded MT Bold" pitchFamily="34" charset="0"/>
                <a:cs typeface="Times New Roman" pitchFamily="18" charset="0"/>
              </a:rPr>
              <a:t>nephron</a:t>
            </a:r>
            <a:r>
              <a:rPr dirty="0" sz="2300" lang="en-US" smtClean="0">
                <a:latin typeface="Arial Rounded MT Bold" pitchFamily="34" charset="0"/>
                <a:cs typeface="Times New Roman" pitchFamily="18" charset="0"/>
              </a:rPr>
              <a:t>. It is the </a:t>
            </a:r>
            <a:r>
              <a:rPr dirty="0" sz="2300" lang="en-US" err="1" smtClean="0">
                <a:latin typeface="Arial Rounded MT Bold" pitchFamily="34" charset="0"/>
                <a:cs typeface="Times New Roman" pitchFamily="18" charset="0"/>
              </a:rPr>
              <a:t>nephron’s</a:t>
            </a:r>
            <a:r>
              <a:rPr dirty="0" sz="2300" lang="en-US" smtClean="0">
                <a:latin typeface="Arial Rounded MT Bold" pitchFamily="34" charset="0"/>
                <a:cs typeface="Times New Roman" pitchFamily="18" charset="0"/>
              </a:rPr>
              <a:t> initial filtering component.</a:t>
            </a:r>
          </a:p>
          <a:p>
            <a:pPr>
              <a:buFont typeface="Wingdings" pitchFamily="2" charset="2"/>
              <a:buChar char="Ø"/>
            </a:pPr>
            <a:r>
              <a:rPr dirty="0" sz="2300" i="1" lang="en-US" smtClean="0">
                <a:latin typeface="Arial Rounded MT Bold" pitchFamily="34" charset="0"/>
                <a:cs typeface="Times New Roman" pitchFamily="18" charset="0"/>
              </a:rPr>
              <a:t/>
            </a:r>
            <a:br>
              <a:rPr dirty="0" sz="2300" i="1" lang="en-US" smtClean="0">
                <a:latin typeface="Arial Rounded MT Bold" pitchFamily="34" charset="0"/>
                <a:cs typeface="Times New Roman" pitchFamily="18" charset="0"/>
              </a:rPr>
            </a:br>
            <a:r>
              <a:rPr dirty="0" sz="2300" lang="en-US" smtClean="0">
                <a:latin typeface="Arial Rounded MT Bold" pitchFamily="34" charset="0"/>
                <a:cs typeface="Times New Roman" pitchFamily="18" charset="0"/>
              </a:rPr>
              <a:t>The renal corpuscle  filters out solutes from the blood, delivering water and small solutes to the renal tubule for modification</a:t>
            </a:r>
            <a:r>
              <a:rPr dirty="0" sz="2000" lang="en-US" smtClean="0">
                <a:latin typeface="Arial Rounded MT Bold" pitchFamily="34" charset="0"/>
                <a:cs typeface="Times New Roman" pitchFamily="18" charset="0"/>
              </a:rPr>
              <a:t>.</a:t>
            </a:r>
          </a:p>
          <a:p>
            <a:pPr>
              <a:buNone/>
            </a:pPr>
            <a:endParaRPr dirty="0" sz="2000" lang="en-US" smtClean="0">
              <a:latin typeface="Arial Rounded MT Bold" pitchFamily="34" charset="0"/>
              <a:cs typeface="Times New Roman" pitchFamily="18" charset="0"/>
            </a:endParaRPr>
          </a:p>
          <a:p>
            <a:pPr>
              <a:buNone/>
            </a:pPr>
            <a:r>
              <a:rPr dirty="0" sz="2900" lang="en-US" spc="50" smtClean="0">
                <a:ln w="11430"/>
                <a:latin typeface="Algerian" pitchFamily="82" charset="0"/>
                <a:cs typeface="Times New Roman" pitchFamily="18" charset="0"/>
              </a:rPr>
              <a:t>    </a:t>
            </a:r>
            <a:r>
              <a:rPr b="1" dirty="0" sz="2900" lang="en-US" spc="50" smtClean="0">
                <a:ln w="11430"/>
                <a:solidFill>
                  <a:srgbClr val="993366"/>
                </a:solidFill>
                <a:latin typeface="Algerian" pitchFamily="82" charset="0"/>
                <a:cs typeface="Times New Roman" pitchFamily="18" charset="0"/>
              </a:rPr>
              <a:t>Renal tubule:</a:t>
            </a:r>
          </a:p>
          <a:p>
            <a:pPr>
              <a:buFont typeface="Wingdings" pitchFamily="2" charset="2"/>
              <a:buChar char="Ø"/>
            </a:pPr>
            <a:r>
              <a:rPr dirty="0" sz="2000" lang="en-US" spc="50" smtClean="0">
                <a:ln w="11430"/>
                <a:latin typeface="Arial Rounded MT Bold" pitchFamily="34" charset="0"/>
                <a:cs typeface="Times New Roman" pitchFamily="18" charset="0"/>
              </a:rPr>
              <a:t>The components of the renal tubule are,</a:t>
            </a:r>
          </a:p>
          <a:p>
            <a:pPr>
              <a:buNone/>
            </a:pPr>
            <a:r>
              <a:rPr dirty="0" sz="2000" lang="en-US" spc="50" smtClean="0">
                <a:ln w="11430"/>
                <a:solidFill>
                  <a:srgbClr val="6600FF"/>
                </a:solidFill>
                <a:latin typeface="Arial Rounded MT Bold" pitchFamily="34" charset="0"/>
                <a:cs typeface="Times New Roman" pitchFamily="18" charset="0"/>
              </a:rPr>
              <a:t>                               </a:t>
            </a:r>
            <a:r>
              <a:rPr dirty="0" sz="2000" lang="en-US" spc="50" smtClean="0">
                <a:ln w="11430"/>
                <a:solidFill>
                  <a:srgbClr val="6600FF"/>
                </a:solidFill>
                <a:latin typeface="Century Gothic" pitchFamily="34" charset="0"/>
                <a:cs typeface="Times New Roman" pitchFamily="18" charset="0"/>
              </a:rPr>
              <a:t>Proximal convoluted tubule</a:t>
            </a:r>
            <a:r>
              <a:rPr dirty="0" sz="2000" i="1" lang="en-US" smtClean="0"/>
              <a:t/>
            </a:r>
            <a:br>
              <a:rPr dirty="0" sz="2000" i="1" lang="en-US" smtClean="0"/>
            </a:br>
            <a:r>
              <a:rPr dirty="0" sz="2000" i="1" lang="en-US" spc="50" smtClean="0">
                <a:ln w="11430"/>
                <a:solidFill>
                  <a:srgbClr val="6600FF"/>
                </a:solidFill>
                <a:latin typeface="Century Gothic" pitchFamily="34" charset="0"/>
                <a:cs typeface="Times New Roman" pitchFamily="18" charset="0"/>
              </a:rPr>
              <a:t>                     </a:t>
            </a:r>
            <a:r>
              <a:rPr dirty="0" sz="2000" lang="en-US" spc="50" smtClean="0">
                <a:ln w="11430"/>
                <a:solidFill>
                  <a:srgbClr val="6600FF"/>
                </a:solidFill>
                <a:latin typeface="Century Gothic" pitchFamily="34" charset="0"/>
                <a:cs typeface="Times New Roman" pitchFamily="18" charset="0"/>
              </a:rPr>
              <a:t> Loop of henle</a:t>
            </a:r>
          </a:p>
          <a:p>
            <a:pPr>
              <a:buNone/>
            </a:pPr>
            <a:r>
              <a:rPr dirty="0" sz="2000" lang="en-US" spc="50" smtClean="0">
                <a:ln w="11430"/>
                <a:solidFill>
                  <a:srgbClr val="6600FF"/>
                </a:solidFill>
                <a:latin typeface="Century Gothic" pitchFamily="34" charset="0"/>
                <a:cs typeface="Times New Roman" pitchFamily="18" charset="0"/>
              </a:rPr>
              <a:t>                            Distal convoluted tubule</a:t>
            </a:r>
          </a:p>
          <a:p>
            <a:pPr>
              <a:buNone/>
            </a:pPr>
            <a:r>
              <a:rPr dirty="0" sz="2000" lang="en-US" spc="50" smtClean="0">
                <a:ln w="11430"/>
                <a:solidFill>
                  <a:srgbClr val="6600FF"/>
                </a:solidFill>
                <a:latin typeface="Century Gothic" pitchFamily="34" charset="0"/>
                <a:cs typeface="Times New Roman" pitchFamily="18" charset="0"/>
              </a:rPr>
              <a:t>                            Collecting duct</a:t>
            </a:r>
          </a:p>
          <a:p>
            <a:pPr>
              <a:buNone/>
            </a:pPr>
            <a:endParaRPr dirty="0" sz="2000" lang="en-US" spc="50" smtClean="0">
              <a:ln w="11430"/>
              <a:solidFill>
                <a:srgbClr val="6600FF"/>
              </a:solidFill>
              <a:latin typeface="Century Gothic" pitchFamily="34" charset="0"/>
              <a:cs typeface="Times New Roman" pitchFamily="18" charset="0"/>
            </a:endParaRPr>
          </a:p>
          <a:p>
            <a:pPr>
              <a:buNone/>
            </a:pPr>
            <a:endParaRPr dirty="0" sz="2000" lang="en-US" spc="50" smtClean="0">
              <a:ln w="11430"/>
              <a:latin typeface="Century Gothic" pitchFamily="34" charset="0"/>
              <a:cs typeface="Times New Roman" pitchFamily="18" charset="0"/>
            </a:endParaRPr>
          </a:p>
          <a:p>
            <a:pPr>
              <a:buNone/>
            </a:pPr>
            <a:endParaRPr dirty="0" sz="2000" lang="en-US" spc="50" smtClean="0">
              <a:ln w="11430"/>
              <a:latin typeface="Times New Roman" pitchFamily="18" charset="0"/>
              <a:cs typeface="Times New Roman" pitchFamily="18" charset="0"/>
            </a:endParaRPr>
          </a:p>
          <a:p>
            <a:pPr>
              <a:buNone/>
            </a:pPr>
            <a:endParaRPr dirty="0" sz="2000" lang="en-US" spc="50">
              <a:ln w="11430"/>
              <a:latin typeface="Times New Roman" pitchFamily="18" charset="0"/>
              <a:cs typeface="Times New Roman" pitchFamily="18" charset="0"/>
            </a:endParaRPr>
          </a:p>
        </p:txBody>
      </p:sp>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pic>
        <p:nvPicPr>
          <p:cNvPr id="2097153" name="Picture 2" descr="C:\Documents and Settings\PHARMA CHEMISTRY\Desktop\rajani\nephron image.jpg"/>
          <p:cNvPicPr>
            <a:picLocks noChangeAspect="1" noGrp="1" noChangeArrowheads="1"/>
          </p:cNvPicPr>
          <p:nvPr>
            <p:ph idx="1"/>
          </p:nvPr>
        </p:nvPicPr>
        <p:blipFill>
          <a:blip xmlns:r="http://schemas.openxmlformats.org/officeDocument/2006/relationships" r:embed="rId1"/>
          <a:srcRect/>
          <a:stretch>
            <a:fillRect/>
          </a:stretch>
        </p:blipFill>
        <p:spPr bwMode="auto">
          <a:xfrm>
            <a:off x="2667000" y="0"/>
            <a:ext cx="6476999" cy="6049963"/>
          </a:xfrm>
          <a:prstGeom prst="rect"/>
          <a:noFill/>
        </p:spPr>
      </p:pic>
      <p:pic>
        <p:nvPicPr>
          <p:cNvPr id="2097154" name="Picture 2" descr="C:\Documents and Settings\PHARMA CHEMISTRY\Desktop\rajani\slides\images.png"/>
          <p:cNvPicPr>
            <a:picLocks noChangeAspect="1" noChangeArrowheads="1"/>
          </p:cNvPicPr>
          <p:nvPr/>
        </p:nvPicPr>
        <p:blipFill>
          <a:blip xmlns:r="http://schemas.openxmlformats.org/officeDocument/2006/relationships" r:embed="rId2"/>
          <a:srcRect t="4042" r="52941"/>
          <a:stretch>
            <a:fillRect/>
          </a:stretch>
        </p:blipFill>
        <p:spPr bwMode="auto">
          <a:xfrm>
            <a:off x="88136" y="1535017"/>
            <a:ext cx="2368626" cy="3293064"/>
          </a:xfrm>
          <a:prstGeom prst="rect"/>
          <a:noFill/>
        </p:spPr>
      </p:pic>
      <p:pic>
        <p:nvPicPr>
          <p:cNvPr id="2097155" name="Picture 2" descr="C:\Documents and Settings\PHARMA CHEMISTRY\Desktop\rajani\slides\chapter-20-urinary-system-8-728.jpg"/>
          <p:cNvPicPr>
            <a:picLocks noChangeAspect="1" noChangeArrowheads="1"/>
          </p:cNvPicPr>
          <p:nvPr/>
        </p:nvPicPr>
        <p:blipFill>
          <a:blip xmlns:r="http://schemas.openxmlformats.org/officeDocument/2006/relationships" r:embed="rId3"/>
          <a:srcRect l="44195" t="28561" r="20449" b="9084"/>
          <a:stretch>
            <a:fillRect/>
          </a:stretch>
        </p:blipFill>
        <p:spPr bwMode="auto">
          <a:xfrm>
            <a:off x="2286001" y="1994052"/>
            <a:ext cx="1676400" cy="3106757"/>
          </a:xfrm>
          <a:prstGeom prst="rect"/>
          <a:noFill/>
        </p:spPr>
      </p:pic>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06" name="Title 1"/>
          <p:cNvSpPr>
            <a:spLocks noGrp="1"/>
          </p:cNvSpPr>
          <p:nvPr>
            <p:ph type="title"/>
          </p:nvPr>
        </p:nvSpPr>
        <p:spPr>
          <a:xfrm>
            <a:off x="228600" y="304800"/>
            <a:ext cx="4038600" cy="1143000"/>
          </a:xfrm>
        </p:spPr>
        <p:txBody>
          <a:bodyPr>
            <a:normAutofit fontScale="90000"/>
          </a:bodyPr>
          <a:p>
            <a:r>
              <a:rPr dirty="0" sz="3600" lang="en-US" smtClean="0">
                <a:solidFill>
                  <a:srgbClr val="009900"/>
                </a:solidFill>
                <a:latin typeface="Century" pitchFamily="18" charset="0"/>
              </a:rPr>
              <a:t>The </a:t>
            </a:r>
            <a:r>
              <a:rPr dirty="0" sz="3600" lang="en-US" err="1" u="sng" smtClean="0">
                <a:solidFill>
                  <a:srgbClr val="009900"/>
                </a:solidFill>
                <a:latin typeface="Century" pitchFamily="18" charset="0"/>
              </a:rPr>
              <a:t>Glomerulus</a:t>
            </a:r>
            <a:r>
              <a:rPr dirty="0" lang="en-US" smtClean="0"/>
              <a:t/>
            </a:r>
            <a:br>
              <a:rPr dirty="0" lang="en-US" smtClean="0"/>
            </a:br>
            <a:endParaRPr dirty="0" lang="en-US"/>
          </a:p>
        </p:txBody>
      </p:sp>
      <p:sp>
        <p:nvSpPr>
          <p:cNvPr id="1048607" name="Content Placeholder 2"/>
          <p:cNvSpPr>
            <a:spLocks noGrp="1"/>
          </p:cNvSpPr>
          <p:nvPr>
            <p:ph idx="1"/>
          </p:nvPr>
        </p:nvSpPr>
        <p:spPr>
          <a:xfrm>
            <a:off x="228600" y="990600"/>
            <a:ext cx="7924800" cy="5562599"/>
          </a:xfrm>
        </p:spPr>
        <p:txBody>
          <a:bodyPr>
            <a:normAutofit/>
          </a:bodyPr>
          <a:p>
            <a:r>
              <a:rPr dirty="0" sz="1800" lang="en-US" smtClean="0"/>
              <a:t>A tiny  capillary network structure in the </a:t>
            </a:r>
            <a:r>
              <a:rPr dirty="0" sz="1800" lang="en-US" err="1" smtClean="0"/>
              <a:t>nephron</a:t>
            </a:r>
            <a:r>
              <a:rPr dirty="0" sz="1800" lang="en-US" smtClean="0"/>
              <a:t>, called </a:t>
            </a:r>
            <a:r>
              <a:rPr b="1" dirty="0" sz="1800" i="1" lang="en-US" err="1" smtClean="0"/>
              <a:t>glomerulus</a:t>
            </a:r>
            <a:r>
              <a:rPr dirty="0" sz="1800" lang="en-US" smtClean="0"/>
              <a:t>, acts as a filtering unit.</a:t>
            </a:r>
          </a:p>
          <a:p>
            <a:pPr algn="just"/>
            <a:r>
              <a:rPr dirty="0" sz="1800" lang="en-US" smtClean="0"/>
              <a:t> </a:t>
            </a:r>
            <a:r>
              <a:rPr dirty="0" sz="1800" lang="en-US" smtClean="0">
                <a:solidFill>
                  <a:srgbClr val="002060"/>
                </a:solidFill>
              </a:rPr>
              <a:t> Urine formation starts from </a:t>
            </a:r>
            <a:r>
              <a:rPr dirty="0" sz="1800" lang="en-US" err="1" smtClean="0">
                <a:solidFill>
                  <a:srgbClr val="FF0000"/>
                </a:solidFill>
              </a:rPr>
              <a:t>Glomerular</a:t>
            </a:r>
            <a:r>
              <a:rPr dirty="0" sz="1800" lang="en-US" smtClean="0">
                <a:solidFill>
                  <a:srgbClr val="FF0000"/>
                </a:solidFill>
              </a:rPr>
              <a:t> Filtration.</a:t>
            </a:r>
          </a:p>
          <a:p>
            <a:pPr algn="just"/>
            <a:r>
              <a:rPr dirty="0" sz="1800" lang="en-US" smtClean="0">
                <a:solidFill>
                  <a:srgbClr val="002060"/>
                </a:solidFill>
              </a:rPr>
              <a:t>Around 180 Liter of fluid is filtered everyday in </a:t>
            </a:r>
            <a:r>
              <a:rPr dirty="0" sz="1800" lang="en-US" err="1" smtClean="0">
                <a:solidFill>
                  <a:srgbClr val="002060"/>
                </a:solidFill>
              </a:rPr>
              <a:t>glomerulus</a:t>
            </a:r>
            <a:r>
              <a:rPr dirty="0" sz="1800" lang="en-US" smtClean="0">
                <a:solidFill>
                  <a:srgbClr val="002060"/>
                </a:solidFill>
              </a:rPr>
              <a:t>. All soluble constituents of blood except plasma proteins and lipids are filtered at </a:t>
            </a:r>
            <a:r>
              <a:rPr dirty="0" sz="1800" lang="en-US" err="1" smtClean="0">
                <a:solidFill>
                  <a:srgbClr val="002060"/>
                </a:solidFill>
              </a:rPr>
              <a:t>glomerulus</a:t>
            </a:r>
            <a:r>
              <a:rPr dirty="0" sz="1800" lang="en-US" smtClean="0">
                <a:solidFill>
                  <a:srgbClr val="002060"/>
                </a:solidFill>
              </a:rPr>
              <a:t>.</a:t>
            </a:r>
          </a:p>
          <a:p>
            <a:pPr algn="just"/>
            <a:r>
              <a:rPr dirty="0" sz="1800" lang="en-US" smtClean="0">
                <a:solidFill>
                  <a:srgbClr val="002060"/>
                </a:solidFill>
              </a:rPr>
              <a:t>But more than 99% of the </a:t>
            </a:r>
            <a:r>
              <a:rPr dirty="0" sz="1800" lang="en-US" err="1" smtClean="0">
                <a:solidFill>
                  <a:srgbClr val="002060"/>
                </a:solidFill>
              </a:rPr>
              <a:t>glomerular</a:t>
            </a:r>
            <a:r>
              <a:rPr dirty="0" sz="1800" lang="en-US" smtClean="0">
                <a:solidFill>
                  <a:srgbClr val="002060"/>
                </a:solidFill>
              </a:rPr>
              <a:t> filtrate is reabsorbed in the tubules. So </a:t>
            </a:r>
            <a:r>
              <a:rPr dirty="0" sz="1800" lang="en-US" err="1" smtClean="0">
                <a:solidFill>
                  <a:srgbClr val="002060"/>
                </a:solidFill>
              </a:rPr>
              <a:t>inspite</a:t>
            </a:r>
            <a:r>
              <a:rPr dirty="0" sz="1800" lang="en-US" smtClean="0">
                <a:solidFill>
                  <a:srgbClr val="002060"/>
                </a:solidFill>
              </a:rPr>
              <a:t> of 180 liter fluid filtration in </a:t>
            </a:r>
            <a:r>
              <a:rPr dirty="0" sz="1800" lang="en-US" err="1" smtClean="0">
                <a:solidFill>
                  <a:srgbClr val="002060"/>
                </a:solidFill>
              </a:rPr>
              <a:t>glomerulus</a:t>
            </a:r>
            <a:r>
              <a:rPr dirty="0" sz="1800" lang="en-US" smtClean="0">
                <a:solidFill>
                  <a:srgbClr val="002060"/>
                </a:solidFill>
              </a:rPr>
              <a:t>, only 1.5 liter of urine is produced in 24 hours</a:t>
            </a:r>
          </a:p>
          <a:p>
            <a:pPr algn="just"/>
            <a:endParaRPr dirty="0" sz="1800" lang="en-US" smtClean="0"/>
          </a:p>
          <a:p>
            <a:r>
              <a:rPr dirty="0" sz="1800" lang="en-US" smtClean="0"/>
              <a:t>The rate of filtration from the </a:t>
            </a:r>
            <a:r>
              <a:rPr dirty="0" sz="1800" lang="en-US" err="1" smtClean="0"/>
              <a:t>glomerulus</a:t>
            </a:r>
            <a:r>
              <a:rPr dirty="0" sz="1800" lang="en-US" smtClean="0"/>
              <a:t> to the Bowman's capsule is determined  by the </a:t>
            </a:r>
            <a:r>
              <a:rPr dirty="0" sz="1800" lang="en-US" smtClean="0">
                <a:hlinkClick r:id="rId1" tooltip="Starling equation"/>
              </a:rPr>
              <a:t>Starling equation</a:t>
            </a:r>
            <a:endParaRPr dirty="0" sz="1800" lang="en-US" smtClean="0"/>
          </a:p>
          <a:p>
            <a:endParaRPr dirty="0" sz="1800" lang="en-US" smtClean="0"/>
          </a:p>
          <a:p>
            <a:pPr>
              <a:buNone/>
            </a:pPr>
            <a:r>
              <a:rPr dirty="0" sz="1800" lang="en-US" smtClean="0">
                <a:effectLst>
                  <a:outerShdw algn="tl" blurRad="38100" dir="2700000" dist="38100">
                    <a:srgbClr val="000000">
                      <a:alpha val="43137"/>
                    </a:srgbClr>
                  </a:outerShdw>
                </a:effectLst>
              </a:rPr>
              <a:t>                     </a:t>
            </a:r>
            <a:r>
              <a:rPr b="1" dirty="0" sz="1800" lang="en-US" smtClean="0"/>
              <a:t>GFR = </a:t>
            </a:r>
            <a:r>
              <a:rPr b="1" dirty="0" sz="2000" lang="en-US" err="1" smtClean="0"/>
              <a:t>kf</a:t>
            </a:r>
            <a:r>
              <a:rPr b="1" dirty="0" sz="2000" lang="en-US" smtClean="0"/>
              <a:t> </a:t>
            </a:r>
            <a:r>
              <a:rPr b="1" dirty="0" sz="1800" lang="en-US" smtClean="0"/>
              <a:t>{(</a:t>
            </a:r>
            <a:r>
              <a:rPr b="1" dirty="0" sz="1800" lang="en-US" err="1" smtClean="0"/>
              <a:t>Pgc</a:t>
            </a:r>
            <a:r>
              <a:rPr b="1" dirty="0" sz="1800" lang="en-US" smtClean="0"/>
              <a:t> – </a:t>
            </a:r>
            <a:r>
              <a:rPr b="1" dirty="0" sz="1800" lang="en-US" err="1" smtClean="0"/>
              <a:t>Pbc</a:t>
            </a:r>
            <a:r>
              <a:rPr b="1" dirty="0" sz="1800" lang="en-US" smtClean="0"/>
              <a:t>)} – {(</a:t>
            </a:r>
            <a:r>
              <a:rPr b="1" dirty="0" sz="1800" lang="el-GR" smtClean="0"/>
              <a:t>π</a:t>
            </a:r>
            <a:r>
              <a:rPr b="1" dirty="0" sz="1800" lang="en-US" err="1" smtClean="0"/>
              <a:t>gc</a:t>
            </a:r>
            <a:r>
              <a:rPr b="1" dirty="0" sz="1800" lang="en-US" smtClean="0"/>
              <a:t> – </a:t>
            </a:r>
            <a:r>
              <a:rPr b="1" dirty="0" sz="1800" lang="el-GR" smtClean="0"/>
              <a:t>π</a:t>
            </a:r>
            <a:r>
              <a:rPr b="1" dirty="0" sz="1800" lang="en-US" err="1" smtClean="0"/>
              <a:t>bc</a:t>
            </a:r>
            <a:r>
              <a:rPr b="1" dirty="0" sz="1800" lang="en-US" smtClean="0"/>
              <a:t>)}</a:t>
            </a:r>
          </a:p>
        </p:txBody>
      </p:sp>
      <p:pic>
        <p:nvPicPr>
          <p:cNvPr id="2097156" name="Picture 2" descr="C:\Documents and Settings\PHARMA CHEMISTRY\Desktop\rajani\slides\g16.jpg"/>
          <p:cNvPicPr>
            <a:picLocks noChangeAspect="1" noChangeArrowheads="1"/>
          </p:cNvPicPr>
          <p:nvPr/>
        </p:nvPicPr>
        <p:blipFill>
          <a:blip xmlns:r="http://schemas.openxmlformats.org/officeDocument/2006/relationships" r:embed="rId2"/>
          <a:srcRect/>
          <a:stretch>
            <a:fillRect/>
          </a:stretch>
        </p:blipFill>
        <p:spPr bwMode="auto">
          <a:xfrm>
            <a:off x="6174036" y="4495800"/>
            <a:ext cx="2969964" cy="1905000"/>
          </a:xfrm>
          <a:prstGeom prst="rect"/>
          <a:noFill/>
        </p:spPr>
      </p:pic>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08" name="Content Placeholder 2"/>
          <p:cNvSpPr>
            <a:spLocks noGrp="1"/>
          </p:cNvSpPr>
          <p:nvPr>
            <p:ph idx="1"/>
          </p:nvPr>
        </p:nvSpPr>
        <p:spPr>
          <a:xfrm>
            <a:off x="457200" y="457200"/>
            <a:ext cx="8229600" cy="6400800"/>
          </a:xfrm>
        </p:spPr>
        <p:txBody>
          <a:bodyPr>
            <a:normAutofit/>
          </a:bodyPr>
          <a:p>
            <a:endParaRPr b="1" dirty="0" sz="2000" lang="en-US" smtClean="0">
              <a:latin typeface="+mj-lt"/>
              <a:cs typeface="Times New Roman" pitchFamily="18" charset="0"/>
            </a:endParaRPr>
          </a:p>
          <a:p>
            <a:pPr>
              <a:buNone/>
            </a:pPr>
            <a:r>
              <a:rPr b="1" dirty="0" sz="2000" lang="en-US" smtClean="0">
                <a:solidFill>
                  <a:srgbClr val="C00000"/>
                </a:solidFill>
                <a:latin typeface="+mj-lt"/>
                <a:cs typeface="Times New Roman" pitchFamily="18" charset="0"/>
              </a:rPr>
              <a:t>  </a:t>
            </a:r>
            <a:r>
              <a:rPr b="1" dirty="0" sz="2000" lang="en-US" smtClean="0">
                <a:solidFill>
                  <a:srgbClr val="0070C0"/>
                </a:solidFill>
                <a:latin typeface="+mj-lt"/>
                <a:cs typeface="Times New Roman" pitchFamily="18" charset="0"/>
              </a:rPr>
              <a:t>  </a:t>
            </a:r>
            <a:r>
              <a:rPr b="1" dirty="0" sz="2000" lang="en-US" smtClean="0">
                <a:solidFill>
                  <a:srgbClr val="0070C0"/>
                </a:solidFill>
                <a:latin typeface="Algerian" pitchFamily="82" charset="0"/>
                <a:cs typeface="Times New Roman" pitchFamily="18" charset="0"/>
              </a:rPr>
              <a:t>Proximal </a:t>
            </a:r>
            <a:r>
              <a:rPr b="1" dirty="0" sz="2000" lang="en-US" err="1" smtClean="0">
                <a:solidFill>
                  <a:srgbClr val="0070C0"/>
                </a:solidFill>
                <a:latin typeface="Algerian" pitchFamily="82" charset="0"/>
                <a:cs typeface="Times New Roman" pitchFamily="18" charset="0"/>
              </a:rPr>
              <a:t>convuluted</a:t>
            </a:r>
            <a:r>
              <a:rPr b="1" dirty="0" sz="2000" lang="en-US" smtClean="0">
                <a:solidFill>
                  <a:srgbClr val="0070C0"/>
                </a:solidFill>
                <a:latin typeface="Algerian" pitchFamily="82" charset="0"/>
                <a:cs typeface="Times New Roman" pitchFamily="18" charset="0"/>
              </a:rPr>
              <a:t> tubule</a:t>
            </a:r>
          </a:p>
          <a:p>
            <a:pPr algn="just"/>
            <a:r>
              <a:rPr dirty="0" sz="2000" lang="en-US" smtClean="0">
                <a:solidFill>
                  <a:srgbClr val="002060"/>
                </a:solidFill>
              </a:rPr>
              <a:t>Glucose, bicarbonate, amino acids and other metabolites are reabsorbed.</a:t>
            </a:r>
          </a:p>
          <a:p>
            <a:pPr algn="just"/>
            <a:r>
              <a:rPr dirty="0" sz="2000" lang="en-US" smtClean="0">
                <a:solidFill>
                  <a:srgbClr val="002060"/>
                </a:solidFill>
              </a:rPr>
              <a:t>Two-third of Na</a:t>
            </a:r>
            <a:r>
              <a:rPr baseline="30000" dirty="0" sz="2000" lang="en-US" smtClean="0">
                <a:solidFill>
                  <a:srgbClr val="002060"/>
                </a:solidFill>
              </a:rPr>
              <a:t>+</a:t>
            </a:r>
            <a:r>
              <a:rPr dirty="0" sz="2000" lang="en-US" smtClean="0">
                <a:solidFill>
                  <a:srgbClr val="002060"/>
                </a:solidFill>
              </a:rPr>
              <a:t> is reabsorbed, Chloride enters in exchange for a base anion, such as </a:t>
            </a:r>
            <a:r>
              <a:rPr dirty="0" sz="2000" lang="en-US" err="1" smtClean="0">
                <a:solidFill>
                  <a:srgbClr val="002060"/>
                </a:solidFill>
              </a:rPr>
              <a:t>formate</a:t>
            </a:r>
            <a:r>
              <a:rPr dirty="0" sz="2000" lang="en-US" smtClean="0">
                <a:solidFill>
                  <a:srgbClr val="002060"/>
                </a:solidFill>
              </a:rPr>
              <a:t> and oxalate.</a:t>
            </a:r>
          </a:p>
          <a:p>
            <a:pPr algn="just"/>
            <a:r>
              <a:rPr dirty="0" sz="2000" lang="en-US" smtClean="0">
                <a:solidFill>
                  <a:srgbClr val="002060"/>
                </a:solidFill>
              </a:rPr>
              <a:t>The transport of Na⁺,HCO3,and </a:t>
            </a:r>
            <a:r>
              <a:rPr dirty="0" sz="2000" lang="en-US" err="1" smtClean="0">
                <a:solidFill>
                  <a:srgbClr val="002060"/>
                </a:solidFill>
              </a:rPr>
              <a:t>Cl</a:t>
            </a:r>
            <a:r>
              <a:rPr dirty="0" sz="2000" lang="en-US" smtClean="0">
                <a:solidFill>
                  <a:srgbClr val="002060"/>
                </a:solidFill>
              </a:rPr>
              <a:t>- are important for actions of diuretics.</a:t>
            </a:r>
          </a:p>
          <a:p>
            <a:pPr algn="just"/>
            <a:r>
              <a:rPr dirty="0" sz="2000" lang="en-US" smtClean="0">
                <a:solidFill>
                  <a:srgbClr val="002060"/>
                </a:solidFill>
              </a:rPr>
              <a:t>Water follows passively to maintain </a:t>
            </a:r>
            <a:r>
              <a:rPr dirty="0" sz="2000" lang="en-US" err="1" smtClean="0">
                <a:solidFill>
                  <a:srgbClr val="002060"/>
                </a:solidFill>
              </a:rPr>
              <a:t>iso-osmolarity</a:t>
            </a:r>
            <a:r>
              <a:rPr dirty="0" sz="2000" lang="en-US" smtClean="0">
                <a:solidFill>
                  <a:srgbClr val="002060"/>
                </a:solidFill>
              </a:rPr>
              <a:t>.</a:t>
            </a:r>
          </a:p>
          <a:p>
            <a:pPr algn="just"/>
            <a:endParaRPr dirty="0" sz="2000" lang="en-US" smtClean="0">
              <a:solidFill>
                <a:srgbClr val="002060"/>
              </a:solidFill>
            </a:endParaRPr>
          </a:p>
          <a:p>
            <a:pPr algn="just">
              <a:buFont typeface="Wingdings" pitchFamily="2" charset="2"/>
              <a:buChar char="Ø"/>
            </a:pPr>
            <a:r>
              <a:rPr dirty="0" sz="2000" lang="en-US" smtClean="0">
                <a:solidFill>
                  <a:srgbClr val="FF0000"/>
                </a:solidFill>
              </a:rPr>
              <a:t>  Direct entry of Na</a:t>
            </a:r>
            <a:r>
              <a:rPr baseline="30000" dirty="0" sz="2000" lang="en-US" smtClean="0">
                <a:solidFill>
                  <a:srgbClr val="FF0000"/>
                </a:solidFill>
              </a:rPr>
              <a:t>+</a:t>
            </a:r>
            <a:r>
              <a:rPr dirty="0" sz="2000" lang="en-US" smtClean="0">
                <a:solidFill>
                  <a:srgbClr val="002060"/>
                </a:solidFill>
              </a:rPr>
              <a:t> along with electrochemical gradient.</a:t>
            </a:r>
          </a:p>
          <a:p>
            <a:pPr algn="just">
              <a:buFont typeface="Wingdings" pitchFamily="2" charset="2"/>
              <a:buChar char="Ø"/>
            </a:pPr>
            <a:r>
              <a:rPr dirty="0" sz="2000" lang="en-US" smtClean="0">
                <a:solidFill>
                  <a:srgbClr val="FF0000"/>
                </a:solidFill>
              </a:rPr>
              <a:t> Na</a:t>
            </a:r>
            <a:r>
              <a:rPr baseline="30000" dirty="0" sz="2000" lang="en-US" smtClean="0">
                <a:solidFill>
                  <a:srgbClr val="FF0000"/>
                </a:solidFill>
              </a:rPr>
              <a:t>+</a:t>
            </a:r>
            <a:r>
              <a:rPr dirty="0" sz="2000" lang="en-US" smtClean="0">
                <a:solidFill>
                  <a:srgbClr val="FF0000"/>
                </a:solidFill>
              </a:rPr>
              <a:t>/ K</a:t>
            </a:r>
            <a:r>
              <a:rPr baseline="30000" dirty="0" sz="2000" lang="en-US" smtClean="0">
                <a:solidFill>
                  <a:srgbClr val="FF0000"/>
                </a:solidFill>
              </a:rPr>
              <a:t>+</a:t>
            </a:r>
            <a:r>
              <a:rPr dirty="0" sz="2000" lang="en-US" smtClean="0">
                <a:solidFill>
                  <a:srgbClr val="FF0000"/>
                </a:solidFill>
              </a:rPr>
              <a:t> pump.</a:t>
            </a:r>
            <a:r>
              <a:rPr dirty="0" sz="2000" lang="en-US" smtClean="0">
                <a:solidFill>
                  <a:srgbClr val="002060"/>
                </a:solidFill>
              </a:rPr>
              <a:t> Transfer of Na</a:t>
            </a:r>
            <a:r>
              <a:rPr baseline="30000" dirty="0" sz="2000" lang="en-US" smtClean="0">
                <a:solidFill>
                  <a:srgbClr val="002060"/>
                </a:solidFill>
              </a:rPr>
              <a:t>+</a:t>
            </a:r>
            <a:r>
              <a:rPr dirty="0" sz="2000" lang="en-US" smtClean="0">
                <a:solidFill>
                  <a:srgbClr val="002060"/>
                </a:solidFill>
              </a:rPr>
              <a:t> and Ca</a:t>
            </a:r>
            <a:r>
              <a:rPr baseline="30000" dirty="0" sz="2000" lang="en-US" smtClean="0">
                <a:solidFill>
                  <a:srgbClr val="002060"/>
                </a:solidFill>
              </a:rPr>
              <a:t>++</a:t>
            </a:r>
            <a:r>
              <a:rPr dirty="0" sz="2000" lang="en-US" smtClean="0">
                <a:solidFill>
                  <a:srgbClr val="002060"/>
                </a:solidFill>
              </a:rPr>
              <a:t> coupled to active reabsorption of glucose, amino acids and other organic anions &amp; PO</a:t>
            </a:r>
            <a:r>
              <a:rPr baseline="-25000" dirty="0" sz="2000" lang="en-US" smtClean="0">
                <a:solidFill>
                  <a:srgbClr val="002060"/>
                </a:solidFill>
              </a:rPr>
              <a:t>4</a:t>
            </a:r>
            <a:r>
              <a:rPr baseline="30000" dirty="0" sz="2000" lang="en-US" smtClean="0">
                <a:solidFill>
                  <a:srgbClr val="002060"/>
                </a:solidFill>
              </a:rPr>
              <a:t>-3</a:t>
            </a:r>
            <a:r>
              <a:rPr dirty="0" sz="2000" lang="en-US" smtClean="0">
                <a:solidFill>
                  <a:srgbClr val="002060"/>
                </a:solidFill>
              </a:rPr>
              <a:t> through </a:t>
            </a:r>
            <a:r>
              <a:rPr dirty="0" sz="2000" lang="en-US" smtClean="0">
                <a:solidFill>
                  <a:srgbClr val="92D050"/>
                </a:solidFill>
              </a:rPr>
              <a:t>specific </a:t>
            </a:r>
            <a:r>
              <a:rPr dirty="0" sz="2000" lang="en-US" err="1" smtClean="0">
                <a:solidFill>
                  <a:srgbClr val="92D050"/>
                </a:solidFill>
              </a:rPr>
              <a:t>symporters</a:t>
            </a:r>
            <a:r>
              <a:rPr dirty="0" sz="2000" lang="en-US" smtClean="0">
                <a:solidFill>
                  <a:srgbClr val="92D050"/>
                </a:solidFill>
              </a:rPr>
              <a:t>.</a:t>
            </a:r>
          </a:p>
          <a:p>
            <a:pPr algn="just">
              <a:buClr>
                <a:srgbClr val="FF0000"/>
              </a:buClr>
              <a:buFont typeface="Wingdings" pitchFamily="2" charset="2"/>
              <a:buChar char="Ø"/>
            </a:pPr>
            <a:r>
              <a:rPr dirty="0" sz="2000" lang="en-US" smtClean="0">
                <a:solidFill>
                  <a:srgbClr val="002060"/>
                </a:solidFill>
              </a:rPr>
              <a:t>      </a:t>
            </a:r>
            <a:r>
              <a:rPr dirty="0" sz="2000" lang="en-US" smtClean="0">
                <a:solidFill>
                  <a:srgbClr val="FF0000"/>
                </a:solidFill>
              </a:rPr>
              <a:t>Exchange of H</a:t>
            </a:r>
            <a:r>
              <a:rPr baseline="30000" dirty="0" sz="2000" lang="en-US" smtClean="0">
                <a:solidFill>
                  <a:srgbClr val="FF0000"/>
                </a:solidFill>
              </a:rPr>
              <a:t>+</a:t>
            </a:r>
            <a:r>
              <a:rPr dirty="0" sz="2000" lang="en-US" smtClean="0">
                <a:solidFill>
                  <a:srgbClr val="FF0000"/>
                </a:solidFill>
              </a:rPr>
              <a:t>: </a:t>
            </a:r>
            <a:endParaRPr dirty="0" sz="2000" lang="en-IN" smtClean="0">
              <a:solidFill>
                <a:srgbClr val="FF0000"/>
              </a:solidFill>
            </a:endParaRPr>
          </a:p>
          <a:p>
            <a:pPr algn="just">
              <a:buFont typeface="Wingdings" pitchFamily="2" charset="2"/>
              <a:buChar char="Ø"/>
            </a:pPr>
            <a:r>
              <a:rPr dirty="0" sz="2000" lang="en-US" smtClean="0">
                <a:solidFill>
                  <a:srgbClr val="002060"/>
                </a:solidFill>
              </a:rPr>
              <a:t>   Proximal tubule cells secrete H</a:t>
            </a:r>
            <a:r>
              <a:rPr baseline="30000" dirty="0" sz="2000" lang="en-US" smtClean="0">
                <a:solidFill>
                  <a:srgbClr val="002060"/>
                </a:solidFill>
              </a:rPr>
              <a:t>+</a:t>
            </a:r>
            <a:r>
              <a:rPr dirty="0" sz="2000" lang="en-US" smtClean="0">
                <a:solidFill>
                  <a:srgbClr val="002060"/>
                </a:solidFill>
              </a:rPr>
              <a:t> with the help of carbonic </a:t>
            </a:r>
            <a:r>
              <a:rPr dirty="0" sz="2000" lang="en-US" err="1" smtClean="0">
                <a:solidFill>
                  <a:srgbClr val="002060"/>
                </a:solidFill>
              </a:rPr>
              <a:t>anhydrase</a:t>
            </a:r>
            <a:r>
              <a:rPr dirty="0" sz="2000" lang="en-US" smtClean="0">
                <a:solidFill>
                  <a:srgbClr val="002060"/>
                </a:solidFill>
              </a:rPr>
              <a:t>.</a:t>
            </a:r>
          </a:p>
          <a:p>
            <a:pPr algn="just">
              <a:buFont typeface="Wingdings" pitchFamily="2" charset="2"/>
              <a:buChar char="Ø"/>
            </a:pPr>
            <a:r>
              <a:rPr dirty="0" sz="2000" lang="en-US" smtClean="0">
                <a:solidFill>
                  <a:srgbClr val="002060"/>
                </a:solidFill>
              </a:rPr>
              <a:t> Large amount of HCO</a:t>
            </a:r>
            <a:r>
              <a:rPr baseline="-25000" dirty="0" sz="2000" lang="en-US" smtClean="0">
                <a:solidFill>
                  <a:srgbClr val="002060"/>
                </a:solidFill>
              </a:rPr>
              <a:t>3</a:t>
            </a:r>
            <a:r>
              <a:rPr baseline="30000" dirty="0" sz="2000" lang="en-US" smtClean="0">
                <a:solidFill>
                  <a:srgbClr val="002060"/>
                </a:solidFill>
              </a:rPr>
              <a:t>-</a:t>
            </a:r>
            <a:r>
              <a:rPr dirty="0" sz="2000" lang="en-US" smtClean="0">
                <a:solidFill>
                  <a:srgbClr val="002060"/>
                </a:solidFill>
              </a:rPr>
              <a:t>,amino acid, acetate create driving force for </a:t>
            </a:r>
            <a:r>
              <a:rPr dirty="0" sz="2000" lang="en-US" err="1" smtClean="0">
                <a:solidFill>
                  <a:srgbClr val="002060"/>
                </a:solidFill>
              </a:rPr>
              <a:t>Cl</a:t>
            </a:r>
            <a:r>
              <a:rPr baseline="30000" dirty="0" sz="2000" lang="en-US" smtClean="0">
                <a:solidFill>
                  <a:srgbClr val="002060"/>
                </a:solidFill>
              </a:rPr>
              <a:t>-</a:t>
            </a:r>
            <a:r>
              <a:rPr dirty="0" sz="2000" lang="en-US" smtClean="0">
                <a:solidFill>
                  <a:srgbClr val="002060"/>
                </a:solidFill>
              </a:rPr>
              <a:t> to diffuse through </a:t>
            </a:r>
            <a:r>
              <a:rPr dirty="0" sz="2000" lang="en-US" err="1" smtClean="0">
                <a:solidFill>
                  <a:srgbClr val="002060"/>
                </a:solidFill>
              </a:rPr>
              <a:t>paracellular</a:t>
            </a:r>
            <a:r>
              <a:rPr dirty="0" sz="2000" lang="en-US" smtClean="0">
                <a:solidFill>
                  <a:srgbClr val="002060"/>
                </a:solidFill>
              </a:rPr>
              <a:t> pathway.</a:t>
            </a:r>
          </a:p>
          <a:p>
            <a:pPr algn="just" indent="-514350" marL="514350">
              <a:buFont typeface="+mj-lt"/>
              <a:buAutoNum type="arabicPeriod"/>
            </a:pPr>
            <a:endParaRPr dirty="0" sz="2000" lang="en-US" smtClean="0">
              <a:solidFill>
                <a:srgbClr val="002060"/>
              </a:solidFill>
            </a:endParaRPr>
          </a:p>
          <a:p>
            <a:endParaRPr dirty="0" sz="2000" lang="en-US" smtClean="0">
              <a:latin typeface="Times New Roman" pitchFamily="18" charset="0"/>
              <a:cs typeface="Times New Roman" pitchFamily="18" charset="0"/>
            </a:endParaRPr>
          </a:p>
        </p:txBody>
      </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09" name="Title 1"/>
          <p:cNvSpPr>
            <a:spLocks noGrp="1"/>
          </p:cNvSpPr>
          <p:nvPr>
            <p:ph type="title"/>
          </p:nvPr>
        </p:nvSpPr>
        <p:spPr/>
        <p:txBody>
          <a:bodyPr/>
          <a:p>
            <a:endParaRPr dirty="0" lang="en-US"/>
          </a:p>
        </p:txBody>
      </p:sp>
      <p:pic>
        <p:nvPicPr>
          <p:cNvPr id="2097157" name="Picture 1" descr="diuret02.jpg"/>
          <p:cNvPicPr>
            <a:picLocks noChangeAspect="1" noGrp="1"/>
          </p:cNvPicPr>
          <p:nvPr>
            <p:ph idx="1"/>
          </p:nvPr>
        </p:nvPicPr>
        <p:blipFill>
          <a:blip xmlns:r="http://schemas.openxmlformats.org/officeDocument/2006/relationships" r:embed="rId1" cstate="print"/>
          <a:srcRect t="1244"/>
          <a:stretch>
            <a:fillRect/>
          </a:stretch>
        </p:blipFill>
        <p:spPr bwMode="auto">
          <a:xfrm>
            <a:off x="0" y="0"/>
            <a:ext cx="9144000" cy="6858000"/>
          </a:xfrm>
          <a:prstGeom prst="rect"/>
          <a:noFill/>
          <a:ln w="9525">
            <a:noFill/>
            <a:miter lim="800000"/>
            <a:headEnd/>
            <a:tailEnd/>
          </a:ln>
        </p:spPr>
      </p:pic>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10" name="Content Placeholder 2"/>
          <p:cNvSpPr>
            <a:spLocks noGrp="1"/>
          </p:cNvSpPr>
          <p:nvPr>
            <p:ph idx="1"/>
          </p:nvPr>
        </p:nvSpPr>
        <p:spPr>
          <a:xfrm>
            <a:off x="304800" y="228600"/>
            <a:ext cx="8229600" cy="6172200"/>
          </a:xfrm>
        </p:spPr>
        <p:txBody>
          <a:bodyPr>
            <a:normAutofit/>
          </a:bodyPr>
          <a:p>
            <a:pPr>
              <a:buNone/>
            </a:pPr>
            <a:r>
              <a:rPr b="1" dirty="0" sz="3600" lang="en-US" smtClean="0">
                <a:solidFill>
                  <a:srgbClr val="D60093"/>
                </a:solidFill>
                <a:latin typeface="Arial Rounded MT Bold" pitchFamily="34" charset="0"/>
              </a:rPr>
              <a:t>Loop of henle</a:t>
            </a:r>
          </a:p>
          <a:p>
            <a:pPr>
              <a:buNone/>
            </a:pPr>
            <a:r>
              <a:rPr b="1" dirty="0" lang="en-US" u="sng" smtClean="0">
                <a:solidFill>
                  <a:schemeClr val="accent5">
                    <a:lumMod val="75000"/>
                  </a:schemeClr>
                </a:solidFill>
              </a:rPr>
              <a:t>  </a:t>
            </a:r>
            <a:r>
              <a:rPr b="1" dirty="0" sz="2600" lang="en-US" u="sng" smtClean="0">
                <a:solidFill>
                  <a:schemeClr val="accent5">
                    <a:lumMod val="75000"/>
                  </a:schemeClr>
                </a:solidFill>
              </a:rPr>
              <a:t>DESCENDING LOOP OF HENLE</a:t>
            </a:r>
          </a:p>
          <a:p>
            <a:pPr algn="just"/>
            <a:r>
              <a:rPr dirty="0" sz="2200" lang="en-US" smtClean="0">
                <a:solidFill>
                  <a:srgbClr val="002060"/>
                </a:solidFill>
              </a:rPr>
              <a:t>The filtrate entering here is isotonic due to water reabsorption in this area.</a:t>
            </a:r>
          </a:p>
          <a:p>
            <a:pPr algn="just"/>
            <a:r>
              <a:rPr dirty="0" sz="2200" lang="en-US" smtClean="0">
                <a:solidFill>
                  <a:srgbClr val="002060"/>
                </a:solidFill>
              </a:rPr>
              <a:t>Tubular fluid becomes concentrated (Hypertonic) (Three fold increase in salt concentration</a:t>
            </a:r>
            <a:r>
              <a:rPr dirty="0" lang="en-US" smtClean="0">
                <a:solidFill>
                  <a:srgbClr val="002060"/>
                </a:solidFill>
              </a:rPr>
              <a:t>).</a:t>
            </a:r>
          </a:p>
          <a:p>
            <a:pPr algn="just">
              <a:buNone/>
            </a:pPr>
            <a:r>
              <a:rPr b="1" dirty="0" sz="2400" lang="en-US" u="sng" smtClean="0">
                <a:solidFill>
                  <a:schemeClr val="accent5">
                    <a:lumMod val="75000"/>
                  </a:schemeClr>
                </a:solidFill>
              </a:rPr>
              <a:t>   ASCENDING LOOP OF HENLE</a:t>
            </a:r>
            <a:endParaRPr b="1" dirty="0" lang="en-US" u="sng" smtClean="0">
              <a:solidFill>
                <a:schemeClr val="accent5">
                  <a:lumMod val="75000"/>
                </a:schemeClr>
              </a:solidFill>
            </a:endParaRPr>
          </a:p>
          <a:p>
            <a:pPr algn="just" indent="-514350" marL="514350">
              <a:buFont typeface="+mj-lt"/>
              <a:buAutoNum type="arabicPeriod"/>
            </a:pPr>
            <a:r>
              <a:rPr b="1" dirty="0" sz="2000" lang="en-US" smtClean="0">
                <a:solidFill>
                  <a:schemeClr val="accent6">
                    <a:lumMod val="50000"/>
                  </a:schemeClr>
                </a:solidFill>
              </a:rPr>
              <a:t>ASCENDING LOOP OF HENLE (Medullary part lined by cuboidal cells).</a:t>
            </a:r>
          </a:p>
          <a:p>
            <a:pPr algn="just" indent="-514350" marL="514350"/>
            <a:r>
              <a:rPr dirty="0" sz="2000" lang="en-US" smtClean="0">
                <a:solidFill>
                  <a:srgbClr val="002060"/>
                </a:solidFill>
              </a:rPr>
              <a:t>Unique. Impermeable to water</a:t>
            </a:r>
            <a:r>
              <a:rPr dirty="0" lang="en-US" smtClean="0">
                <a:solidFill>
                  <a:srgbClr val="002060"/>
                </a:solidFill>
              </a:rPr>
              <a:t>.</a:t>
            </a:r>
          </a:p>
          <a:p>
            <a:pPr algn="just" indent="-514350" marL="514350"/>
            <a:r>
              <a:rPr dirty="0" sz="2000" lang="en-US" smtClean="0">
                <a:solidFill>
                  <a:srgbClr val="002060"/>
                </a:solidFill>
              </a:rPr>
              <a:t>Active reabsorption of Na</a:t>
            </a:r>
            <a:r>
              <a:rPr baseline="30000" dirty="0" sz="2000" lang="en-US" smtClean="0">
                <a:solidFill>
                  <a:srgbClr val="002060"/>
                </a:solidFill>
              </a:rPr>
              <a:t>+</a:t>
            </a:r>
            <a:r>
              <a:rPr dirty="0" sz="2000" lang="en-US" smtClean="0">
                <a:solidFill>
                  <a:srgbClr val="002060"/>
                </a:solidFill>
              </a:rPr>
              <a:t>, K</a:t>
            </a:r>
            <a:r>
              <a:rPr baseline="30000" dirty="0" sz="2000" lang="en-US" smtClean="0">
                <a:solidFill>
                  <a:srgbClr val="002060"/>
                </a:solidFill>
              </a:rPr>
              <a:t>+</a:t>
            </a:r>
            <a:r>
              <a:rPr dirty="0" sz="2000" lang="en-US" smtClean="0">
                <a:solidFill>
                  <a:srgbClr val="002060"/>
                </a:solidFill>
              </a:rPr>
              <a:t> &amp; </a:t>
            </a:r>
            <a:r>
              <a:rPr dirty="0" sz="2000" lang="en-US" err="1" smtClean="0">
                <a:solidFill>
                  <a:srgbClr val="002060"/>
                </a:solidFill>
              </a:rPr>
              <a:t>Cl</a:t>
            </a:r>
            <a:r>
              <a:rPr baseline="30000" dirty="0" sz="2000" lang="en-US" smtClean="0">
                <a:solidFill>
                  <a:srgbClr val="002060"/>
                </a:solidFill>
              </a:rPr>
              <a:t>-</a:t>
            </a:r>
            <a:r>
              <a:rPr dirty="0" sz="2000" lang="en-US" smtClean="0">
                <a:solidFill>
                  <a:srgbClr val="002060"/>
                </a:solidFill>
              </a:rPr>
              <a:t> is mediated by a Na</a:t>
            </a:r>
            <a:r>
              <a:rPr baseline="30000" dirty="0" sz="2000" lang="en-US" smtClean="0">
                <a:solidFill>
                  <a:srgbClr val="002060"/>
                </a:solidFill>
              </a:rPr>
              <a:t>+</a:t>
            </a:r>
            <a:r>
              <a:rPr dirty="0" sz="2000" lang="en-US" smtClean="0">
                <a:solidFill>
                  <a:srgbClr val="002060"/>
                </a:solidFill>
              </a:rPr>
              <a:t>/K</a:t>
            </a:r>
            <a:r>
              <a:rPr baseline="30000" dirty="0" sz="2000" lang="en-US" smtClean="0">
                <a:solidFill>
                  <a:srgbClr val="002060"/>
                </a:solidFill>
              </a:rPr>
              <a:t>+</a:t>
            </a:r>
            <a:r>
              <a:rPr dirty="0" sz="2000" lang="en-US" smtClean="0">
                <a:solidFill>
                  <a:srgbClr val="002060"/>
                </a:solidFill>
              </a:rPr>
              <a:t>/2Cl</a:t>
            </a:r>
            <a:r>
              <a:rPr baseline="30000" dirty="0" sz="2000" lang="en-US" smtClean="0">
                <a:solidFill>
                  <a:srgbClr val="002060"/>
                </a:solidFill>
              </a:rPr>
              <a:t>-</a:t>
            </a:r>
            <a:r>
              <a:rPr dirty="0" sz="2000" lang="en-US" smtClean="0">
                <a:solidFill>
                  <a:srgbClr val="002060"/>
                </a:solidFill>
              </a:rPr>
              <a:t> Cotransporter. </a:t>
            </a:r>
          </a:p>
          <a:p>
            <a:pPr algn="just" indent="-514350" marL="514350"/>
            <a:r>
              <a:rPr dirty="0" sz="2000" lang="en-US" smtClean="0">
                <a:solidFill>
                  <a:srgbClr val="002060"/>
                </a:solidFill>
              </a:rPr>
              <a:t>Mg</a:t>
            </a:r>
            <a:r>
              <a:rPr baseline="30000" dirty="0" sz="2000" lang="en-US" smtClean="0">
                <a:solidFill>
                  <a:srgbClr val="002060"/>
                </a:solidFill>
              </a:rPr>
              <a:t>++</a:t>
            </a:r>
            <a:r>
              <a:rPr dirty="0" sz="2000" lang="en-US" smtClean="0">
                <a:solidFill>
                  <a:srgbClr val="002060"/>
                </a:solidFill>
              </a:rPr>
              <a:t> and Ca</a:t>
            </a:r>
            <a:r>
              <a:rPr baseline="30000" dirty="0" sz="2000" lang="en-US" smtClean="0">
                <a:solidFill>
                  <a:srgbClr val="002060"/>
                </a:solidFill>
              </a:rPr>
              <a:t>++</a:t>
            </a:r>
            <a:r>
              <a:rPr dirty="0" sz="2000" lang="en-US" smtClean="0">
                <a:solidFill>
                  <a:srgbClr val="002060"/>
                </a:solidFill>
              </a:rPr>
              <a:t> enter the interstitial fluid.</a:t>
            </a:r>
          </a:p>
          <a:p>
            <a:pPr algn="just" indent="-514350" marL="514350"/>
            <a:r>
              <a:rPr dirty="0" sz="2000" lang="en-US" smtClean="0">
                <a:solidFill>
                  <a:srgbClr val="002060"/>
                </a:solidFill>
              </a:rPr>
              <a:t>25% to 30% of tubular NaCl returns to the interstitial fluid (blood). So, Loop of Henle is called diluting region. A major site for salt reabsorption.</a:t>
            </a:r>
          </a:p>
          <a:p>
            <a:pPr algn="just" indent="-514350" marL="514350">
              <a:buNone/>
            </a:pPr>
            <a:endParaRPr dirty="0" lang="en-IN" smtClean="0"/>
          </a:p>
          <a:p>
            <a:pPr algn="just" indent="-514350" marL="514350"/>
            <a:endParaRPr dirty="0" lang="en-US" smtClean="0">
              <a:solidFill>
                <a:srgbClr val="002060"/>
              </a:solidFill>
            </a:endParaRPr>
          </a:p>
          <a:p>
            <a:pPr algn="just" indent="-514350" marL="514350"/>
            <a:endParaRPr dirty="0" lang="en-US"/>
          </a:p>
        </p:txBody>
      </p:sp>
    </p:spTree>
  </p:cSld>
  <p:clrMapOvr>
    <a:masterClrMapping/>
  </p:clrMapOvr>
  <p:timing/>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HINDU COLLEGE OF PHARMACY</Company>
  <LinksUpToDate>0</LinksUpToDate>
  <AppVersion>12.0000</AppVersion>
</Properties>
</file>

<file path=docProps/core.xml><?xml version="1.0" encoding="utf-8"?>
<cp:coreProperties xmlns:cp="http://schemas.openxmlformats.org/package/2006/metadata/core-properties" xmlns:dc="http://purl.org/dc/elements/1.1/" xmlns:dcterms="http://purl.org/dc/terms/" xmlns:xsi="http://www.w3.org/2001/XMLSchema-instance">
  <dc:title>Slide 1</dc:title>
  <dc:creator>DEPT OF CHEMISTRY</dc:creator>
  <cp:lastModifiedBy>vamsi</cp:lastModifiedBy>
  <dcterms:created xsi:type="dcterms:W3CDTF">2016-06-30T22:45:41Z</dcterms:created>
  <dcterms:modified xsi:type="dcterms:W3CDTF">2023-05-31T16:01:47Z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afa4048a0f5e47f2bcf8ae1ecdd0afe9</vt:lpwstr>
  </property>
</Properties>
</file>