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86" r:id="rId4"/>
    <p:sldId id="262" r:id="rId5"/>
    <p:sldId id="258" r:id="rId6"/>
    <p:sldId id="260" r:id="rId7"/>
    <p:sldId id="266" r:id="rId8"/>
    <p:sldId id="267" r:id="rId9"/>
    <p:sldId id="269" r:id="rId10"/>
    <p:sldId id="279" r:id="rId11"/>
    <p:sldId id="285" r:id="rId12"/>
    <p:sldId id="280" r:id="rId13"/>
    <p:sldId id="282" r:id="rId14"/>
    <p:sldId id="283" r:id="rId15"/>
    <p:sldId id="270" r:id="rId16"/>
    <p:sldId id="272" r:id="rId17"/>
    <p:sldId id="273" r:id="rId18"/>
    <p:sldId id="278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59" autoAdjust="0"/>
    <p:restoredTop sz="94660"/>
  </p:normalViewPr>
  <p:slideViewPr>
    <p:cSldViewPr>
      <p:cViewPr varScale="1">
        <p:scale>
          <a:sx n="68" d="100"/>
          <a:sy n="68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31CE8-5433-4F16-AFA7-6DF56BD87E09}" type="datetimeFigureOut">
              <a:rPr lang="en-US" smtClean="0"/>
              <a:pPr/>
              <a:t>5/29/2023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CF68B-A55E-4F91-97CE-6812335F4D5A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89937FB-5760-4D23-9468-EDA3CA9B0AE1}" type="datetime1">
              <a:rPr lang="en-US" smtClean="0"/>
              <a:pPr/>
              <a:t>5/29/2023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CC55-AFAF-437B-958E-2BD53455EDCB}" type="datetime1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A733-6F57-409E-938B-67FD0EE2E034}" type="datetime1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D243FE4-6086-4FBE-8EE5-6EC4CA2E150E}" type="datetime1">
              <a:rPr lang="en-US" smtClean="0"/>
              <a:pPr/>
              <a:t>5/29/2023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657760F-D9E8-4054-9A4E-0536635697D5}" type="datetime1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28E6-F23E-40D6-AC44-4A3C202D8511}" type="datetime1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59AE-CB7F-498C-B714-7016D92924DD}" type="datetime1">
              <a:rPr lang="en-US" smtClean="0"/>
              <a:pPr/>
              <a:t>5/29/2023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637A6D4-5A5B-499B-977B-E05132E13692}" type="datetime1">
              <a:rPr lang="en-US" smtClean="0"/>
              <a:pPr/>
              <a:t>5/29/2023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39E7-C702-4A15-AFA4-6DD98F23A89A}" type="datetime1">
              <a:rPr lang="en-US" smtClean="0"/>
              <a:pPr/>
              <a:t>5/29/2023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BE3556C-076A-4FEC-9DBF-B685D71812DB}" type="datetime1">
              <a:rPr lang="en-US" smtClean="0"/>
              <a:pPr/>
              <a:t>5/29/2023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6B2D74-0AB3-4F7F-B6B3-D9B3C20C468F}" type="datetime1">
              <a:rPr lang="en-US" smtClean="0"/>
              <a:pPr/>
              <a:t>5/29/2023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9B5D647-075E-4C5E-8C94-D24B7A194182}" type="datetime1">
              <a:rPr lang="en-US" smtClean="0"/>
              <a:pPr/>
              <a:t>5/29/2023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192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IN" sz="4000" dirty="0" smtClean="0"/>
          </a:p>
          <a:p>
            <a:pPr algn="ctr"/>
            <a:r>
              <a:rPr lang="en-IN" sz="4000" b="1" dirty="0" smtClean="0">
                <a:solidFill>
                  <a:schemeClr val="accent1">
                    <a:lumMod val="75000"/>
                  </a:schemeClr>
                </a:solidFill>
              </a:rPr>
              <a:t>Non-Steroidal Anti-Inflammatory </a:t>
            </a:r>
            <a:r>
              <a:rPr lang="en-IN" sz="4000" b="1" dirty="0" smtClean="0">
                <a:solidFill>
                  <a:schemeClr val="accent1">
                    <a:lumMod val="75000"/>
                  </a:schemeClr>
                </a:solidFill>
              </a:rPr>
              <a:t>Drugs (NSAIDs</a:t>
            </a:r>
            <a:r>
              <a:rPr lang="en-IN" sz="40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IN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743450"/>
            <a:ext cx="21240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0"/>
            <a:ext cx="2590800" cy="197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0" y="5304472"/>
            <a:ext cx="5638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Mr. ALETI VAMSI</a:t>
            </a:r>
          </a:p>
          <a:p>
            <a:pPr algn="ctr">
              <a:spcBef>
                <a:spcPts val="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Assistant Professor</a:t>
            </a:r>
          </a:p>
          <a:p>
            <a:pPr algn="ctr">
              <a:spcBef>
                <a:spcPts val="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Department of Pharmaceutical Chemistry</a:t>
            </a:r>
          </a:p>
          <a:p>
            <a:pPr algn="ctr">
              <a:spcBef>
                <a:spcPts val="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M.A.M College of Pharmacy, Narasaraopet</a:t>
            </a:r>
            <a:endParaRPr lang="en-IN" sz="2000" dirty="0"/>
          </a:p>
        </p:txBody>
      </p:sp>
      <p:pic>
        <p:nvPicPr>
          <p:cNvPr id="11" name="Picture 2" descr="C:\Users\vamsi\Downloads\download-removebg-preview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200400"/>
            <a:ext cx="21336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243FE4-6086-4FBE-8EE5-6EC4CA2E150E}" type="datetime1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9939" name="Picture 3" descr="C:\Users\vamsi\Desktop\morphine SAR 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8001000" cy="678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243FE4-6086-4FBE-8EE5-6EC4CA2E150E}" type="datetime1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19004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243FE4-6086-4FBE-8EE5-6EC4CA2E150E}" type="datetime1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8915" name="Picture 3" descr="C:\Users\vamsi\Desktop\imag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00200"/>
            <a:ext cx="5257800" cy="451401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81000" y="381000"/>
            <a:ext cx="1492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Mechanism:</a:t>
            </a:r>
            <a:endParaRPr lang="en-IN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243FE4-6086-4FBE-8EE5-6EC4CA2E150E}" type="datetime1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0963" name="Picture 3" descr="C:\Users\vamsi\Desktop\Mixed+Agonist+–Antagonist+and+Partial+agoni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381000"/>
            <a:ext cx="8305800" cy="622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243FE4-6086-4FBE-8EE5-6EC4CA2E150E}" type="datetime1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228600"/>
            <a:ext cx="4205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dirty="0" err="1" smtClean="0">
                <a:latin typeface="Calibri" pitchFamily="34" charset="0"/>
              </a:rPr>
              <a:t>Pentazocine</a:t>
            </a:r>
            <a:r>
              <a:rPr lang="en-US" dirty="0" smtClean="0">
                <a:latin typeface="Calibri" pitchFamily="34" charset="0"/>
              </a:rPr>
              <a:t> is a mixed agonist/antagonist. </a:t>
            </a:r>
          </a:p>
        </p:txBody>
      </p:sp>
      <p:pic>
        <p:nvPicPr>
          <p:cNvPr id="41986" name="Picture 2" descr="C:\Users\vamsi\Desktop\24Nove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19400"/>
            <a:ext cx="8182836" cy="2812320"/>
          </a:xfrm>
          <a:prstGeom prst="rect">
            <a:avLst/>
          </a:prstGeom>
          <a:noFill/>
        </p:spPr>
      </p:pic>
      <p:pic>
        <p:nvPicPr>
          <p:cNvPr id="41987" name="Picture 3" descr="C:\Users\vamsi\Desktop\downlo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609600"/>
            <a:ext cx="2143125" cy="214312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81000" y="2362200"/>
            <a:ext cx="1142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Synthesis: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javeed seminar\attachments\dog-cough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80304"/>
            <a:ext cx="4581947" cy="4210896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</a:t>
            </a:r>
            <a:r>
              <a:rPr lang="en-US" sz="6000" b="1" dirty="0" smtClean="0">
                <a:latin typeface="+mn-lt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Colonna MT" pitchFamily="82" charset="0"/>
              </a:rPr>
              <a:t>ANTITUSSIVE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6A5FC2-6812-41FB-9F74-8DBCF2818E8D}" type="datetime1">
              <a:rPr lang="en-US" smtClean="0"/>
              <a:pPr/>
              <a:t>5/29/2023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"/>
            <a:ext cx="8229600" cy="914400"/>
          </a:xfrm>
        </p:spPr>
        <p:txBody>
          <a:bodyPr/>
          <a:lstStyle/>
          <a:p>
            <a:r>
              <a:rPr lang="en-US" sz="4000" b="1" i="1" dirty="0" smtClean="0">
                <a:latin typeface="Calibri" pitchFamily="34" charset="0"/>
              </a:rPr>
              <a:t>DEFINITION</a:t>
            </a:r>
            <a:endParaRPr lang="en-US" sz="4000" b="1" i="1" dirty="0">
              <a:latin typeface="Calibri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2209800"/>
          </a:xfrm>
        </p:spPr>
        <p:txBody>
          <a:bodyPr/>
          <a:lstStyle/>
          <a:p>
            <a:r>
              <a:rPr lang="en-US" b="1" i="1" dirty="0" smtClean="0">
                <a:latin typeface="Calibri" pitchFamily="34" charset="0"/>
              </a:rPr>
              <a:t>ANTITUSSIVE:- </a:t>
            </a:r>
          </a:p>
          <a:p>
            <a:pPr algn="just">
              <a:buNone/>
            </a:pPr>
            <a:r>
              <a:rPr lang="en-US" dirty="0" smtClean="0">
                <a:latin typeface="Calibri" pitchFamily="34" charset="0"/>
              </a:rPr>
              <a:t>            </a:t>
            </a:r>
            <a:r>
              <a:rPr lang="en-US" sz="2800" dirty="0" smtClean="0">
                <a:latin typeface="Calibri" pitchFamily="34" charset="0"/>
              </a:rPr>
              <a:t>A drug that suppresses coughing possibly by reducing the activity of the cough center in the brain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3429000"/>
            <a:ext cx="8229600" cy="2362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Acute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:- less than 3 weeks.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Sub-Acute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:- between 3-8 weeks.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Chronic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:-  longer than 8 weeks.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2590800"/>
            <a:ext cx="8229600" cy="53340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Classification of cough</a:t>
            </a:r>
            <a:endParaRPr kumimoji="0" lang="en-US" sz="3000" b="1" i="1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6C1C54E-58C2-416F-AF21-086303D82603}" type="datetime1">
              <a:rPr lang="en-US" smtClean="0"/>
              <a:pPr/>
              <a:t>5/29/2023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990600"/>
            <a:ext cx="8305800" cy="54864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AutoNum type="arabicParenR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CENTRALLY ACTING ANTITUSSIVE:-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b="1" dirty="0" smtClean="0">
                <a:latin typeface="Calibri" pitchFamily="34" charset="0"/>
              </a:rPr>
              <a:t>                         </a:t>
            </a:r>
            <a:r>
              <a:rPr lang="en-US" sz="2400" dirty="0" smtClean="0">
                <a:latin typeface="Calibri" pitchFamily="34" charset="0"/>
              </a:rPr>
              <a:t>The centrally acting </a:t>
            </a:r>
            <a:r>
              <a:rPr lang="en-US" sz="2400" dirty="0" err="1" smtClean="0">
                <a:latin typeface="Calibri" pitchFamily="34" charset="0"/>
              </a:rPr>
              <a:t>antitussives</a:t>
            </a:r>
            <a:r>
              <a:rPr lang="en-US" sz="2400" dirty="0" smtClean="0">
                <a:latin typeface="Calibri" pitchFamily="34" charset="0"/>
              </a:rPr>
              <a:t> consists primarily of the </a:t>
            </a:r>
            <a:r>
              <a:rPr lang="en-US" sz="2400" dirty="0" err="1" smtClean="0">
                <a:latin typeface="Calibri" pitchFamily="34" charset="0"/>
              </a:rPr>
              <a:t>phenanthrene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alkoloid</a:t>
            </a:r>
            <a:r>
              <a:rPr lang="en-US" sz="2400" dirty="0" smtClean="0">
                <a:latin typeface="Calibri" pitchFamily="34" charset="0"/>
              </a:rPr>
              <a:t> of opium. These drugs selectively act on the </a:t>
            </a:r>
            <a:r>
              <a:rPr lang="en-US" sz="2400" dirty="0" err="1" smtClean="0">
                <a:latin typeface="Calibri" pitchFamily="34" charset="0"/>
              </a:rPr>
              <a:t>medullary</a:t>
            </a:r>
            <a:r>
              <a:rPr lang="en-US" sz="2400" dirty="0" smtClean="0">
                <a:latin typeface="Calibri" pitchFamily="34" charset="0"/>
              </a:rPr>
              <a:t> centre to suppress the cough reflex.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Narcotic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antitussive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:-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       Codeine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     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Hydrocodone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     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Oxycodone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Non-narcotic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antitussive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:-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   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Dextromethorphan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      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Noscapine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      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Propoxyphene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865187"/>
          </a:xfrm>
        </p:spPr>
        <p:txBody>
          <a:bodyPr/>
          <a:lstStyle/>
          <a:p>
            <a:r>
              <a:rPr lang="en-US" b="1" i="1" dirty="0" smtClean="0">
                <a:latin typeface="Calibri" pitchFamily="34" charset="0"/>
              </a:rPr>
              <a:t>CLASSIFICATION</a:t>
            </a:r>
            <a:endParaRPr lang="en-US" b="1" i="1" dirty="0">
              <a:latin typeface="Calibr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01D732-0CB7-4C37-B40A-3CFA4DA74F4C}" type="datetime1">
              <a:rPr lang="en-US" smtClean="0"/>
              <a:pPr/>
              <a:t>5/29/2023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0721" name="Picture 1" descr="C:\Users\vamsi\Desktop\download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590800"/>
            <a:ext cx="2514600" cy="1819275"/>
          </a:xfrm>
          <a:prstGeom prst="rect">
            <a:avLst/>
          </a:prstGeom>
          <a:noFill/>
        </p:spPr>
      </p:pic>
      <p:pic>
        <p:nvPicPr>
          <p:cNvPr id="30722" name="Picture 2" descr="C:\Users\vamsi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572000"/>
            <a:ext cx="2228850" cy="204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381000"/>
            <a:ext cx="8229600" cy="6096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2) 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PERIPHERALLY ACTING ANTITUSSIVE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:-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400" dirty="0" smtClean="0">
                <a:latin typeface="Calibri" pitchFamily="34" charset="0"/>
              </a:rPr>
              <a:t>     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Mucosal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anaesthetics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:-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    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Benzonatate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 its structurally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releted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local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aneasthetic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tetracaine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       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Chlophedianol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Hydrating agents:-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          Steam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          Aerosols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Miscellaneous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:-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        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Bromhexine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AutoNum type="alphaUcParenR"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AutoNum type="alphaUcParenR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D9EC38-CFB8-4F43-98B9-0D7C8C418BBD}" type="datetime1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9697" name="Picture 1" descr="C:\Users\vamsi\Desktop\g-7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743200"/>
            <a:ext cx="5353050" cy="1647825"/>
          </a:xfrm>
          <a:prstGeom prst="rect">
            <a:avLst/>
          </a:prstGeom>
          <a:noFill/>
        </p:spPr>
      </p:pic>
      <p:pic>
        <p:nvPicPr>
          <p:cNvPr id="29698" name="Picture 2" descr="C:\Users\vamsi\Desktop\download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572000"/>
            <a:ext cx="200025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038600"/>
            <a:ext cx="2286000" cy="579438"/>
          </a:xfrm>
        </p:spPr>
        <p:txBody>
          <a:bodyPr/>
          <a:lstStyle/>
          <a:p>
            <a:r>
              <a:rPr lang="en-IN" b="1" dirty="0" err="1" smtClean="0">
                <a:solidFill>
                  <a:srgbClr val="00B050"/>
                </a:solidFill>
              </a:rPr>
              <a:t>thankyou</a:t>
            </a:r>
            <a:endParaRPr lang="en-IN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5000" y="5410200"/>
            <a:ext cx="5867400" cy="8351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6000" b="1" dirty="0" smtClean="0">
                <a:solidFill>
                  <a:schemeClr val="accent1">
                    <a:lumMod val="75000"/>
                  </a:schemeClr>
                </a:solidFill>
              </a:rPr>
              <a:t>THANK YOU</a:t>
            </a:r>
            <a:endParaRPr lang="en-IN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243FE4-6086-4FBE-8EE5-6EC4CA2E150E}" type="datetime1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3010" name="Picture 2" descr="C:\Users\vamsi\Desktop\web1_International-Overdose-Awareness-Day201882110585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83044" cy="5024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838200"/>
            <a:ext cx="7772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 smtClean="0">
                <a:solidFill>
                  <a:schemeClr val="accent1">
                    <a:lumMod val="75000"/>
                  </a:schemeClr>
                </a:solidFill>
              </a:rPr>
              <a:t>NSAIDs </a:t>
            </a:r>
            <a:r>
              <a:rPr lang="en-IN" sz="2000" dirty="0" smtClean="0"/>
              <a:t>are drugs with </a:t>
            </a:r>
            <a:r>
              <a:rPr lang="en-IN" sz="2000" b="1" dirty="0" smtClean="0">
                <a:solidFill>
                  <a:srgbClr val="FF0000"/>
                </a:solidFill>
              </a:rPr>
              <a:t>analgesics (pain reducing), </a:t>
            </a:r>
            <a:r>
              <a:rPr lang="en-IN" sz="2000" b="1" dirty="0" smtClean="0">
                <a:solidFill>
                  <a:srgbClr val="00B050"/>
                </a:solidFill>
              </a:rPr>
              <a:t>anti pyretic (fever reducing),</a:t>
            </a:r>
            <a:r>
              <a:rPr lang="en-IN" sz="2000" b="1" dirty="0" smtClean="0"/>
              <a:t> </a:t>
            </a:r>
            <a:r>
              <a:rPr lang="en-IN" sz="2000" b="1" dirty="0" smtClean="0">
                <a:solidFill>
                  <a:srgbClr val="7030A0"/>
                </a:solidFill>
              </a:rPr>
              <a:t>reduce inflammation (redness and swelling</a:t>
            </a:r>
            <a:r>
              <a:rPr lang="en-IN" sz="2000" dirty="0" smtClean="0">
                <a:solidFill>
                  <a:srgbClr val="7030A0"/>
                </a:solidFill>
              </a:rPr>
              <a:t>).</a:t>
            </a:r>
          </a:p>
          <a:p>
            <a:endParaRPr lang="en-IN" sz="2000" dirty="0" smtClean="0"/>
          </a:p>
          <a:p>
            <a:pPr>
              <a:buFont typeface="Wingdings" pitchFamily="2" charset="2"/>
              <a:buChar char="Ø"/>
            </a:pPr>
            <a:r>
              <a:rPr lang="en-IN" sz="2000" dirty="0" smtClean="0"/>
              <a:t> NSAIDs are non </a:t>
            </a:r>
            <a:r>
              <a:rPr lang="en-IN" sz="2000" dirty="0" err="1" smtClean="0"/>
              <a:t>norcotic</a:t>
            </a:r>
            <a:r>
              <a:rPr lang="en-IN" sz="2000" dirty="0" smtClean="0"/>
              <a:t> drugs. </a:t>
            </a:r>
          </a:p>
          <a:p>
            <a:endParaRPr lang="en-IN" sz="2000" dirty="0" smtClean="0"/>
          </a:p>
          <a:p>
            <a:pPr>
              <a:buFont typeface="Wingdings" pitchFamily="2" charset="2"/>
              <a:buChar char="Ø"/>
            </a:pPr>
            <a:r>
              <a:rPr lang="en-IN" sz="2000" dirty="0" smtClean="0"/>
              <a:t> They are associated with no. of side effects. The common side effects are nausea, </a:t>
            </a:r>
            <a:r>
              <a:rPr lang="en-IN" sz="2000" dirty="0" err="1" smtClean="0"/>
              <a:t>diarrehea</a:t>
            </a:r>
            <a:r>
              <a:rPr lang="en-IN" sz="2000" dirty="0" smtClean="0"/>
              <a:t>, constipation, vomiting, rashes, dizziness etc</a:t>
            </a:r>
          </a:p>
          <a:p>
            <a:endParaRPr lang="en-IN" sz="2000" dirty="0" smtClean="0"/>
          </a:p>
          <a:p>
            <a:pPr>
              <a:buFont typeface="Wingdings" pitchFamily="2" charset="2"/>
              <a:buChar char="Ø"/>
            </a:pPr>
            <a:r>
              <a:rPr lang="en-IN" sz="2000" dirty="0" smtClean="0"/>
              <a:t> The most serious side effects are kidney failure and liver failures.</a:t>
            </a:r>
          </a:p>
          <a:p>
            <a:endParaRPr lang="en-IN" sz="2000" dirty="0" smtClean="0"/>
          </a:p>
          <a:p>
            <a:pPr>
              <a:buFont typeface="Wingdings" pitchFamily="2" charset="2"/>
              <a:buChar char="Ø"/>
            </a:pPr>
            <a:r>
              <a:rPr lang="en-IN" sz="2000" dirty="0" smtClean="0"/>
              <a:t> Used to treat Headaches, painful periods, toothache and sports injuries.</a:t>
            </a:r>
          </a:p>
          <a:p>
            <a:endParaRPr lang="en-IN" sz="2000" dirty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18357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chemeClr val="accent1">
                    <a:lumMod val="75000"/>
                  </a:schemeClr>
                </a:solidFill>
              </a:rPr>
              <a:t>NSAIDs: </a:t>
            </a:r>
            <a:endParaRPr lang="en-IN" sz="2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CDCC8C-CB81-491B-8A0A-F4F9A191A77F}" type="datetime1">
              <a:rPr lang="en-US" smtClean="0"/>
              <a:pPr/>
              <a:t>5/29/2023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243FE4-6086-4FBE-8EE5-6EC4CA2E150E}" type="datetime1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113" y="47625"/>
            <a:ext cx="8105775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3406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dirty="0" smtClean="0">
                <a:solidFill>
                  <a:srgbClr val="FF0000"/>
                </a:solidFill>
              </a:rPr>
              <a:t>Types of Pains:</a:t>
            </a:r>
            <a:endParaRPr lang="en-IN" sz="32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304800"/>
            <a:ext cx="1168294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838200"/>
            <a:ext cx="5867400" cy="292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1219200"/>
            <a:ext cx="160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343400"/>
            <a:ext cx="158663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3810000"/>
            <a:ext cx="1066800" cy="151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81F9E58-29AB-4331-B2EB-2460F53546C0}" type="datetime1">
              <a:rPr lang="en-US" smtClean="0"/>
              <a:pPr/>
              <a:t>5/29/2023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3314" name="Picture 2" descr="Related imag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2600" y="3770825"/>
            <a:ext cx="5486400" cy="3087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33400"/>
            <a:ext cx="83058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schemeClr val="accent1">
                    <a:lumMod val="75000"/>
                  </a:schemeClr>
                </a:solidFill>
              </a:rPr>
              <a:t>Selective COX-2 Inhibitors</a:t>
            </a:r>
          </a:p>
          <a:p>
            <a:endParaRPr lang="en-IN" dirty="0" smtClean="0"/>
          </a:p>
          <a:p>
            <a:pPr>
              <a:buFont typeface="Arial" pitchFamily="34" charset="0"/>
              <a:buChar char="•"/>
            </a:pPr>
            <a:r>
              <a:rPr lang="en-IN" dirty="0" smtClean="0"/>
              <a:t> These drugs acts as anti </a:t>
            </a:r>
            <a:r>
              <a:rPr lang="en-IN" dirty="0" err="1" smtClean="0"/>
              <a:t>inflamatory</a:t>
            </a:r>
            <a:r>
              <a:rPr lang="en-IN" dirty="0" smtClean="0"/>
              <a:t> agents by </a:t>
            </a:r>
            <a:r>
              <a:rPr lang="en-IN" dirty="0" err="1" smtClean="0"/>
              <a:t>directlly</a:t>
            </a:r>
            <a:r>
              <a:rPr lang="en-IN" dirty="0" smtClean="0"/>
              <a:t> inhibiting COX2 enzyme.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/>
              <a:t> These drugs reduce the risk of peptic ulcers. 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/>
              <a:t> After several COX 2 inhibitors for marketing, data from clinical trails revealed that, these drugs are cause </a:t>
            </a:r>
            <a:r>
              <a:rPr lang="en-IN" dirty="0" err="1" smtClean="0"/>
              <a:t>incresed</a:t>
            </a:r>
            <a:r>
              <a:rPr lang="en-IN" dirty="0" smtClean="0"/>
              <a:t> heart attack and strokes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/>
              <a:t> Some of the agents are taken out from the market</a:t>
            </a:r>
          </a:p>
          <a:p>
            <a:endParaRPr lang="en-IN" dirty="0" smtClean="0"/>
          </a:p>
          <a:p>
            <a:r>
              <a:rPr lang="en-IN" dirty="0" smtClean="0"/>
              <a:t>COX-2 inhibitors do not contain carboxylic acid groups. They have different chemical structures</a:t>
            </a:r>
          </a:p>
          <a:p>
            <a:endParaRPr lang="en-IN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962400"/>
            <a:ext cx="6019801" cy="224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2BD4D3-42AB-438D-B10B-4DEE160E915D}" type="datetime1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609600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 smtClean="0"/>
          </a:p>
          <a:p>
            <a:r>
              <a:rPr lang="en-IN" dirty="0" err="1" smtClean="0"/>
              <a:t>Celecoxib</a:t>
            </a:r>
            <a:r>
              <a:rPr lang="en-IN" dirty="0" smtClean="0"/>
              <a:t> is in a class of NSAIDs called COX-2 inhibitors  It is used to relieve pain, swelling.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304800" y="228600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 smtClean="0">
                <a:solidFill>
                  <a:srgbClr val="FF0000"/>
                </a:solidFill>
              </a:rPr>
              <a:t>Selective COX-2 Inhibitors - </a:t>
            </a:r>
            <a:r>
              <a:rPr lang="en-IN" sz="2400" b="1" dirty="0" err="1" smtClean="0">
                <a:solidFill>
                  <a:srgbClr val="00B050"/>
                </a:solidFill>
              </a:rPr>
              <a:t>Celecoxib</a:t>
            </a:r>
            <a:endParaRPr lang="en-IN" sz="1600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6002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u="sng" dirty="0" smtClean="0"/>
              <a:t>Synthesis of </a:t>
            </a:r>
            <a:r>
              <a:rPr lang="en-IN" b="1" u="sng" dirty="0" err="1" smtClean="0"/>
              <a:t>Celecoxib</a:t>
            </a:r>
            <a:r>
              <a:rPr lang="en-IN" b="1" u="sng" dirty="0" smtClean="0"/>
              <a:t>:  </a:t>
            </a:r>
            <a:r>
              <a:rPr lang="en-IN" dirty="0" smtClean="0"/>
              <a:t>ethyl </a:t>
            </a:r>
            <a:r>
              <a:rPr lang="en-IN" dirty="0" err="1" smtClean="0"/>
              <a:t>trifluoroacetate</a:t>
            </a:r>
            <a:r>
              <a:rPr lang="en-IN" dirty="0" smtClean="0"/>
              <a:t> and </a:t>
            </a:r>
            <a:r>
              <a:rPr lang="en-IN" dirty="0" err="1" smtClean="0"/>
              <a:t>methylacetophenone</a:t>
            </a:r>
            <a:r>
              <a:rPr lang="en-IN" dirty="0" smtClean="0"/>
              <a:t> react to give 4-methyltrifluoroacetyl </a:t>
            </a:r>
            <a:r>
              <a:rPr lang="en-IN" dirty="0" err="1" smtClean="0"/>
              <a:t>benzophenone</a:t>
            </a:r>
            <a:r>
              <a:rPr lang="en-IN" dirty="0" smtClean="0"/>
              <a:t>. Treatment with 4- hydrazine </a:t>
            </a:r>
            <a:r>
              <a:rPr lang="en-IN" dirty="0" err="1" smtClean="0"/>
              <a:t>benzensulfonamide</a:t>
            </a:r>
            <a:r>
              <a:rPr lang="en-IN" dirty="0" smtClean="0"/>
              <a:t> results in closing of </a:t>
            </a:r>
            <a:r>
              <a:rPr lang="en-IN" dirty="0" err="1" smtClean="0"/>
              <a:t>pyrazole</a:t>
            </a:r>
            <a:r>
              <a:rPr lang="en-IN" dirty="0" smtClean="0"/>
              <a:t> ring to give </a:t>
            </a:r>
            <a:r>
              <a:rPr lang="en-IN" dirty="0" err="1" smtClean="0"/>
              <a:t>celecoxib</a:t>
            </a:r>
            <a:r>
              <a:rPr lang="en-IN" b="1" u="sng" dirty="0" smtClean="0"/>
              <a:t>.</a:t>
            </a:r>
            <a:endParaRPr lang="en-IN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667000"/>
            <a:ext cx="7200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352800"/>
            <a:ext cx="17526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7740F3-38E3-4E97-BE5A-EF67341B4E51}" type="datetime1">
              <a:rPr lang="en-US" smtClean="0"/>
              <a:pPr/>
              <a:t>5/29/2023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80" y="5029200"/>
            <a:ext cx="838652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0"/>
            <a:ext cx="822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OPIOID ANALGESICS</a:t>
            </a:r>
          </a:p>
          <a:p>
            <a:endParaRPr lang="en-IN" dirty="0" smtClean="0"/>
          </a:p>
          <a:p>
            <a:r>
              <a:rPr lang="en-IN" dirty="0" smtClean="0"/>
              <a:t>            The </a:t>
            </a:r>
            <a:r>
              <a:rPr lang="en-IN" b="1" dirty="0" err="1" smtClean="0"/>
              <a:t>opioid</a:t>
            </a:r>
            <a:r>
              <a:rPr lang="en-IN" b="1" dirty="0" smtClean="0"/>
              <a:t> analgesics which are </a:t>
            </a:r>
            <a:r>
              <a:rPr lang="en-IN" dirty="0" smtClean="0"/>
              <a:t>prescription only medicines that are very potent, being chemically related to morphine. </a:t>
            </a:r>
            <a:r>
              <a:rPr lang="en-IN" dirty="0" err="1" smtClean="0"/>
              <a:t>Opioid</a:t>
            </a:r>
            <a:r>
              <a:rPr lang="en-IN" dirty="0" smtClean="0"/>
              <a:t> analgesics are prescribed for moderate to severe pain</a:t>
            </a:r>
            <a:endParaRPr lang="en-I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4094" y="1828800"/>
            <a:ext cx="233821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04800" y="2057400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OPIUM, the </a:t>
            </a:r>
            <a:r>
              <a:rPr lang="en-IN" dirty="0" err="1" smtClean="0"/>
              <a:t>greek</a:t>
            </a:r>
            <a:r>
              <a:rPr lang="en-IN" dirty="0" smtClean="0"/>
              <a:t> name for poppy juice. Is obtained from the juice of the </a:t>
            </a:r>
            <a:r>
              <a:rPr lang="en-IN" dirty="0" err="1" smtClean="0"/>
              <a:t>papaver</a:t>
            </a:r>
            <a:r>
              <a:rPr lang="en-IN" dirty="0" smtClean="0"/>
              <a:t> </a:t>
            </a:r>
            <a:r>
              <a:rPr lang="en-IN" dirty="0" err="1" smtClean="0"/>
              <a:t>somniferum</a:t>
            </a:r>
            <a:r>
              <a:rPr lang="en-IN" dirty="0" smtClean="0"/>
              <a:t>.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228600" y="2971800"/>
            <a:ext cx="205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Extraction of Poppy to </a:t>
            </a:r>
            <a:r>
              <a:rPr lang="en-IN" b="1" dirty="0" err="1" smtClean="0">
                <a:solidFill>
                  <a:srgbClr val="FF0000"/>
                </a:solidFill>
              </a:rPr>
              <a:t>Opioids</a:t>
            </a:r>
            <a:r>
              <a:rPr lang="en-IN" b="1" dirty="0" smtClean="0">
                <a:solidFill>
                  <a:srgbClr val="FF0000"/>
                </a:solidFill>
              </a:rPr>
              <a:t>: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714625"/>
            <a:ext cx="35814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9BCBF0-4682-453A-88ED-5A464AAA1A23}" type="datetime1">
              <a:rPr lang="en-US" smtClean="0"/>
              <a:pPr/>
              <a:t>5/29/2023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48480"/>
            <a:ext cx="1981200" cy="250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474345"/>
            <a:ext cx="81534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err="1" smtClean="0">
                <a:solidFill>
                  <a:srgbClr val="00B050"/>
                </a:solidFill>
              </a:rPr>
              <a:t>Opoids</a:t>
            </a:r>
            <a:r>
              <a:rPr lang="en-IN" sz="2400" b="1" dirty="0" smtClean="0">
                <a:solidFill>
                  <a:srgbClr val="00B050"/>
                </a:solidFill>
              </a:rPr>
              <a:t> – Classification</a:t>
            </a:r>
          </a:p>
          <a:p>
            <a:endParaRPr lang="en-IN" sz="2000" b="1" dirty="0" smtClean="0">
              <a:solidFill>
                <a:srgbClr val="00B050"/>
              </a:solidFill>
            </a:endParaRPr>
          </a:p>
          <a:p>
            <a:r>
              <a:rPr lang="en-IN" sz="2000" dirty="0" smtClean="0"/>
              <a:t>1. Natural Opium Alkaloids: Morphine and Codeine</a:t>
            </a:r>
          </a:p>
          <a:p>
            <a:r>
              <a:rPr lang="en-IN" sz="2000" dirty="0" smtClean="0"/>
              <a:t>2. Semi-synthetic: Diacetylmorphine (Heroin) and </a:t>
            </a:r>
            <a:r>
              <a:rPr lang="en-IN" sz="2000" dirty="0" err="1" smtClean="0"/>
              <a:t>Pholcodeine</a:t>
            </a:r>
            <a:endParaRPr lang="en-IN" sz="2000" dirty="0" smtClean="0"/>
          </a:p>
          <a:p>
            <a:r>
              <a:rPr lang="en-IN" sz="2000" dirty="0" smtClean="0"/>
              <a:t>3. Synthetic </a:t>
            </a:r>
            <a:r>
              <a:rPr lang="en-IN" sz="2000" dirty="0" err="1" smtClean="0"/>
              <a:t>Opioids</a:t>
            </a:r>
            <a:r>
              <a:rPr lang="en-IN" sz="2000" dirty="0" smtClean="0"/>
              <a:t>:</a:t>
            </a:r>
          </a:p>
          <a:p>
            <a:r>
              <a:rPr lang="en-IN" sz="2000" dirty="0" smtClean="0"/>
              <a:t>• </a:t>
            </a:r>
            <a:r>
              <a:rPr lang="en-IN" sz="2000" dirty="0" err="1" smtClean="0"/>
              <a:t>Phenylpiperidines</a:t>
            </a:r>
            <a:r>
              <a:rPr lang="en-IN" sz="2000" dirty="0" smtClean="0"/>
              <a:t>:</a:t>
            </a:r>
          </a:p>
          <a:p>
            <a:pPr algn="r"/>
            <a:r>
              <a:rPr lang="en-IN" sz="2000" dirty="0" smtClean="0"/>
              <a:t>                 </a:t>
            </a:r>
            <a:r>
              <a:rPr lang="en-IN" sz="2000" dirty="0" err="1" smtClean="0"/>
              <a:t>Pethidine</a:t>
            </a:r>
            <a:r>
              <a:rPr lang="en-IN" sz="2000" dirty="0" smtClean="0"/>
              <a:t> (</a:t>
            </a:r>
            <a:r>
              <a:rPr lang="en-IN" sz="2000" dirty="0" err="1" smtClean="0"/>
              <a:t>Mepiridine</a:t>
            </a:r>
            <a:r>
              <a:rPr lang="en-IN" sz="2000" dirty="0" smtClean="0"/>
              <a:t>) and its congeners – </a:t>
            </a:r>
            <a:r>
              <a:rPr lang="en-IN" sz="2000" dirty="0" err="1" smtClean="0"/>
              <a:t>Diphenoxylate</a:t>
            </a:r>
            <a:r>
              <a:rPr lang="en-IN" sz="2000" dirty="0" smtClean="0"/>
              <a:t>     and  </a:t>
            </a:r>
            <a:r>
              <a:rPr lang="en-IN" sz="2000" dirty="0" err="1" smtClean="0"/>
              <a:t>Loperamide</a:t>
            </a:r>
            <a:endParaRPr lang="en-IN" sz="2000" dirty="0" smtClean="0"/>
          </a:p>
          <a:p>
            <a:r>
              <a:rPr lang="en-IN" sz="2000" dirty="0" smtClean="0"/>
              <a:t>• </a:t>
            </a:r>
            <a:r>
              <a:rPr lang="en-IN" sz="2000" dirty="0" err="1" smtClean="0"/>
              <a:t>Fentanyl</a:t>
            </a:r>
            <a:r>
              <a:rPr lang="en-IN" sz="2000" dirty="0" smtClean="0"/>
              <a:t> and its congeners – </a:t>
            </a:r>
            <a:r>
              <a:rPr lang="en-IN" sz="2000" dirty="0" err="1" smtClean="0"/>
              <a:t>sufentanil</a:t>
            </a:r>
            <a:r>
              <a:rPr lang="en-IN" sz="2000" dirty="0" smtClean="0"/>
              <a:t>, </a:t>
            </a:r>
            <a:r>
              <a:rPr lang="en-IN" sz="2000" dirty="0" err="1" smtClean="0"/>
              <a:t>remifentanil</a:t>
            </a:r>
            <a:r>
              <a:rPr lang="en-IN" sz="2000" dirty="0" smtClean="0"/>
              <a:t> and </a:t>
            </a:r>
            <a:r>
              <a:rPr lang="en-IN" sz="2000" dirty="0" err="1" smtClean="0"/>
              <a:t>alfentanil</a:t>
            </a:r>
            <a:endParaRPr lang="en-IN" sz="2000" dirty="0" smtClean="0"/>
          </a:p>
          <a:p>
            <a:r>
              <a:rPr lang="en-IN" sz="2000" dirty="0" smtClean="0"/>
              <a:t>• Phenyl-</a:t>
            </a:r>
            <a:r>
              <a:rPr lang="en-IN" sz="2000" dirty="0" err="1" smtClean="0"/>
              <a:t>heptylmines</a:t>
            </a:r>
            <a:r>
              <a:rPr lang="en-IN" sz="2000" dirty="0" smtClean="0"/>
              <a:t>: Methadone and congeners like</a:t>
            </a:r>
          </a:p>
          <a:p>
            <a:r>
              <a:rPr lang="en-IN" sz="2000" dirty="0" err="1" smtClean="0"/>
              <a:t>Propoxyphene</a:t>
            </a:r>
            <a:r>
              <a:rPr lang="en-IN" sz="2000" dirty="0" smtClean="0"/>
              <a:t> and </a:t>
            </a:r>
            <a:r>
              <a:rPr lang="en-IN" sz="2000" dirty="0" err="1" smtClean="0"/>
              <a:t>Dextropropoxyphene</a:t>
            </a:r>
            <a:endParaRPr lang="en-IN" sz="2000" dirty="0" smtClean="0"/>
          </a:p>
          <a:p>
            <a:r>
              <a:rPr lang="en-IN" sz="2000" dirty="0" smtClean="0"/>
              <a:t>• </a:t>
            </a:r>
            <a:r>
              <a:rPr lang="en-IN" sz="2000" dirty="0" err="1" smtClean="0"/>
              <a:t>Benzomorphans</a:t>
            </a:r>
            <a:r>
              <a:rPr lang="en-IN" sz="2000" dirty="0" smtClean="0"/>
              <a:t>: </a:t>
            </a:r>
            <a:r>
              <a:rPr lang="en-IN" sz="2000" dirty="0" err="1" smtClean="0"/>
              <a:t>Pentazocine</a:t>
            </a:r>
            <a:endParaRPr lang="en-IN" sz="2000" dirty="0" smtClean="0"/>
          </a:p>
          <a:p>
            <a:r>
              <a:rPr lang="en-IN" sz="2000" dirty="0" smtClean="0"/>
              <a:t>• </a:t>
            </a:r>
            <a:r>
              <a:rPr lang="en-IN" sz="2000" dirty="0" err="1" smtClean="0"/>
              <a:t>Morphinan</a:t>
            </a:r>
            <a:r>
              <a:rPr lang="en-IN" sz="2000" dirty="0" smtClean="0"/>
              <a:t> compounds and congeners: </a:t>
            </a:r>
            <a:r>
              <a:rPr lang="en-IN" sz="2000" dirty="0" err="1" smtClean="0"/>
              <a:t>Levorphanol</a:t>
            </a:r>
            <a:r>
              <a:rPr lang="en-IN" sz="2000" dirty="0" smtClean="0"/>
              <a:t> and </a:t>
            </a:r>
            <a:r>
              <a:rPr lang="en-IN" sz="2000" dirty="0" err="1" smtClean="0"/>
              <a:t>Butorphanol</a:t>
            </a:r>
            <a:endParaRPr lang="en-IN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0DC944-3980-485E-98F7-D82D09368092}" type="datetime1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68D28C-F98E-420D-BC6E-4218070C41EE}" type="datetime1">
              <a:rPr lang="en-US" smtClean="0"/>
              <a:pPr/>
              <a:t>5/29/2023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3795" name="Picture 3" descr="C:\Users\vamsi\Desktop\The-chemical-structures-of-morphine-and-related-opiate-analgesics-top-line-naloxo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8096250" cy="507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277</TotalTime>
  <Words>558</Words>
  <Application>Microsoft Office PowerPoint</Application>
  <PresentationFormat>On-screen Show (4:3)</PresentationFormat>
  <Paragraphs>118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                 ANTITUSSIVE </vt:lpstr>
      <vt:lpstr>DEFINITION</vt:lpstr>
      <vt:lpstr>CLASSIFICATION</vt:lpstr>
      <vt:lpstr>Slide 18</vt:lpstr>
      <vt:lpstr>thankyou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vamsi</dc:creator>
  <cp:lastModifiedBy>vamsi</cp:lastModifiedBy>
  <cp:revision>32</cp:revision>
  <dcterms:created xsi:type="dcterms:W3CDTF">2006-08-16T00:00:00Z</dcterms:created>
  <dcterms:modified xsi:type="dcterms:W3CDTF">2023-05-29T06:37:21Z</dcterms:modified>
</cp:coreProperties>
</file>