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5"/>
  </p:notesMasterIdLst>
  <p:sldIdLst>
    <p:sldId id="256" r:id="rId2"/>
    <p:sldId id="257" r:id="rId3"/>
    <p:sldId id="258" r:id="rId4"/>
    <p:sldId id="261" r:id="rId5"/>
    <p:sldId id="317" r:id="rId6"/>
    <p:sldId id="262" r:id="rId7"/>
    <p:sldId id="263" r:id="rId8"/>
    <p:sldId id="264" r:id="rId9"/>
    <p:sldId id="265" r:id="rId10"/>
    <p:sldId id="266" r:id="rId11"/>
    <p:sldId id="318" r:id="rId12"/>
    <p:sldId id="319" r:id="rId13"/>
    <p:sldId id="321" r:id="rId14"/>
    <p:sldId id="322" r:id="rId15"/>
    <p:sldId id="323" r:id="rId16"/>
    <p:sldId id="326" r:id="rId17"/>
    <p:sldId id="327" r:id="rId18"/>
    <p:sldId id="328" r:id="rId19"/>
    <p:sldId id="268" r:id="rId20"/>
    <p:sldId id="269" r:id="rId21"/>
    <p:sldId id="270" r:id="rId22"/>
    <p:sldId id="271" r:id="rId23"/>
    <p:sldId id="272" r:id="rId24"/>
    <p:sldId id="273" r:id="rId25"/>
    <p:sldId id="274" r:id="rId26"/>
    <p:sldId id="275" r:id="rId27"/>
    <p:sldId id="276" r:id="rId28"/>
    <p:sldId id="278" r:id="rId29"/>
    <p:sldId id="280" r:id="rId30"/>
    <p:sldId id="281" r:id="rId31"/>
    <p:sldId id="282" r:id="rId32"/>
    <p:sldId id="283" r:id="rId33"/>
    <p:sldId id="284" r:id="rId34"/>
    <p:sldId id="285" r:id="rId35"/>
    <p:sldId id="286" r:id="rId36"/>
    <p:sldId id="287" r:id="rId37"/>
    <p:sldId id="288" r:id="rId38"/>
    <p:sldId id="289" r:id="rId39"/>
    <p:sldId id="329" r:id="rId40"/>
    <p:sldId id="290" r:id="rId41"/>
    <p:sldId id="291" r:id="rId42"/>
    <p:sldId id="292" r:id="rId43"/>
    <p:sldId id="293" r:id="rId44"/>
    <p:sldId id="294" r:id="rId45"/>
    <p:sldId id="295" r:id="rId46"/>
    <p:sldId id="330" r:id="rId47"/>
    <p:sldId id="331" r:id="rId48"/>
    <p:sldId id="332" r:id="rId49"/>
    <p:sldId id="333" r:id="rId50"/>
    <p:sldId id="296" r:id="rId51"/>
    <p:sldId id="297" r:id="rId52"/>
    <p:sldId id="298" r:id="rId53"/>
    <p:sldId id="299" r:id="rId54"/>
    <p:sldId id="300" r:id="rId55"/>
    <p:sldId id="301" r:id="rId56"/>
    <p:sldId id="302" r:id="rId57"/>
    <p:sldId id="303" r:id="rId58"/>
    <p:sldId id="334" r:id="rId59"/>
    <p:sldId id="304" r:id="rId60"/>
    <p:sldId id="305" r:id="rId61"/>
    <p:sldId id="335" r:id="rId62"/>
    <p:sldId id="306" r:id="rId63"/>
    <p:sldId id="307" r:id="rId64"/>
    <p:sldId id="308" r:id="rId65"/>
    <p:sldId id="309" r:id="rId66"/>
    <p:sldId id="310" r:id="rId67"/>
    <p:sldId id="311" r:id="rId68"/>
    <p:sldId id="312" r:id="rId69"/>
    <p:sldId id="313" r:id="rId70"/>
    <p:sldId id="336" r:id="rId71"/>
    <p:sldId id="314" r:id="rId72"/>
    <p:sldId id="316" r:id="rId73"/>
    <p:sldId id="33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5E24B-8005-450D-8E69-7890A33C280A}" type="datetimeFigureOut">
              <a:rPr lang="en-US" smtClean="0"/>
              <a:pPr/>
              <a:t>5/29/2023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DAFA4-1180-4874-9FC2-C5B308056391}"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01BDAFA4-1180-4874-9FC2-C5B308056391}" type="slidenum">
              <a:rPr lang="en-IN" smtClean="0"/>
              <a:pPr/>
              <a:t>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43ED98-1E64-4A8B-B153-7CBC5262E6D5}" type="datetime1">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BFD73-906B-43F2-813C-A794AD1DE4EB}" type="datetime1">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3FFAB-1AB0-40BD-8B30-1A5A903C158D}" type="datetime1">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01FE21-5A32-474E-A7D8-E2F0256C64C3}" type="datetime1">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039E0F-9DA9-4792-A53A-FC279E4FD1A9}" type="datetime1">
              <a:rPr lang="en-US" smtClean="0"/>
              <a:pPr/>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1A0987-AFF6-4A3C-9C46-AAA1A565F06F}" type="datetime1">
              <a:rPr lang="en-US" smtClean="0"/>
              <a:pPr/>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343335-1E23-44C0-A993-D8168C604903}" type="datetime1">
              <a:rPr lang="en-US" smtClean="0"/>
              <a:pPr/>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03DB50-CB37-42E5-BD7A-02C2F4B42E86}" type="datetime1">
              <a:rPr lang="en-US" smtClean="0"/>
              <a:pPr/>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109EC-4C04-4F62-817B-81A61D4671BC}" type="datetime1">
              <a:rPr lang="en-US" smtClean="0"/>
              <a:pPr/>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27ADD9-3167-4C85-AED7-CD2C012949E3}" type="datetime1">
              <a:rPr lang="en-US" smtClean="0"/>
              <a:pPr/>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3FF4C-43F3-4C44-B725-BD538C29CBB7}" type="datetime1">
              <a:rPr lang="en-US" smtClean="0"/>
              <a:pPr/>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CE3D2-F58B-4D22-A762-7EFF16281E66}" type="datetime1">
              <a:rPr lang="en-US" smtClean="0"/>
              <a:pPr/>
              <a:t>5/29/2023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Motor_coordination" TargetMode="External"/><Relationship Id="rId2" Type="http://schemas.openxmlformats.org/officeDocument/2006/relationships/hyperlink" Target="http://en.wikipedia.org/wiki/Adverse_drug_reac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ki/Amnesia" TargetMode="External"/><Relationship Id="rId3" Type="http://schemas.openxmlformats.org/officeDocument/2006/relationships/hyperlink" Target="http://en.wikipedia.org/wiki/Insomnia" TargetMode="External"/><Relationship Id="rId7" Type="http://schemas.openxmlformats.org/officeDocument/2006/relationships/hyperlink" Target="http://en.wikipedia.org/wiki/Anxiolysis" TargetMode="External"/><Relationship Id="rId2" Type="http://schemas.openxmlformats.org/officeDocument/2006/relationships/hyperlink" Target="http://en.wikipedia.org/wiki/Anxiety" TargetMode="External"/><Relationship Id="rId1" Type="http://schemas.openxmlformats.org/officeDocument/2006/relationships/slideLayout" Target="../slideLayouts/slideLayout2.xml"/><Relationship Id="rId6" Type="http://schemas.openxmlformats.org/officeDocument/2006/relationships/hyperlink" Target="http://en.wikipedia.org/wiki/Sedation" TargetMode="External"/><Relationship Id="rId5" Type="http://schemas.openxmlformats.org/officeDocument/2006/relationships/hyperlink" Target="http://en.wikipedia.org/wiki/Premedication" TargetMode="External"/><Relationship Id="rId4" Type="http://schemas.openxmlformats.org/officeDocument/2006/relationships/hyperlink" Target="http://en.wikipedia.org/wiki/Alcohol_withdrawal" TargetMode="External"/><Relationship Id="rId9" Type="http://schemas.openxmlformats.org/officeDocument/2006/relationships/hyperlink" Target="http://en.wikipedia.org/w/index.php?title=Second-line_agent&amp;action=edit&amp;redlink=1"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Benzodiazepine" TargetMode="External"/><Relationship Id="rId7" Type="http://schemas.openxmlformats.org/officeDocument/2006/relationships/hyperlink" Target="http://en.wikipedia.org/wiki/Pathologic_nystagmus" TargetMode="External"/><Relationship Id="rId2" Type="http://schemas.openxmlformats.org/officeDocument/2006/relationships/hyperlink" Target="http://en.wikipedia.org/wiki/Ethosuximide" TargetMode="External"/><Relationship Id="rId1" Type="http://schemas.openxmlformats.org/officeDocument/2006/relationships/slideLayout" Target="../slideLayouts/slideLayout2.xml"/><Relationship Id="rId6" Type="http://schemas.openxmlformats.org/officeDocument/2006/relationships/hyperlink" Target="http://en.wikipedia.org/wiki/Ataxia" TargetMode="External"/><Relationship Id="rId5" Type="http://schemas.openxmlformats.org/officeDocument/2006/relationships/hyperlink" Target="http://en.wikipedia.org/wiki/Myoclonus" TargetMode="External"/><Relationship Id="rId4" Type="http://schemas.openxmlformats.org/officeDocument/2006/relationships/hyperlink" Target="http://en.wikipedia.org/wiki/Absence_seizur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GABA" TargetMode="External"/><Relationship Id="rId2" Type="http://schemas.openxmlformats.org/officeDocument/2006/relationships/hyperlink" Target="http://en.wikipedia.org/wiki/Sodium_ion_channel"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en.wikipedia.org/wiki/GABA_transaminase"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Posttraumatic_stress_disorder" TargetMode="External"/><Relationship Id="rId13" Type="http://schemas.openxmlformats.org/officeDocument/2006/relationships/hyperlink" Target="http://en.wikipedia.org/wiki/Acute_stress_reaction" TargetMode="External"/><Relationship Id="rId3" Type="http://schemas.openxmlformats.org/officeDocument/2006/relationships/hyperlink" Target="http://en.wikipedia.org/wiki/Anticonvulsant" TargetMode="External"/><Relationship Id="rId7" Type="http://schemas.openxmlformats.org/officeDocument/2006/relationships/hyperlink" Target="http://en.wikipedia.org/wiki/Anxiety_disorder" TargetMode="External"/><Relationship Id="rId12" Type="http://schemas.openxmlformats.org/officeDocument/2006/relationships/hyperlink" Target="http://en.wikipedia.org/wiki/Mania" TargetMode="External"/><Relationship Id="rId2" Type="http://schemas.openxmlformats.org/officeDocument/2006/relationships/hyperlink" Target="http://en.wikipedia.org/wiki/Valproic_acid" TargetMode="External"/><Relationship Id="rId1" Type="http://schemas.openxmlformats.org/officeDocument/2006/relationships/slideLayout" Target="../slideLayouts/slideLayout2.xml"/><Relationship Id="rId6" Type="http://schemas.openxmlformats.org/officeDocument/2006/relationships/hyperlink" Target="http://en.wikipedia.org/wiki/Panic_attack" TargetMode="External"/><Relationship Id="rId11" Type="http://schemas.openxmlformats.org/officeDocument/2006/relationships/hyperlink" Target="http://en.wikipedia.org/wiki/Mood_stabilizer" TargetMode="External"/><Relationship Id="rId5" Type="http://schemas.openxmlformats.org/officeDocument/2006/relationships/hyperlink" Target="http://en.wikipedia.org/wiki/Anorexia_nervosa" TargetMode="External"/><Relationship Id="rId10" Type="http://schemas.openxmlformats.org/officeDocument/2006/relationships/hyperlink" Target="http://en.wikipedia.org/wiki/Bipolar_disorder" TargetMode="External"/><Relationship Id="rId4" Type="http://schemas.openxmlformats.org/officeDocument/2006/relationships/hyperlink" Target="http://en.wikipedia.org/wiki/Epilepsy" TargetMode="External"/><Relationship Id="rId9" Type="http://schemas.openxmlformats.org/officeDocument/2006/relationships/hyperlink" Target="http://en.wikipedia.org/wiki/Migraine"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en.wikipedia.org/wiki/4-aminobutyrate_transaminase" TargetMode="External"/><Relationship Id="rId7" Type="http://schemas.openxmlformats.org/officeDocument/2006/relationships/hyperlink" Target="http://en.wikipedia.org/wiki/Enantiomer" TargetMode="External"/><Relationship Id="rId2" Type="http://schemas.openxmlformats.org/officeDocument/2006/relationships/hyperlink" Target="http://en.wikipedia.org/wiki/Suicide_inhibition" TargetMode="External"/><Relationship Id="rId1" Type="http://schemas.openxmlformats.org/officeDocument/2006/relationships/slideLayout" Target="../slideLayouts/slideLayout2.xml"/><Relationship Id="rId6" Type="http://schemas.openxmlformats.org/officeDocument/2006/relationships/hyperlink" Target="http://en.wikipedia.org/wiki/Racemic" TargetMode="External"/><Relationship Id="rId5" Type="http://schemas.openxmlformats.org/officeDocument/2006/relationships/hyperlink" Target="http://en.wikipedia.org/wiki/GABA" TargetMode="External"/><Relationship Id="rId4" Type="http://schemas.openxmlformats.org/officeDocument/2006/relationships/hyperlink" Target="http://en.wikipedia.org/wiki/Enzyme"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en.wikipedia.org/wiki/Lennox-Gastaut_syndrome" TargetMode="External"/><Relationship Id="rId3" Type="http://schemas.openxmlformats.org/officeDocument/2006/relationships/hyperlink" Target="http://en.wikipedia.org/wiki/Epilepsy" TargetMode="External"/><Relationship Id="rId7" Type="http://schemas.openxmlformats.org/officeDocument/2006/relationships/hyperlink" Target="http://en.wikipedia.org/wiki/Tonic-clonic_seizure" TargetMode="External"/><Relationship Id="rId2" Type="http://schemas.openxmlformats.org/officeDocument/2006/relationships/hyperlink" Target="http://en.wikipedia.org/wiki/Anticonvulsant" TargetMode="External"/><Relationship Id="rId1" Type="http://schemas.openxmlformats.org/officeDocument/2006/relationships/slideLayout" Target="../slideLayouts/slideLayout2.xml"/><Relationship Id="rId6" Type="http://schemas.openxmlformats.org/officeDocument/2006/relationships/hyperlink" Target="http://en.wikipedia.org/wiki/Focal_seizure" TargetMode="External"/><Relationship Id="rId5" Type="http://schemas.openxmlformats.org/officeDocument/2006/relationships/hyperlink" Target="http://en.wikipedia.org/wiki/Major_depressive_disorder" TargetMode="External"/><Relationship Id="rId10" Type="http://schemas.openxmlformats.org/officeDocument/2006/relationships/image" Target="../media/image24.png"/><Relationship Id="rId4" Type="http://schemas.openxmlformats.org/officeDocument/2006/relationships/hyperlink" Target="http://en.wikipedia.org/wiki/Bipolar_disorder" TargetMode="External"/><Relationship Id="rId9" Type="http://schemas.openxmlformats.org/officeDocument/2006/relationships/hyperlink" Target="http://en.wikipedia.org/wiki/Mood_stabilizer"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Prodrug" TargetMode="External"/><Relationship Id="rId2" Type="http://schemas.openxmlformats.org/officeDocument/2006/relationships/hyperlink" Target="http://en.wikipedia.org/wiki/Phenytoin"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n.wikipedia.org/wiki/FDA" TargetMode="External"/><Relationship Id="rId7" Type="http://schemas.openxmlformats.org/officeDocument/2006/relationships/image" Target="../media/image26.png"/><Relationship Id="rId2" Type="http://schemas.openxmlformats.org/officeDocument/2006/relationships/hyperlink" Target="http://en.wikipedia.org/wiki/Anticonvulsant" TargetMode="External"/><Relationship Id="rId1" Type="http://schemas.openxmlformats.org/officeDocument/2006/relationships/slideLayout" Target="../slideLayouts/slideLayout2.xml"/><Relationship Id="rId6" Type="http://schemas.openxmlformats.org/officeDocument/2006/relationships/hyperlink" Target="http://en.wikipedia.org/wiki/Lennox-Gastaut_syndrome" TargetMode="External"/><Relationship Id="rId5" Type="http://schemas.openxmlformats.org/officeDocument/2006/relationships/hyperlink" Target="http://en.wikipedia.org/wiki/Epilepsy" TargetMode="External"/><Relationship Id="rId4" Type="http://schemas.openxmlformats.org/officeDocument/2006/relationships/hyperlink" Target="http://en.wikipedia.org/wiki/Phentermine"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en.wikipedia.org/wiki/Myoclonic" TargetMode="External"/><Relationship Id="rId3" Type="http://schemas.openxmlformats.org/officeDocument/2006/relationships/hyperlink" Target="http://en.wikipedia.org/wiki/Anticonvulsant" TargetMode="External"/><Relationship Id="rId7" Type="http://schemas.openxmlformats.org/officeDocument/2006/relationships/hyperlink" Target="http://en.wikipedia.org/wiki/Lennox-Gastaut_syndrome" TargetMode="External"/><Relationship Id="rId2" Type="http://schemas.openxmlformats.org/officeDocument/2006/relationships/hyperlink" Target="http://en.wikipedia.org/wiki/Sulfonamide_(medicine)" TargetMode="External"/><Relationship Id="rId1" Type="http://schemas.openxmlformats.org/officeDocument/2006/relationships/slideLayout" Target="../slideLayouts/slideLayout2.xml"/><Relationship Id="rId6" Type="http://schemas.openxmlformats.org/officeDocument/2006/relationships/hyperlink" Target="http://en.wikipedia.org/wiki/Infantile_spasm" TargetMode="External"/><Relationship Id="rId5" Type="http://schemas.openxmlformats.org/officeDocument/2006/relationships/hyperlink" Target="http://en.wikipedia.org/wiki/Seizure" TargetMode="External"/><Relationship Id="rId10" Type="http://schemas.openxmlformats.org/officeDocument/2006/relationships/image" Target="../media/image27.png"/><Relationship Id="rId4" Type="http://schemas.openxmlformats.org/officeDocument/2006/relationships/hyperlink" Target="http://en.wiktionary.org/wiki/adjunct" TargetMode="External"/><Relationship Id="rId9" Type="http://schemas.openxmlformats.org/officeDocument/2006/relationships/hyperlink" Target="http://en.wikipedia.org/wiki/Tonic_clonic_seizure"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gif"/><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png"/></Relationships>
</file>

<file path=ppt/slides/_rels/slide69.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ADHD" TargetMode="External"/><Relationship Id="rId2" Type="http://schemas.openxmlformats.org/officeDocument/2006/relationships/hyperlink" Target="http://en.wikipedia.org/wiki/Obesity" TargetMode="External"/><Relationship Id="rId1" Type="http://schemas.openxmlformats.org/officeDocument/2006/relationships/slideLayout" Target="../slideLayouts/slideLayout2.xml"/><Relationship Id="rId6" Type="http://schemas.openxmlformats.org/officeDocument/2006/relationships/hyperlink" Target="http://en.wikipedia.org/wiki/Treatment-resistant_depression" TargetMode="External"/><Relationship Id="rId5" Type="http://schemas.openxmlformats.org/officeDocument/2006/relationships/hyperlink" Target="http://en.wikipedia.org/wiki/Clinical_depression" TargetMode="External"/><Relationship Id="rId4" Type="http://schemas.openxmlformats.org/officeDocument/2006/relationships/hyperlink" Target="http://en.wikipedia.org/wiki/Off_label"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762000"/>
          </a:xfrm>
        </p:spPr>
        <p:txBody>
          <a:bodyPr>
            <a:noAutofit/>
          </a:bodyPr>
          <a:lstStyle/>
          <a:p>
            <a:r>
              <a:rPr lang="en-US" sz="3600" b="1" dirty="0" smtClean="0">
                <a:latin typeface="Times New Roman" pitchFamily="18" charset="0"/>
                <a:cs typeface="Times New Roman" pitchFamily="18" charset="0"/>
              </a:rPr>
              <a:t>ANTIEPILEPTICS  </a:t>
            </a:r>
            <a:r>
              <a:rPr lang="en-US" sz="3600" b="1" dirty="0" smtClean="0">
                <a:latin typeface="Times New Roman" pitchFamily="18" charset="0"/>
                <a:cs typeface="Times New Roman" pitchFamily="18" charset="0"/>
              </a:rPr>
              <a:t>&amp;</a:t>
            </a:r>
            <a:r>
              <a:rPr lang="en-US"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CNS STIMULANTS</a:t>
            </a:r>
            <a:endParaRPr lang="en-US" sz="3600" b="1" dirty="0">
              <a:solidFill>
                <a:srgbClr val="7030A0"/>
              </a:solidFill>
              <a:latin typeface="Times New Roman" pitchFamily="18" charset="0"/>
              <a:cs typeface="Times New Roman" pitchFamily="18" charset="0"/>
            </a:endParaRPr>
          </a:p>
        </p:txBody>
      </p:sp>
      <p:sp>
        <p:nvSpPr>
          <p:cNvPr id="3" name="Subtitle 2"/>
          <p:cNvSpPr>
            <a:spLocks noGrp="1"/>
          </p:cNvSpPr>
          <p:nvPr>
            <p:ph type="subTitle" idx="1"/>
          </p:nvPr>
        </p:nvSpPr>
        <p:spPr>
          <a:xfrm>
            <a:off x="533400" y="1676400"/>
            <a:ext cx="8610600" cy="5181600"/>
          </a:xfrm>
        </p:spPr>
        <p:txBody>
          <a:bodyPr>
            <a:normAutofit/>
          </a:bodyPr>
          <a:lstStyle/>
          <a:p>
            <a:pPr>
              <a:spcBef>
                <a:spcPts val="0"/>
              </a:spcBef>
            </a:pPr>
            <a:endParaRPr lang="en-US" sz="2000" dirty="0" smtClean="0">
              <a:solidFill>
                <a:schemeClr val="tx1"/>
              </a:solidFill>
              <a:latin typeface="Times New Roman" pitchFamily="18" charset="0"/>
              <a:cs typeface="Times New Roman" pitchFamily="18" charset="0"/>
            </a:endParaRPr>
          </a:p>
          <a:p>
            <a:pPr>
              <a:spcBef>
                <a:spcPts val="0"/>
              </a:spcBef>
            </a:pPr>
            <a:endParaRPr lang="en-US" sz="2000" dirty="0" smtClean="0">
              <a:solidFill>
                <a:schemeClr val="tx1"/>
              </a:solidFill>
              <a:latin typeface="Times New Roman" pitchFamily="18" charset="0"/>
              <a:cs typeface="Times New Roman" pitchFamily="18" charset="0"/>
            </a:endParaRPr>
          </a:p>
          <a:p>
            <a:pPr>
              <a:spcBef>
                <a:spcPts val="0"/>
              </a:spcBef>
            </a:pPr>
            <a:endParaRPr lang="en-US" sz="2000" dirty="0" smtClean="0">
              <a:solidFill>
                <a:schemeClr val="tx1"/>
              </a:solidFill>
              <a:latin typeface="Times New Roman" pitchFamily="18" charset="0"/>
              <a:cs typeface="Times New Roman" pitchFamily="18" charset="0"/>
            </a:endParaRPr>
          </a:p>
          <a:p>
            <a:pPr>
              <a:spcBef>
                <a:spcPts val="0"/>
              </a:spcBef>
            </a:pPr>
            <a:endParaRPr lang="en-US" sz="2000" dirty="0" smtClean="0">
              <a:solidFill>
                <a:schemeClr val="tx1"/>
              </a:solidFill>
              <a:latin typeface="Times New Roman" pitchFamily="18" charset="0"/>
              <a:cs typeface="Times New Roman" pitchFamily="18" charset="0"/>
            </a:endParaRPr>
          </a:p>
          <a:p>
            <a:pPr>
              <a:spcBef>
                <a:spcPts val="0"/>
              </a:spcBef>
            </a:pPr>
            <a:endParaRPr lang="en-US" sz="2000" dirty="0" smtClean="0">
              <a:solidFill>
                <a:schemeClr val="tx1"/>
              </a:solidFill>
              <a:latin typeface="Times New Roman" pitchFamily="18" charset="0"/>
              <a:cs typeface="Times New Roman" pitchFamily="18" charset="0"/>
            </a:endParaRPr>
          </a:p>
          <a:p>
            <a:pPr>
              <a:spcBef>
                <a:spcPts val="0"/>
              </a:spcBef>
            </a:pPr>
            <a:endParaRPr lang="en-US" sz="2000" dirty="0" smtClean="0">
              <a:solidFill>
                <a:schemeClr val="tx1"/>
              </a:solidFill>
              <a:latin typeface="Times New Roman" pitchFamily="18" charset="0"/>
              <a:cs typeface="Times New Roman" pitchFamily="18" charset="0"/>
            </a:endParaRPr>
          </a:p>
          <a:p>
            <a:pPr>
              <a:spcBef>
                <a:spcPts val="0"/>
              </a:spcBef>
            </a:pPr>
            <a:endParaRPr lang="en-US" sz="2000" dirty="0" smtClean="0">
              <a:solidFill>
                <a:schemeClr val="tx1"/>
              </a:solidFill>
              <a:latin typeface="Times New Roman" pitchFamily="18" charset="0"/>
              <a:cs typeface="Times New Roman" pitchFamily="18" charset="0"/>
            </a:endParaRPr>
          </a:p>
          <a:p>
            <a:pPr>
              <a:spcBef>
                <a:spcPts val="0"/>
              </a:spcBef>
            </a:pPr>
            <a:endParaRPr lang="en-US" sz="1400" i="1" dirty="0" smtClean="0">
              <a:solidFill>
                <a:srgbClr val="00B050"/>
              </a:solidFill>
              <a:latin typeface="Bradley Hand ITC" pitchFamily="66" charset="0"/>
              <a:cs typeface="Times New Roman" pitchFamily="18" charset="0"/>
            </a:endParaRPr>
          </a:p>
          <a:p>
            <a:pPr>
              <a:lnSpc>
                <a:spcPct val="150000"/>
              </a:lnSpc>
              <a:spcBef>
                <a:spcPts val="0"/>
              </a:spcBef>
            </a:pPr>
            <a:r>
              <a:rPr lang="en-US" sz="2400" b="1" dirty="0" smtClean="0">
                <a:solidFill>
                  <a:srgbClr val="FF0000"/>
                </a:solidFill>
                <a:latin typeface="Times New Roman" pitchFamily="18" charset="0"/>
                <a:cs typeface="Times New Roman" pitchFamily="18" charset="0"/>
              </a:rPr>
              <a:t>Mr. ALETI VAMSI</a:t>
            </a:r>
          </a:p>
          <a:p>
            <a:pPr>
              <a:spcBef>
                <a:spcPts val="0"/>
              </a:spcBef>
            </a:pPr>
            <a:r>
              <a:rPr lang="en-US" sz="2400" b="1" dirty="0" smtClean="0">
                <a:solidFill>
                  <a:schemeClr val="accent1">
                    <a:lumMod val="75000"/>
                  </a:schemeClr>
                </a:solidFill>
                <a:latin typeface="Times New Roman" pitchFamily="18" charset="0"/>
                <a:cs typeface="Times New Roman" pitchFamily="18" charset="0"/>
              </a:rPr>
              <a:t>Assistant Professor</a:t>
            </a:r>
          </a:p>
          <a:p>
            <a:pPr>
              <a:spcBef>
                <a:spcPts val="0"/>
              </a:spcBef>
            </a:pPr>
            <a:r>
              <a:rPr lang="en-US" sz="2400" b="1" dirty="0" smtClean="0">
                <a:solidFill>
                  <a:schemeClr val="accent1">
                    <a:lumMod val="75000"/>
                  </a:schemeClr>
                </a:solidFill>
                <a:latin typeface="Times New Roman" pitchFamily="18" charset="0"/>
                <a:cs typeface="Times New Roman" pitchFamily="18" charset="0"/>
              </a:rPr>
              <a:t>Department of Pharmaceutical Chemistry</a:t>
            </a:r>
          </a:p>
          <a:p>
            <a:pPr>
              <a:spcBef>
                <a:spcPts val="0"/>
              </a:spcBef>
            </a:pPr>
            <a:r>
              <a:rPr lang="en-US" sz="2400" b="1" dirty="0" smtClean="0">
                <a:solidFill>
                  <a:schemeClr val="accent1">
                    <a:lumMod val="75000"/>
                  </a:schemeClr>
                </a:solidFill>
                <a:latin typeface="Times New Roman" pitchFamily="18" charset="0"/>
                <a:cs typeface="Times New Roman" pitchFamily="18" charset="0"/>
              </a:rPr>
              <a:t>M.A.M College of Pharmacy, Narasaraopet</a:t>
            </a:r>
            <a:endParaRPr lang="en-US" sz="1800" b="1" dirty="0" smtClean="0">
              <a:solidFill>
                <a:schemeClr val="accent1">
                  <a:lumMod val="75000"/>
                </a:schemeClr>
              </a:solidFill>
              <a:latin typeface="Times New Roman" pitchFamily="18" charset="0"/>
              <a:cs typeface="Times New Roman" pitchFamily="18" charset="0"/>
            </a:endParaRPr>
          </a:p>
          <a:p>
            <a:pPr>
              <a:lnSpc>
                <a:spcPct val="150000"/>
              </a:lnSpc>
              <a:spcBef>
                <a:spcPts val="0"/>
              </a:spcBef>
            </a:pPr>
            <a:endParaRPr lang="en-US" sz="1400" b="1" dirty="0">
              <a:solidFill>
                <a:schemeClr val="accent1">
                  <a:lumMod val="75000"/>
                </a:schemeClr>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A239CD3E-19C9-440E-ABCA-8A126605A0A1}" type="slidenum">
              <a:rPr lang="en-US" sz="1400" b="1" smtClean="0">
                <a:solidFill>
                  <a:schemeClr val="tx1"/>
                </a:solidFill>
                <a:effectLst>
                  <a:glow rad="228600">
                    <a:schemeClr val="accent1">
                      <a:satMod val="175000"/>
                      <a:alpha val="40000"/>
                    </a:schemeClr>
                  </a:glow>
                </a:effectLst>
                <a:latin typeface="Times New Roman" pitchFamily="18" charset="0"/>
                <a:cs typeface="Times New Roman" pitchFamily="18" charset="0"/>
              </a:rPr>
              <a:pPr/>
              <a:t>1</a:t>
            </a:fld>
            <a:endParaRPr lang="en-US" sz="1400" b="1" dirty="0">
              <a:solidFill>
                <a:schemeClr val="tx1"/>
              </a:solidFill>
              <a:effectLst>
                <a:glow rad="228600">
                  <a:schemeClr val="accent1">
                    <a:satMod val="175000"/>
                    <a:alpha val="40000"/>
                  </a:schemeClr>
                </a:glow>
              </a:effectLst>
              <a:latin typeface="Times New Roman" pitchFamily="18" charset="0"/>
              <a:cs typeface="Times New Roman" pitchFamily="18" charset="0"/>
            </a:endParaRPr>
          </a:p>
        </p:txBody>
      </p:sp>
      <p:pic>
        <p:nvPicPr>
          <p:cNvPr id="8" name="Picture 2" descr="C:\Users\vamsi\Downloads\download-removebg-preview (1).png"/>
          <p:cNvPicPr>
            <a:picLocks noChangeAspect="1" noChangeArrowheads="1"/>
          </p:cNvPicPr>
          <p:nvPr/>
        </p:nvPicPr>
        <p:blipFill>
          <a:blip r:embed="rId3"/>
          <a:srcRect/>
          <a:stretch>
            <a:fillRect/>
          </a:stretch>
        </p:blipFill>
        <p:spPr bwMode="auto">
          <a:xfrm>
            <a:off x="3352800" y="1524000"/>
            <a:ext cx="2514600" cy="2514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rmAutofit/>
          </a:bodyPr>
          <a:lstStyle/>
          <a:p>
            <a:pPr lvl="0"/>
            <a:r>
              <a:rPr lang="en-US" dirty="0" smtClean="0">
                <a:latin typeface="Times New Roman" pitchFamily="18" charset="0"/>
                <a:cs typeface="Times New Roman" pitchFamily="18" charset="0"/>
              </a:rPr>
              <a:t>Urea and </a:t>
            </a:r>
            <a:r>
              <a:rPr lang="en-US" dirty="0" err="1" smtClean="0">
                <a:latin typeface="Times New Roman" pitchFamily="18" charset="0"/>
                <a:cs typeface="Times New Roman" pitchFamily="18" charset="0"/>
              </a:rPr>
              <a:t>monoacyl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ureas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Phenacemide</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Carbamazepine</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Miscellaneous </a:t>
            </a:r>
            <a:r>
              <a:rPr lang="en-US" dirty="0" err="1" smtClean="0">
                <a:latin typeface="Times New Roman" pitchFamily="18" charset="0"/>
                <a:cs typeface="Times New Roman" pitchFamily="18" charset="0"/>
              </a:rPr>
              <a:t>antiepileptics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clonazepam</a:t>
            </a:r>
            <a:r>
              <a:rPr lang="en-US" dirty="0" smtClean="0">
                <a:latin typeface="Times New Roman" pitchFamily="18" charset="0"/>
                <a:cs typeface="Times New Roman" pitchFamily="18" charset="0"/>
              </a:rPr>
              <a:t>  ,              Diazepam , </a:t>
            </a:r>
            <a:r>
              <a:rPr lang="en-US" dirty="0" err="1" smtClean="0">
                <a:latin typeface="Times New Roman" pitchFamily="18" charset="0"/>
                <a:cs typeface="Times New Roman" pitchFamily="18" charset="0"/>
              </a:rPr>
              <a:t>Primidone</a:t>
            </a:r>
            <a:r>
              <a:rPr lang="en-US" dirty="0" smtClean="0">
                <a:latin typeface="Times New Roman" pitchFamily="18" charset="0"/>
                <a:cs typeface="Times New Roman" pitchFamily="18" charset="0"/>
              </a:rPr>
              <a:t> , Sodium </a:t>
            </a:r>
            <a:r>
              <a:rPr lang="en-US" dirty="0" err="1" smtClean="0">
                <a:latin typeface="Times New Roman" pitchFamily="18" charset="0"/>
                <a:cs typeface="Times New Roman" pitchFamily="18" charset="0"/>
              </a:rPr>
              <a:t>valproate</a:t>
            </a:r>
            <a:endParaRPr lang="en-US" dirty="0" smtClean="0">
              <a:latin typeface="Times New Roman" pitchFamily="18" charset="0"/>
              <a:cs typeface="Times New Roman" pitchFamily="18" charset="0"/>
            </a:endParaRPr>
          </a:p>
          <a:p>
            <a:pPr lvl="0">
              <a:buNone/>
            </a:pPr>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New generation of </a:t>
            </a:r>
            <a:r>
              <a:rPr lang="en-US" dirty="0" err="1" smtClean="0">
                <a:latin typeface="Times New Roman" pitchFamily="18" charset="0"/>
                <a:cs typeface="Times New Roman" pitchFamily="18" charset="0"/>
              </a:rPr>
              <a:t>antiepileptics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Lamotrigine</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Gabapentin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Vigabatrin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Denzimol</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Denzinamide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fosphenytoin,Nafimidone</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Ralitoline</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Topiramate,Zonisamide</a:t>
            </a:r>
            <a:r>
              <a:rPr lang="en-US" dirty="0" smtClean="0">
                <a:latin typeface="Times New Roman" pitchFamily="18" charset="0"/>
                <a:cs typeface="Times New Roman" pitchFamily="18" charset="0"/>
              </a:rPr>
              <a:t>, functionalized amino acids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2" descr="http://thepointeedition.lww.com/FullTextService/CT%7b06b9ee1beed59419c4d56899cee0fdc8d4bcfc5a9496de4b313c87d9cf5dbbe2f6bf48e24e3f2fbcfa1d23da77a9f953%7d/DA3C15FF6.jpg"/>
          <p:cNvPicPr>
            <a:picLocks noChangeAspect="1" noChangeArrowheads="1"/>
          </p:cNvPicPr>
          <p:nvPr/>
        </p:nvPicPr>
        <p:blipFill>
          <a:blip r:embed="rId2"/>
          <a:srcRect b="50146"/>
          <a:stretch>
            <a:fillRect/>
          </a:stretch>
        </p:blipFill>
        <p:spPr bwMode="auto">
          <a:xfrm>
            <a:off x="381000" y="1295400"/>
            <a:ext cx="3581400" cy="5334000"/>
          </a:xfrm>
          <a:prstGeom prst="rect">
            <a:avLst/>
          </a:prstGeom>
          <a:noFill/>
          <a:ln w="9525">
            <a:noFill/>
            <a:miter lim="800000"/>
            <a:headEnd/>
            <a:tailEnd/>
          </a:ln>
        </p:spPr>
      </p:pic>
      <p:pic>
        <p:nvPicPr>
          <p:cNvPr id="6" name="Picture 2" descr="http://thepointeedition.lww.com/FullTextService/CT%7b06b9ee1beed59419c4d56899cee0fdc8d4bcfc5a9496de4b313c87d9cf5dbbe2f6bf48e24e3f2fbcfa1d23da77a9f953%7d/DA3C15FF6.jpg"/>
          <p:cNvPicPr>
            <a:picLocks noChangeAspect="1" noChangeArrowheads="1"/>
          </p:cNvPicPr>
          <p:nvPr/>
        </p:nvPicPr>
        <p:blipFill>
          <a:blip r:embed="rId2"/>
          <a:srcRect t="50146"/>
          <a:stretch>
            <a:fillRect/>
          </a:stretch>
        </p:blipFill>
        <p:spPr bwMode="auto">
          <a:xfrm>
            <a:off x="5638800" y="1295400"/>
            <a:ext cx="3276600" cy="5337175"/>
          </a:xfrm>
          <a:prstGeom prst="rect">
            <a:avLst/>
          </a:prstGeom>
          <a:noFill/>
          <a:ln w="9525">
            <a:noFill/>
            <a:miter lim="800000"/>
            <a:headEnd/>
            <a:tailEnd/>
          </a:ln>
        </p:spPr>
      </p:pic>
      <p:sp>
        <p:nvSpPr>
          <p:cNvPr id="7" name="Rectangle 6"/>
          <p:cNvSpPr/>
          <p:nvPr/>
        </p:nvSpPr>
        <p:spPr>
          <a:xfrm>
            <a:off x="304800" y="558225"/>
            <a:ext cx="8610600" cy="584775"/>
          </a:xfrm>
          <a:prstGeom prst="rect">
            <a:avLst/>
          </a:prstGeom>
        </p:spPr>
        <p:txBody>
          <a:bodyPr wrap="square">
            <a:spAutoFit/>
          </a:bodyPr>
          <a:lstStyle/>
          <a:p>
            <a:r>
              <a:rPr lang="en-US" sz="3200" dirty="0" smtClean="0">
                <a:solidFill>
                  <a:srgbClr val="FF0000"/>
                </a:solidFill>
              </a:rPr>
              <a:t>Notable adverse effects of </a:t>
            </a:r>
            <a:r>
              <a:rPr lang="en-US" sz="3200" dirty="0" err="1" smtClean="0">
                <a:solidFill>
                  <a:srgbClr val="FF0000"/>
                </a:solidFill>
              </a:rPr>
              <a:t>antiseizure</a:t>
            </a:r>
            <a:r>
              <a:rPr lang="en-US" sz="3200" dirty="0" smtClean="0">
                <a:solidFill>
                  <a:srgbClr val="FF0000"/>
                </a:solidFill>
              </a:rPr>
              <a:t> medications</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31838"/>
            <a:ext cx="5410200" cy="639762"/>
          </a:xfrm>
        </p:spPr>
        <p:txBody>
          <a:bodyPr>
            <a:noAutofit/>
          </a:bodyPr>
          <a:lstStyle/>
          <a:p>
            <a:r>
              <a:rPr lang="en-US" sz="4000" b="1" dirty="0" smtClean="0">
                <a:solidFill>
                  <a:srgbClr val="00B050"/>
                </a:solidFill>
              </a:rPr>
              <a:t>Mechanisms of Action </a:t>
            </a:r>
            <a:endParaRPr lang="en-US" sz="4000" b="1"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Rectangle 4"/>
          <p:cNvSpPr/>
          <p:nvPr/>
        </p:nvSpPr>
        <p:spPr>
          <a:xfrm>
            <a:off x="304800" y="1593026"/>
            <a:ext cx="8534400" cy="3893374"/>
          </a:xfrm>
          <a:prstGeom prst="rect">
            <a:avLst/>
          </a:prstGeom>
        </p:spPr>
        <p:txBody>
          <a:bodyPr wrap="square">
            <a:spAutoFit/>
          </a:bodyPr>
          <a:lstStyle/>
          <a:p>
            <a:r>
              <a:rPr lang="en-US" sz="3200" dirty="0" smtClean="0"/>
              <a:t>3 main categories of therapeutics:</a:t>
            </a:r>
          </a:p>
          <a:p>
            <a:pPr marL="782638" lvl="1">
              <a:spcBef>
                <a:spcPts val="2200"/>
              </a:spcBef>
              <a:buSzPct val="99000"/>
              <a:buFont typeface="Lucida Grande" pitchFamily="1" charset="0"/>
              <a:buAutoNum type="arabicPeriod"/>
            </a:pPr>
            <a:r>
              <a:rPr lang="en-US" sz="3200" dirty="0" smtClean="0">
                <a:solidFill>
                  <a:srgbClr val="C00000"/>
                </a:solidFill>
              </a:rPr>
              <a:t>Inhibition of voltage-gated Na+ channels to slow neuron firing.</a:t>
            </a:r>
          </a:p>
          <a:p>
            <a:pPr marL="782638" lvl="1">
              <a:spcBef>
                <a:spcPts val="2200"/>
              </a:spcBef>
              <a:buSzPct val="99000"/>
              <a:buFont typeface="Lucida Grande" pitchFamily="1" charset="0"/>
              <a:buAutoNum type="arabicPeriod"/>
            </a:pPr>
            <a:r>
              <a:rPr lang="en-US" sz="3200" dirty="0" smtClean="0">
                <a:solidFill>
                  <a:srgbClr val="7030A0"/>
                </a:solidFill>
              </a:rPr>
              <a:t>Enhancement of the inhibitory effects of the neurotransmitter GABA.</a:t>
            </a:r>
          </a:p>
          <a:p>
            <a:pPr marL="782638" lvl="1">
              <a:spcBef>
                <a:spcPts val="2200"/>
              </a:spcBef>
              <a:buSzPct val="99000"/>
              <a:buFont typeface="Lucida Grande" pitchFamily="1" charset="0"/>
              <a:buAutoNum type="arabicPeriod"/>
            </a:pPr>
            <a:r>
              <a:rPr lang="en-US" sz="3200" dirty="0" smtClean="0">
                <a:solidFill>
                  <a:srgbClr val="0070C0"/>
                </a:solidFill>
              </a:rPr>
              <a:t>Inhibition of calcium channels.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5715000" cy="609600"/>
          </a:xfrm>
        </p:spPr>
        <p:txBody>
          <a:bodyPr>
            <a:normAutofit fontScale="90000"/>
          </a:bodyPr>
          <a:lstStyle/>
          <a:p>
            <a:r>
              <a:rPr lang="en-US" dirty="0" smtClean="0">
                <a:solidFill>
                  <a:srgbClr val="FF0000"/>
                </a:solidFill>
              </a:rPr>
              <a:t>Na+ Channel Inhibitors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5" name="Picture 5"/>
          <p:cNvPicPr>
            <a:picLocks noChangeAspect="1"/>
          </p:cNvPicPr>
          <p:nvPr/>
        </p:nvPicPr>
        <p:blipFill>
          <a:blip r:embed="rId2"/>
          <a:srcRect t="923"/>
          <a:stretch>
            <a:fillRect/>
          </a:stretch>
        </p:blipFill>
        <p:spPr bwMode="auto">
          <a:xfrm>
            <a:off x="228600" y="990601"/>
            <a:ext cx="3962400" cy="3962400"/>
          </a:xfrm>
          <a:prstGeom prst="rect">
            <a:avLst/>
          </a:prstGeom>
          <a:noFill/>
          <a:ln w="12700">
            <a:noFill/>
            <a:miter lim="800000"/>
            <a:headEnd/>
            <a:tailEnd/>
          </a:ln>
        </p:spPr>
      </p:pic>
      <p:pic>
        <p:nvPicPr>
          <p:cNvPr id="6" name="Picture 2"/>
          <p:cNvPicPr>
            <a:picLocks noChangeAspect="1" noChangeArrowheads="1"/>
          </p:cNvPicPr>
          <p:nvPr/>
        </p:nvPicPr>
        <p:blipFill>
          <a:blip r:embed="rId3"/>
          <a:srcRect l="9074" b="11639"/>
          <a:stretch>
            <a:fillRect/>
          </a:stretch>
        </p:blipFill>
        <p:spPr bwMode="auto">
          <a:xfrm>
            <a:off x="4191000" y="990600"/>
            <a:ext cx="4495800" cy="3962400"/>
          </a:xfrm>
          <a:prstGeom prst="rect">
            <a:avLst/>
          </a:prstGeom>
          <a:noFill/>
          <a:ln w="9525">
            <a:noFill/>
            <a:miter lim="800000"/>
            <a:headEnd/>
            <a:tailEnd/>
          </a:ln>
        </p:spPr>
      </p:pic>
      <p:sp>
        <p:nvSpPr>
          <p:cNvPr id="7" name="مستطيل 4"/>
          <p:cNvSpPr>
            <a:spLocks noChangeArrowheads="1"/>
          </p:cNvSpPr>
          <p:nvPr/>
        </p:nvSpPr>
        <p:spPr bwMode="auto">
          <a:xfrm>
            <a:off x="0" y="5181600"/>
            <a:ext cx="9144000" cy="1384995"/>
          </a:xfrm>
          <a:prstGeom prst="rect">
            <a:avLst/>
          </a:prstGeom>
          <a:noFill/>
          <a:ln w="9525">
            <a:noFill/>
            <a:miter lim="800000"/>
            <a:headEnd/>
            <a:tailEnd/>
          </a:ln>
        </p:spPr>
        <p:txBody>
          <a:bodyPr wrap="square">
            <a:spAutoFit/>
          </a:bodyPr>
          <a:lstStyle/>
          <a:p>
            <a:pPr algn="l" rtl="0"/>
            <a:r>
              <a:rPr lang="en-US" sz="2800" dirty="0">
                <a:solidFill>
                  <a:schemeClr val="accent2">
                    <a:lumMod val="75000"/>
                  </a:schemeClr>
                </a:solidFill>
                <a:latin typeface="Times New Roman" pitchFamily="18" charset="0"/>
                <a:cs typeface="Times New Roman" pitchFamily="18" charset="0"/>
              </a:rPr>
              <a:t>blocks voltage-gated sodium channels by selectively binding to the channel in the inactive state and slowing its rate of recovery</a:t>
            </a:r>
            <a:endParaRPr lang="ar-SA" sz="2800"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fontScale="92500"/>
          </a:bodyPr>
          <a:lstStyle/>
          <a:p>
            <a:r>
              <a:rPr lang="en-US" sz="4000" dirty="0" err="1" smtClean="0">
                <a:solidFill>
                  <a:srgbClr val="0070C0"/>
                </a:solidFill>
              </a:rPr>
              <a:t>Phenytoin</a:t>
            </a:r>
            <a:r>
              <a:rPr lang="en-US" sz="4000" dirty="0" smtClean="0">
                <a:solidFill>
                  <a:srgbClr val="0070C0"/>
                </a:solidFill>
              </a:rPr>
              <a:t> </a:t>
            </a:r>
            <a:r>
              <a:rPr lang="en-US" dirty="0" smtClean="0">
                <a:solidFill>
                  <a:srgbClr val="00B050"/>
                </a:solidFill>
              </a:rPr>
              <a:t>(</a:t>
            </a:r>
            <a:r>
              <a:rPr lang="en-US" dirty="0" err="1" smtClean="0">
                <a:solidFill>
                  <a:srgbClr val="00B050"/>
                </a:solidFill>
              </a:rPr>
              <a:t>Dilantin</a:t>
            </a:r>
            <a:r>
              <a:rPr lang="en-US" dirty="0" smtClean="0">
                <a:solidFill>
                  <a:srgbClr val="00B050"/>
                </a:solidFill>
              </a:rPr>
              <a:t>, </a:t>
            </a:r>
            <a:r>
              <a:rPr lang="en-US" dirty="0" err="1" smtClean="0">
                <a:solidFill>
                  <a:srgbClr val="00B050"/>
                </a:solidFill>
              </a:rPr>
              <a:t>Phenytek</a:t>
            </a:r>
            <a:r>
              <a:rPr lang="en-US" dirty="0" smtClean="0">
                <a:solidFill>
                  <a:srgbClr val="00B050"/>
                </a:solidFill>
              </a:rPr>
              <a:t>)</a:t>
            </a:r>
          </a:p>
          <a:p>
            <a:r>
              <a:rPr lang="en-US" sz="4000" dirty="0" err="1" smtClean="0">
                <a:solidFill>
                  <a:srgbClr val="0070C0"/>
                </a:solidFill>
              </a:rPr>
              <a:t>Fosphenytoin</a:t>
            </a:r>
            <a:r>
              <a:rPr lang="en-US" sz="4000" dirty="0" smtClean="0">
                <a:solidFill>
                  <a:srgbClr val="0070C0"/>
                </a:solidFill>
              </a:rPr>
              <a:t> </a:t>
            </a:r>
            <a:r>
              <a:rPr lang="en-US" dirty="0" smtClean="0">
                <a:solidFill>
                  <a:srgbClr val="00B050"/>
                </a:solidFill>
              </a:rPr>
              <a:t>(</a:t>
            </a:r>
            <a:r>
              <a:rPr lang="en-US" dirty="0" err="1" smtClean="0">
                <a:solidFill>
                  <a:srgbClr val="00B050"/>
                </a:solidFill>
              </a:rPr>
              <a:t>Cerebyx</a:t>
            </a:r>
            <a:r>
              <a:rPr lang="en-US" dirty="0" smtClean="0">
                <a:solidFill>
                  <a:srgbClr val="00B050"/>
                </a:solidFill>
              </a:rPr>
              <a:t>)</a:t>
            </a:r>
          </a:p>
          <a:p>
            <a:r>
              <a:rPr lang="en-US" sz="4000" dirty="0" err="1" smtClean="0">
                <a:solidFill>
                  <a:srgbClr val="0070C0"/>
                </a:solidFill>
              </a:rPr>
              <a:t>Carbamzepine</a:t>
            </a:r>
            <a:r>
              <a:rPr lang="en-US" sz="4000" dirty="0" smtClean="0">
                <a:solidFill>
                  <a:srgbClr val="0070C0"/>
                </a:solidFill>
              </a:rPr>
              <a:t> </a:t>
            </a:r>
            <a:r>
              <a:rPr lang="en-US" dirty="0" smtClean="0">
                <a:solidFill>
                  <a:srgbClr val="00B050"/>
                </a:solidFill>
              </a:rPr>
              <a:t>(</a:t>
            </a:r>
            <a:r>
              <a:rPr lang="en-US" dirty="0" err="1" smtClean="0">
                <a:solidFill>
                  <a:srgbClr val="00B050"/>
                </a:solidFill>
              </a:rPr>
              <a:t>Tegretol</a:t>
            </a:r>
            <a:r>
              <a:rPr lang="en-US" dirty="0" smtClean="0">
                <a:solidFill>
                  <a:srgbClr val="00B050"/>
                </a:solidFill>
              </a:rPr>
              <a:t>, </a:t>
            </a:r>
            <a:r>
              <a:rPr lang="en-US" dirty="0" err="1" smtClean="0">
                <a:solidFill>
                  <a:srgbClr val="00B050"/>
                </a:solidFill>
              </a:rPr>
              <a:t>Carbatrol</a:t>
            </a:r>
            <a:r>
              <a:rPr lang="en-US" dirty="0" smtClean="0">
                <a:solidFill>
                  <a:srgbClr val="00B050"/>
                </a:solidFill>
              </a:rPr>
              <a:t>)</a:t>
            </a:r>
          </a:p>
          <a:p>
            <a:r>
              <a:rPr lang="en-US" sz="4000" dirty="0" err="1" smtClean="0">
                <a:solidFill>
                  <a:srgbClr val="0070C0"/>
                </a:solidFill>
              </a:rPr>
              <a:t>Oxcarbazepine</a:t>
            </a:r>
            <a:r>
              <a:rPr lang="en-US" sz="4000" dirty="0" smtClean="0">
                <a:solidFill>
                  <a:srgbClr val="0070C0"/>
                </a:solidFill>
              </a:rPr>
              <a:t> </a:t>
            </a:r>
            <a:r>
              <a:rPr lang="en-US" dirty="0" smtClean="0">
                <a:solidFill>
                  <a:srgbClr val="00B050"/>
                </a:solidFill>
              </a:rPr>
              <a:t>(</a:t>
            </a:r>
            <a:r>
              <a:rPr lang="en-US" dirty="0" err="1" smtClean="0">
                <a:solidFill>
                  <a:srgbClr val="00B050"/>
                </a:solidFill>
              </a:rPr>
              <a:t>Trileptal</a:t>
            </a:r>
            <a:r>
              <a:rPr lang="en-US" dirty="0" smtClean="0">
                <a:solidFill>
                  <a:srgbClr val="00B050"/>
                </a:solidFill>
              </a:rPr>
              <a:t>)</a:t>
            </a:r>
          </a:p>
          <a:p>
            <a:r>
              <a:rPr lang="en-US" sz="4000" dirty="0" err="1" smtClean="0">
                <a:solidFill>
                  <a:srgbClr val="0070C0"/>
                </a:solidFill>
              </a:rPr>
              <a:t>Valproic</a:t>
            </a:r>
            <a:r>
              <a:rPr lang="en-US" sz="4000" dirty="0" smtClean="0">
                <a:solidFill>
                  <a:srgbClr val="0070C0"/>
                </a:solidFill>
              </a:rPr>
              <a:t> Acid </a:t>
            </a:r>
            <a:r>
              <a:rPr lang="en-US" dirty="0" smtClean="0">
                <a:solidFill>
                  <a:srgbClr val="00B050"/>
                </a:solidFill>
              </a:rPr>
              <a:t>(</a:t>
            </a:r>
            <a:r>
              <a:rPr lang="en-US" dirty="0" err="1" smtClean="0">
                <a:solidFill>
                  <a:srgbClr val="00B050"/>
                </a:solidFill>
              </a:rPr>
              <a:t>Valproate</a:t>
            </a:r>
            <a:r>
              <a:rPr lang="en-US" dirty="0" smtClean="0">
                <a:solidFill>
                  <a:srgbClr val="00B050"/>
                </a:solidFill>
              </a:rPr>
              <a:t>; </a:t>
            </a:r>
            <a:r>
              <a:rPr lang="en-US" dirty="0" err="1" smtClean="0">
                <a:solidFill>
                  <a:srgbClr val="00B050"/>
                </a:solidFill>
              </a:rPr>
              <a:t>Depakene</a:t>
            </a:r>
            <a:r>
              <a:rPr lang="en-US" dirty="0" smtClean="0">
                <a:solidFill>
                  <a:srgbClr val="00B050"/>
                </a:solidFill>
              </a:rPr>
              <a:t>, </a:t>
            </a:r>
            <a:r>
              <a:rPr lang="en-US" dirty="0" err="1" smtClean="0">
                <a:solidFill>
                  <a:srgbClr val="00B050"/>
                </a:solidFill>
              </a:rPr>
              <a:t>Depakote</a:t>
            </a:r>
            <a:r>
              <a:rPr lang="en-US" dirty="0" smtClean="0">
                <a:solidFill>
                  <a:srgbClr val="00B050"/>
                </a:solidFill>
              </a:rPr>
              <a:t>)</a:t>
            </a:r>
          </a:p>
          <a:p>
            <a:r>
              <a:rPr lang="en-US" sz="4000" dirty="0" err="1" smtClean="0">
                <a:solidFill>
                  <a:srgbClr val="0070C0"/>
                </a:solidFill>
              </a:rPr>
              <a:t>Lamotrigine</a:t>
            </a:r>
            <a:r>
              <a:rPr lang="en-US" sz="4000" dirty="0" smtClean="0">
                <a:solidFill>
                  <a:srgbClr val="0070C0"/>
                </a:solidFill>
              </a:rPr>
              <a:t> </a:t>
            </a:r>
            <a:r>
              <a:rPr lang="en-US" dirty="0" smtClean="0">
                <a:solidFill>
                  <a:srgbClr val="00B050"/>
                </a:solidFill>
              </a:rPr>
              <a:t>(</a:t>
            </a:r>
            <a:r>
              <a:rPr lang="en-US" dirty="0" err="1" smtClean="0">
                <a:solidFill>
                  <a:srgbClr val="00B050"/>
                </a:solidFill>
              </a:rPr>
              <a:t>Lamictal</a:t>
            </a:r>
            <a:r>
              <a:rPr lang="en-US" dirty="0" smtClean="0">
                <a:solidFill>
                  <a:srgbClr val="00B050"/>
                </a:solidFill>
              </a:rPr>
              <a:t>)</a:t>
            </a:r>
          </a:p>
          <a:p>
            <a:r>
              <a:rPr lang="en-US" sz="4000" dirty="0" err="1" smtClean="0">
                <a:solidFill>
                  <a:srgbClr val="0070C0"/>
                </a:solidFill>
              </a:rPr>
              <a:t>Topiramate</a:t>
            </a:r>
            <a:r>
              <a:rPr lang="en-US" sz="4000" dirty="0" smtClean="0">
                <a:solidFill>
                  <a:srgbClr val="0070C0"/>
                </a:solidFill>
              </a:rPr>
              <a:t> </a:t>
            </a:r>
            <a:r>
              <a:rPr lang="en-US" dirty="0" smtClean="0">
                <a:solidFill>
                  <a:srgbClr val="00B050"/>
                </a:solidFill>
              </a:rPr>
              <a:t>(</a:t>
            </a:r>
            <a:r>
              <a:rPr lang="en-US" dirty="0" err="1" smtClean="0">
                <a:solidFill>
                  <a:srgbClr val="00B050"/>
                </a:solidFill>
              </a:rPr>
              <a:t>Topamax</a:t>
            </a:r>
            <a:r>
              <a:rPr lang="en-US" dirty="0" smtClean="0">
                <a:solidFill>
                  <a:srgbClr val="00B050"/>
                </a:solidFill>
              </a:rPr>
              <a:t>)</a:t>
            </a:r>
          </a:p>
          <a:p>
            <a:r>
              <a:rPr lang="en-US" sz="4000" dirty="0" err="1" smtClean="0">
                <a:solidFill>
                  <a:srgbClr val="0070C0"/>
                </a:solidFill>
              </a:rPr>
              <a:t>Zonisamide</a:t>
            </a:r>
            <a:r>
              <a:rPr lang="en-US" sz="4000" dirty="0" smtClean="0">
                <a:solidFill>
                  <a:srgbClr val="0070C0"/>
                </a:solidFill>
              </a:rPr>
              <a:t> </a:t>
            </a:r>
            <a:r>
              <a:rPr lang="en-US" dirty="0" smtClean="0">
                <a:solidFill>
                  <a:srgbClr val="00B050"/>
                </a:solidFill>
              </a:rPr>
              <a:t>(</a:t>
            </a:r>
            <a:r>
              <a:rPr lang="en-US" dirty="0" err="1" smtClean="0">
                <a:solidFill>
                  <a:srgbClr val="00B050"/>
                </a:solidFill>
              </a:rPr>
              <a:t>Zonegran</a:t>
            </a:r>
            <a:r>
              <a:rPr lang="en-US" dirty="0" smtClean="0">
                <a:solidFill>
                  <a:srgbClr val="00B050"/>
                </a:solidFill>
              </a:rPr>
              <a: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685800"/>
          </a:xfrm>
        </p:spPr>
        <p:txBody>
          <a:bodyPr>
            <a:normAutofit fontScale="90000"/>
          </a:bodyPr>
          <a:lstStyle/>
          <a:p>
            <a:r>
              <a:rPr lang="en-US" dirty="0" smtClean="0">
                <a:solidFill>
                  <a:srgbClr val="FF0000"/>
                </a:solidFill>
              </a:rPr>
              <a:t>Enhancement of GABA Inhibition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5"/>
          <p:cNvPicPr>
            <a:picLocks noChangeAspect="1"/>
          </p:cNvPicPr>
          <p:nvPr/>
        </p:nvPicPr>
        <p:blipFill>
          <a:blip r:embed="rId2"/>
          <a:srcRect/>
          <a:stretch>
            <a:fillRect/>
          </a:stretch>
        </p:blipFill>
        <p:spPr bwMode="auto">
          <a:xfrm>
            <a:off x="533400" y="1295400"/>
            <a:ext cx="8305800" cy="5257800"/>
          </a:xfrm>
          <a:prstGeom prst="rect">
            <a:avLst/>
          </a:prstGeom>
          <a:noFill/>
          <a:ln w="12700">
            <a:noFill/>
            <a:miter lim="800000"/>
            <a:headEnd/>
            <a:tailEnd/>
          </a:ln>
        </p:spPr>
      </p:pic>
      <p:pic>
        <p:nvPicPr>
          <p:cNvPr id="6" name="Picture 6"/>
          <p:cNvPicPr>
            <a:picLocks noChangeAspect="1"/>
          </p:cNvPicPr>
          <p:nvPr/>
        </p:nvPicPr>
        <p:blipFill>
          <a:blip r:embed="rId3"/>
          <a:srcRect/>
          <a:stretch>
            <a:fillRect/>
          </a:stretch>
        </p:blipFill>
        <p:spPr bwMode="auto">
          <a:xfrm>
            <a:off x="1600200" y="3810000"/>
            <a:ext cx="3886200" cy="1905000"/>
          </a:xfrm>
          <a:prstGeom prst="rect">
            <a:avLst/>
          </a:prstGeom>
          <a:noFill/>
          <a:ln w="12700">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lnSpcReduction="10000"/>
          </a:bodyPr>
          <a:lstStyle/>
          <a:p>
            <a:pPr marL="514350" indent="-514350">
              <a:buFontTx/>
              <a:buAutoNum type="arabicPeriod"/>
            </a:pPr>
            <a:r>
              <a:rPr lang="en-US" b="1" u="sng" dirty="0" smtClean="0">
                <a:solidFill>
                  <a:srgbClr val="002060"/>
                </a:solidFill>
              </a:rPr>
              <a:t>Barbiturate drugs:</a:t>
            </a:r>
            <a:r>
              <a:rPr lang="en-US" dirty="0" smtClean="0">
                <a:solidFill>
                  <a:srgbClr val="002060"/>
                </a:solidFill>
              </a:rPr>
              <a:t> </a:t>
            </a:r>
          </a:p>
          <a:p>
            <a:pPr marL="514350" indent="-514350">
              <a:buFontTx/>
              <a:buAutoNum type="alphaUcPeriod"/>
            </a:pPr>
            <a:r>
              <a:rPr lang="en-US" dirty="0" smtClean="0"/>
              <a:t>Phenobarbital </a:t>
            </a:r>
            <a:r>
              <a:rPr lang="en-US" sz="2800" dirty="0" smtClean="0">
                <a:solidFill>
                  <a:srgbClr val="009900"/>
                </a:solidFill>
              </a:rPr>
              <a:t>(Luminal)</a:t>
            </a:r>
          </a:p>
          <a:p>
            <a:pPr marL="514350" indent="-514350">
              <a:buFontTx/>
              <a:buAutoNum type="alphaUcPeriod"/>
            </a:pPr>
            <a:r>
              <a:rPr lang="en-US" dirty="0" err="1" smtClean="0"/>
              <a:t>Primidone</a:t>
            </a:r>
            <a:r>
              <a:rPr lang="en-US" dirty="0" smtClean="0"/>
              <a:t> </a:t>
            </a:r>
            <a:r>
              <a:rPr lang="en-US" sz="2800" dirty="0" smtClean="0">
                <a:solidFill>
                  <a:srgbClr val="009900"/>
                </a:solidFill>
              </a:rPr>
              <a:t>(</a:t>
            </a:r>
            <a:r>
              <a:rPr lang="en-US" sz="2800" dirty="0" err="1" smtClean="0">
                <a:solidFill>
                  <a:srgbClr val="009900"/>
                </a:solidFill>
              </a:rPr>
              <a:t>Mysoline</a:t>
            </a:r>
            <a:r>
              <a:rPr lang="en-US" sz="2800" dirty="0" smtClean="0">
                <a:solidFill>
                  <a:srgbClr val="009900"/>
                </a:solidFill>
              </a:rPr>
              <a:t>)</a:t>
            </a:r>
          </a:p>
          <a:p>
            <a:pPr marL="514350" indent="-514350">
              <a:buNone/>
            </a:pPr>
            <a:endParaRPr lang="en-US" sz="2800" dirty="0" smtClean="0">
              <a:solidFill>
                <a:srgbClr val="009900"/>
              </a:solidFill>
            </a:endParaRPr>
          </a:p>
          <a:p>
            <a:pPr marL="514350" indent="-514350">
              <a:buFontTx/>
              <a:buAutoNum type="arabicPeriod" startAt="2"/>
            </a:pPr>
            <a:r>
              <a:rPr lang="en-US" b="1" dirty="0" smtClean="0">
                <a:solidFill>
                  <a:srgbClr val="002060"/>
                </a:solidFill>
              </a:rPr>
              <a:t>Benzodiazepine drugs: </a:t>
            </a:r>
            <a:endParaRPr lang="en-US" b="1" dirty="0" smtClean="0"/>
          </a:p>
          <a:p>
            <a:pPr marL="782638" lvl="1">
              <a:buClr>
                <a:srgbClr val="002060"/>
              </a:buClr>
              <a:buFont typeface="Wingdings" pitchFamily="2" charset="2"/>
              <a:buChar char="Ø"/>
            </a:pPr>
            <a:r>
              <a:rPr lang="en-US" dirty="0" smtClean="0"/>
              <a:t>Diazepam </a:t>
            </a:r>
            <a:r>
              <a:rPr lang="en-US" dirty="0" smtClean="0">
                <a:solidFill>
                  <a:srgbClr val="009900"/>
                </a:solidFill>
              </a:rPr>
              <a:t>(Valium) </a:t>
            </a:r>
          </a:p>
          <a:p>
            <a:pPr marL="782638" lvl="1">
              <a:buClr>
                <a:srgbClr val="002060"/>
              </a:buClr>
              <a:buFont typeface="Wingdings" pitchFamily="2" charset="2"/>
              <a:buChar char="Ø"/>
            </a:pPr>
            <a:r>
              <a:rPr lang="en-US" dirty="0" err="1" smtClean="0"/>
              <a:t>Lorazepam</a:t>
            </a:r>
            <a:r>
              <a:rPr lang="en-US" dirty="0" smtClean="0"/>
              <a:t> </a:t>
            </a:r>
            <a:r>
              <a:rPr lang="en-US" dirty="0" smtClean="0">
                <a:solidFill>
                  <a:srgbClr val="009900"/>
                </a:solidFill>
              </a:rPr>
              <a:t>(</a:t>
            </a:r>
            <a:r>
              <a:rPr lang="en-US" dirty="0" err="1" smtClean="0">
                <a:solidFill>
                  <a:srgbClr val="009900"/>
                </a:solidFill>
              </a:rPr>
              <a:t>Ativan</a:t>
            </a:r>
            <a:r>
              <a:rPr lang="en-US" dirty="0" smtClean="0">
                <a:solidFill>
                  <a:srgbClr val="009900"/>
                </a:solidFill>
              </a:rPr>
              <a:t>) </a:t>
            </a:r>
          </a:p>
          <a:p>
            <a:pPr marL="782638" lvl="1">
              <a:buClr>
                <a:srgbClr val="002060"/>
              </a:buClr>
              <a:buFont typeface="Wingdings" pitchFamily="2" charset="2"/>
              <a:buChar char="Ø"/>
            </a:pPr>
            <a:r>
              <a:rPr lang="en-US" dirty="0" err="1" smtClean="0"/>
              <a:t>Clonazepam</a:t>
            </a:r>
            <a:r>
              <a:rPr lang="en-US" dirty="0" smtClean="0"/>
              <a:t> </a:t>
            </a:r>
            <a:r>
              <a:rPr lang="en-US" dirty="0" smtClean="0">
                <a:solidFill>
                  <a:srgbClr val="009900"/>
                </a:solidFill>
              </a:rPr>
              <a:t>(</a:t>
            </a:r>
            <a:r>
              <a:rPr lang="en-US" dirty="0" err="1" smtClean="0">
                <a:solidFill>
                  <a:srgbClr val="009900"/>
                </a:solidFill>
              </a:rPr>
              <a:t>Klonopin</a:t>
            </a:r>
            <a:r>
              <a:rPr lang="en-US" dirty="0" smtClean="0">
                <a:solidFill>
                  <a:srgbClr val="009900"/>
                </a:solidFill>
              </a:rPr>
              <a:t>) </a:t>
            </a:r>
          </a:p>
          <a:p>
            <a:pPr marL="782638" lvl="1">
              <a:buClr>
                <a:srgbClr val="002060"/>
              </a:buClr>
              <a:buFont typeface="Wingdings" pitchFamily="2" charset="2"/>
              <a:buChar char="Ø"/>
            </a:pPr>
            <a:r>
              <a:rPr lang="en-US" dirty="0" err="1" smtClean="0"/>
              <a:t>Clorazepate</a:t>
            </a:r>
            <a:r>
              <a:rPr lang="en-US" dirty="0" smtClean="0"/>
              <a:t> </a:t>
            </a:r>
            <a:r>
              <a:rPr lang="en-US" dirty="0" smtClean="0">
                <a:solidFill>
                  <a:srgbClr val="009900"/>
                </a:solidFill>
              </a:rPr>
              <a:t>(</a:t>
            </a:r>
            <a:r>
              <a:rPr lang="en-US" dirty="0" err="1" smtClean="0">
                <a:solidFill>
                  <a:srgbClr val="009900"/>
                </a:solidFill>
              </a:rPr>
              <a:t>Transxene</a:t>
            </a:r>
            <a:r>
              <a:rPr lang="en-US" dirty="0" smtClean="0">
                <a:solidFill>
                  <a:srgbClr val="009900"/>
                </a:solidFill>
              </a:rPr>
              <a:t>-SD)</a:t>
            </a:r>
          </a:p>
          <a:p>
            <a:pPr marL="782638" lvl="1">
              <a:buClr>
                <a:srgbClr val="002060"/>
              </a:buClr>
              <a:buNone/>
            </a:pPr>
            <a:endParaRPr lang="en-US" sz="3200" u="sng" dirty="0" smtClean="0">
              <a:solidFill>
                <a:srgbClr val="009900"/>
              </a:solidFill>
            </a:endParaRPr>
          </a:p>
          <a:p>
            <a:pPr marL="782638" lvl="1">
              <a:buClr>
                <a:srgbClr val="002060"/>
              </a:buClr>
              <a:buNone/>
            </a:pPr>
            <a:r>
              <a:rPr lang="en-US" sz="3200" b="1" u="sng" dirty="0" smtClean="0">
                <a:solidFill>
                  <a:srgbClr val="002060"/>
                </a:solidFill>
              </a:rPr>
              <a:t>3.Tiagabine</a:t>
            </a:r>
            <a:r>
              <a:rPr lang="en-US" sz="3200" u="sng" dirty="0" smtClean="0">
                <a:solidFill>
                  <a:srgbClr val="002060"/>
                </a:solidFill>
              </a:rPr>
              <a:t> </a:t>
            </a:r>
            <a:r>
              <a:rPr lang="en-US" sz="3200" u="sng" dirty="0" smtClean="0">
                <a:solidFill>
                  <a:srgbClr val="009900"/>
                </a:solidFill>
              </a:rPr>
              <a:t>(</a:t>
            </a:r>
            <a:r>
              <a:rPr lang="en-US" sz="3200" u="sng" dirty="0" err="1" smtClean="0">
                <a:solidFill>
                  <a:srgbClr val="009900"/>
                </a:solidFill>
              </a:rPr>
              <a:t>Gabitril</a:t>
            </a:r>
            <a:r>
              <a:rPr lang="en-US" sz="3200" u="sng" dirty="0" smtClean="0">
                <a:solidFill>
                  <a:srgbClr val="009900"/>
                </a:solidFill>
              </a:rPr>
              <a:t>):</a:t>
            </a:r>
          </a:p>
          <a:p>
            <a:pPr marL="782638" lvl="1">
              <a:buClr>
                <a:srgbClr val="002060"/>
              </a:buClr>
              <a:buNone/>
            </a:pPr>
            <a:endParaRPr lang="en-US" sz="2000" dirty="0" smtClean="0">
              <a:solidFill>
                <a:srgbClr val="009900"/>
              </a:solidFill>
            </a:endParaRPr>
          </a:p>
          <a:p>
            <a:pPr marL="514350" indent="-514350">
              <a:buNone/>
            </a:pPr>
            <a:endParaRPr lang="en-US" sz="2800" dirty="0" smtClean="0">
              <a:solidFill>
                <a:srgbClr val="009900"/>
              </a:solidFill>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781800" cy="762000"/>
          </a:xfrm>
        </p:spPr>
        <p:txBody>
          <a:bodyPr/>
          <a:lstStyle/>
          <a:p>
            <a:r>
              <a:rPr lang="en-US" dirty="0" smtClean="0">
                <a:solidFill>
                  <a:srgbClr val="FF0000"/>
                </a:solidFill>
              </a:rPr>
              <a:t>Calcium Channel Blockers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grpSp>
        <p:nvGrpSpPr>
          <p:cNvPr id="5" name="Group 6"/>
          <p:cNvGrpSpPr>
            <a:grpSpLocks/>
          </p:cNvGrpSpPr>
          <p:nvPr/>
        </p:nvGrpSpPr>
        <p:grpSpPr bwMode="auto">
          <a:xfrm>
            <a:off x="4267200" y="838200"/>
            <a:ext cx="4632325" cy="5638800"/>
            <a:chOff x="311" y="495"/>
            <a:chExt cx="2918" cy="3825"/>
          </a:xfrm>
        </p:grpSpPr>
        <p:pic>
          <p:nvPicPr>
            <p:cNvPr id="6" name="Picture 4"/>
            <p:cNvPicPr>
              <a:picLocks noChangeAspect="1"/>
            </p:cNvPicPr>
            <p:nvPr/>
          </p:nvPicPr>
          <p:blipFill>
            <a:blip r:embed="rId2"/>
            <a:srcRect/>
            <a:stretch>
              <a:fillRect/>
            </a:stretch>
          </p:blipFill>
          <p:spPr bwMode="auto">
            <a:xfrm>
              <a:off x="311" y="495"/>
              <a:ext cx="2918" cy="3825"/>
            </a:xfrm>
            <a:prstGeom prst="rect">
              <a:avLst/>
            </a:prstGeom>
            <a:noFill/>
            <a:ln w="12700">
              <a:noFill/>
              <a:miter lim="800000"/>
              <a:headEnd/>
              <a:tailEnd/>
            </a:ln>
          </p:spPr>
        </p:pic>
        <p:pic>
          <p:nvPicPr>
            <p:cNvPr id="7" name="Picture 5"/>
            <p:cNvPicPr>
              <a:picLocks noChangeAspect="1"/>
            </p:cNvPicPr>
            <p:nvPr/>
          </p:nvPicPr>
          <p:blipFill>
            <a:blip r:embed="rId3"/>
            <a:srcRect/>
            <a:stretch>
              <a:fillRect/>
            </a:stretch>
          </p:blipFill>
          <p:spPr bwMode="auto">
            <a:xfrm>
              <a:off x="1010" y="2292"/>
              <a:ext cx="667" cy="685"/>
            </a:xfrm>
            <a:prstGeom prst="rect">
              <a:avLst/>
            </a:prstGeom>
            <a:noFill/>
            <a:ln w="12700">
              <a:noFill/>
              <a:miter lim="800000"/>
              <a:headEnd/>
              <a:tailEnd/>
            </a:ln>
          </p:spPr>
        </p:pic>
        <p:pic>
          <p:nvPicPr>
            <p:cNvPr id="8" name="Picture 2"/>
            <p:cNvPicPr>
              <a:picLocks noChangeAspect="1" noChangeArrowheads="1"/>
            </p:cNvPicPr>
            <p:nvPr/>
          </p:nvPicPr>
          <p:blipFill>
            <a:blip r:embed="rId4"/>
            <a:srcRect b="12444"/>
            <a:stretch>
              <a:fillRect/>
            </a:stretch>
          </p:blipFill>
          <p:spPr bwMode="auto">
            <a:xfrm>
              <a:off x="687" y="2927"/>
              <a:ext cx="1314" cy="781"/>
            </a:xfrm>
            <a:prstGeom prst="rect">
              <a:avLst/>
            </a:prstGeom>
            <a:noFill/>
            <a:ln w="9525">
              <a:noFill/>
              <a:miter lim="800000"/>
              <a:headEnd/>
              <a:tailEnd/>
            </a:ln>
          </p:spPr>
        </p:pic>
      </p:grpSp>
      <p:sp>
        <p:nvSpPr>
          <p:cNvPr id="9" name="مستطيل 6"/>
          <p:cNvSpPr>
            <a:spLocks noChangeArrowheads="1"/>
          </p:cNvSpPr>
          <p:nvPr/>
        </p:nvSpPr>
        <p:spPr bwMode="auto">
          <a:xfrm>
            <a:off x="76200" y="1371600"/>
            <a:ext cx="4800600" cy="2246769"/>
          </a:xfrm>
          <a:prstGeom prst="rect">
            <a:avLst/>
          </a:prstGeom>
          <a:noFill/>
          <a:ln w="9525">
            <a:noFill/>
            <a:miter lim="800000"/>
            <a:headEnd/>
            <a:tailEnd/>
          </a:ln>
        </p:spPr>
        <p:txBody>
          <a:bodyPr wrap="square">
            <a:spAutoFit/>
          </a:bodyPr>
          <a:lstStyle/>
          <a:p>
            <a:pPr algn="l" rtl="0"/>
            <a:r>
              <a:rPr lang="en-US" sz="2800" dirty="0">
                <a:solidFill>
                  <a:srgbClr val="00B050"/>
                </a:solidFill>
              </a:rPr>
              <a:t>inhibit low-threshold (T-type) Ca 2+ currents, especially in thalamic neurons that act as pacemakers to generate rhythmic cortical discharge</a:t>
            </a:r>
            <a:r>
              <a:rPr lang="en-US" sz="2800" dirty="0">
                <a:solidFill>
                  <a:srgbClr val="FF0000"/>
                </a:solidFill>
              </a:rPr>
              <a:t>. </a:t>
            </a:r>
            <a:endParaRPr lang="ar-SA" sz="28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err="1" smtClean="0">
                <a:solidFill>
                  <a:srgbClr val="002060"/>
                </a:solidFill>
              </a:rPr>
              <a:t>Ethosuximide</a:t>
            </a:r>
            <a:r>
              <a:rPr lang="en-US" u="sng" dirty="0" smtClean="0">
                <a:solidFill>
                  <a:srgbClr val="002060"/>
                </a:solidFill>
              </a:rPr>
              <a:t> </a:t>
            </a:r>
            <a:r>
              <a:rPr lang="en-US" sz="2800" u="sng" dirty="0" smtClean="0">
                <a:solidFill>
                  <a:srgbClr val="009900"/>
                </a:solidFill>
              </a:rPr>
              <a:t>(</a:t>
            </a:r>
            <a:r>
              <a:rPr lang="en-US" sz="2800" u="sng" dirty="0" err="1" smtClean="0">
                <a:solidFill>
                  <a:srgbClr val="009900"/>
                </a:solidFill>
              </a:rPr>
              <a:t>Zarontin</a:t>
            </a:r>
            <a:r>
              <a:rPr lang="en-US" sz="2800" u="sng" dirty="0" smtClean="0">
                <a:solidFill>
                  <a:srgbClr val="009900"/>
                </a:solidFill>
              </a:rPr>
              <a:t>):</a:t>
            </a:r>
          </a:p>
          <a:p>
            <a:r>
              <a:rPr lang="en-US" u="sng" dirty="0" err="1" smtClean="0">
                <a:solidFill>
                  <a:srgbClr val="002060"/>
                </a:solidFill>
              </a:rPr>
              <a:t>Gabapentin</a:t>
            </a:r>
            <a:r>
              <a:rPr lang="en-US" u="sng" dirty="0" smtClean="0">
                <a:solidFill>
                  <a:srgbClr val="002060"/>
                </a:solidFill>
              </a:rPr>
              <a:t> </a:t>
            </a:r>
            <a:r>
              <a:rPr lang="en-US" u="sng" dirty="0" smtClean="0">
                <a:solidFill>
                  <a:srgbClr val="009900"/>
                </a:solidFill>
              </a:rPr>
              <a:t>(</a:t>
            </a:r>
            <a:r>
              <a:rPr lang="en-US" u="sng" dirty="0" err="1" smtClean="0">
                <a:solidFill>
                  <a:srgbClr val="009900"/>
                </a:solidFill>
              </a:rPr>
              <a:t>Neurontin</a:t>
            </a:r>
            <a:r>
              <a:rPr lang="en-US" u="sng" dirty="0" smtClean="0">
                <a:solidFill>
                  <a:srgbClr val="009900"/>
                </a:solidFill>
              </a:rPr>
              <a:t>):</a:t>
            </a:r>
          </a:p>
          <a:p>
            <a:r>
              <a:rPr lang="en-US" u="sng" dirty="0" err="1" smtClean="0">
                <a:solidFill>
                  <a:srgbClr val="002060"/>
                </a:solidFill>
              </a:rPr>
              <a:t>Pregabalin</a:t>
            </a:r>
            <a:r>
              <a:rPr lang="en-US" u="sng" dirty="0" smtClean="0">
                <a:solidFill>
                  <a:srgbClr val="002060"/>
                </a:solidFill>
              </a:rPr>
              <a:t> </a:t>
            </a:r>
            <a:r>
              <a:rPr lang="en-US" sz="2000" u="sng" dirty="0" smtClean="0">
                <a:solidFill>
                  <a:srgbClr val="009900"/>
                </a:solidFill>
              </a:rPr>
              <a:t>(</a:t>
            </a:r>
            <a:r>
              <a:rPr lang="en-US" sz="2000" u="sng" dirty="0" err="1" smtClean="0">
                <a:solidFill>
                  <a:srgbClr val="009900"/>
                </a:solidFill>
              </a:rPr>
              <a:t>Lyrica</a:t>
            </a:r>
            <a:r>
              <a:rPr lang="en-US" sz="2000" u="sng" dirty="0" smtClean="0">
                <a:solidFill>
                  <a:srgbClr val="009900"/>
                </a:solidFill>
              </a:rPr>
              <a:t>):</a:t>
            </a:r>
          </a:p>
          <a:p>
            <a:r>
              <a:rPr lang="en-US" u="sng" dirty="0" err="1" smtClean="0">
                <a:solidFill>
                  <a:srgbClr val="002060"/>
                </a:solidFill>
              </a:rPr>
              <a:t>Levetiracetam</a:t>
            </a:r>
            <a:r>
              <a:rPr lang="en-US" u="sng" dirty="0" smtClean="0">
                <a:solidFill>
                  <a:srgbClr val="002060"/>
                </a:solidFill>
              </a:rPr>
              <a:t> </a:t>
            </a:r>
            <a:r>
              <a:rPr lang="en-US" sz="2800" u="sng" dirty="0" smtClean="0">
                <a:solidFill>
                  <a:srgbClr val="009900"/>
                </a:solidFill>
              </a:rPr>
              <a:t>(</a:t>
            </a:r>
            <a:r>
              <a:rPr lang="en-US" sz="2800" u="sng" dirty="0" err="1" smtClean="0">
                <a:solidFill>
                  <a:srgbClr val="009900"/>
                </a:solidFill>
              </a:rPr>
              <a:t>Keppra</a:t>
            </a:r>
            <a:r>
              <a:rPr lang="en-US" sz="2800" u="sng" dirty="0" smtClean="0">
                <a:solidFill>
                  <a:srgbClr val="009900"/>
                </a:solidFill>
              </a:rPr>
              <a:t>):</a:t>
            </a:r>
          </a:p>
          <a:p>
            <a:pPr>
              <a:buNone/>
            </a:pPr>
            <a:r>
              <a:rPr lang="en-US" dirty="0" smtClean="0">
                <a:solidFill>
                  <a:srgbClr val="FF0000"/>
                </a:solidFill>
              </a:rPr>
              <a:t>Block the </a:t>
            </a:r>
            <a:r>
              <a:rPr lang="en-US" i="1" dirty="0" smtClean="0">
                <a:solidFill>
                  <a:srgbClr val="FF0000"/>
                </a:solidFill>
              </a:rPr>
              <a:t>N-</a:t>
            </a:r>
            <a:r>
              <a:rPr lang="en-US" dirty="0" smtClean="0">
                <a:solidFill>
                  <a:srgbClr val="FF0000"/>
                </a:solidFill>
              </a:rPr>
              <a:t>methyl-D-</a:t>
            </a:r>
            <a:r>
              <a:rPr lang="en-US" dirty="0" err="1" smtClean="0">
                <a:solidFill>
                  <a:srgbClr val="FF0000"/>
                </a:solidFill>
              </a:rPr>
              <a:t>aspartate</a:t>
            </a:r>
            <a:r>
              <a:rPr lang="en-US" dirty="0" smtClean="0">
                <a:solidFill>
                  <a:srgbClr val="FF0000"/>
                </a:solidFill>
              </a:rPr>
              <a:t> (NMDA) </a:t>
            </a:r>
            <a:br>
              <a:rPr lang="en-US" dirty="0" smtClean="0">
                <a:solidFill>
                  <a:srgbClr val="FF0000"/>
                </a:solidFill>
              </a:rPr>
            </a:br>
            <a:r>
              <a:rPr lang="en-US" dirty="0" smtClean="0">
                <a:solidFill>
                  <a:srgbClr val="FF0000"/>
                </a:solidFill>
              </a:rPr>
              <a:t>glutamate receptor</a:t>
            </a:r>
          </a:p>
          <a:p>
            <a:r>
              <a:rPr lang="en-US" u="sng" dirty="0" err="1" smtClean="0">
                <a:solidFill>
                  <a:srgbClr val="002060"/>
                </a:solidFill>
              </a:rPr>
              <a:t>Felbamate</a:t>
            </a:r>
            <a:r>
              <a:rPr lang="en-US" u="sng" dirty="0" smtClean="0">
                <a:solidFill>
                  <a:srgbClr val="002060"/>
                </a:solidFill>
              </a:rPr>
              <a:t> </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31838"/>
            <a:ext cx="8458200" cy="715962"/>
          </a:xfrm>
        </p:spPr>
        <p:txBody>
          <a:bodyPr>
            <a:normAutofit fontScale="90000"/>
          </a:bodyPr>
          <a:lstStyle/>
          <a:p>
            <a:r>
              <a:rPr lang="en-US" sz="3600" b="1" dirty="0" smtClean="0">
                <a:solidFill>
                  <a:srgbClr val="00B050"/>
                </a:solidFill>
                <a:latin typeface="Times New Roman" pitchFamily="18" charset="0"/>
                <a:cs typeface="Times New Roman" pitchFamily="18" charset="0"/>
              </a:rPr>
              <a:t>STRUCTURAL FEATURES COMMON TO DRUGS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323585" name="Picture 1" descr="C:\Users\Administrator.user-PC\Desktop\SnapCrab_NoName_2013-12-3_13-2-34_No-00.png"/>
          <p:cNvPicPr>
            <a:picLocks noGrp="1" noChangeAspect="1" noChangeArrowheads="1"/>
          </p:cNvPicPr>
          <p:nvPr>
            <p:ph idx="1"/>
          </p:nvPr>
        </p:nvPicPr>
        <p:blipFill>
          <a:blip r:embed="rId2"/>
          <a:srcRect/>
          <a:stretch>
            <a:fillRect/>
          </a:stretch>
        </p:blipFill>
        <p:spPr bwMode="auto">
          <a:xfrm>
            <a:off x="2667000" y="1371600"/>
            <a:ext cx="6172201" cy="3429000"/>
          </a:xfrm>
          <a:prstGeom prst="rect">
            <a:avLst/>
          </a:prstGeom>
          <a:noFill/>
        </p:spPr>
      </p:pic>
      <p:pic>
        <p:nvPicPr>
          <p:cNvPr id="323586" name="Picture 2" descr="C:\Users\Administrator.user-PC\Desktop\SnapCrab_NoName_2013-12-3_13-2-58_No-00.png"/>
          <p:cNvPicPr>
            <a:picLocks noChangeAspect="1" noChangeArrowheads="1"/>
          </p:cNvPicPr>
          <p:nvPr/>
        </p:nvPicPr>
        <p:blipFill>
          <a:blip r:embed="rId3"/>
          <a:srcRect/>
          <a:stretch>
            <a:fillRect/>
          </a:stretch>
        </p:blipFill>
        <p:spPr bwMode="auto">
          <a:xfrm>
            <a:off x="228600" y="4495800"/>
            <a:ext cx="8686800" cy="21431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rmAutofit fontScale="92500" lnSpcReduction="20000"/>
          </a:bodyPr>
          <a:lstStyle/>
          <a:p>
            <a:pPr algn="just"/>
            <a:r>
              <a:rPr lang="en-US" dirty="0" smtClean="0">
                <a:latin typeface="Times New Roman" pitchFamily="18" charset="0"/>
                <a:cs typeface="Times New Roman" pitchFamily="18" charset="0"/>
              </a:rPr>
              <a:t>Epilepsy is a collective designation for a group of chronic CNS disorders having in common the occurrence of brief and self limited ,sudden, and transitory seizures of abnormal motor , sensory , autonomic or psychic origin resulting into a repeated neuronal discharge </a:t>
            </a:r>
          </a:p>
          <a:p>
            <a:pPr algn="just"/>
            <a:endParaRPr lang="en-US" dirty="0" smtClean="0">
              <a:latin typeface="Times New Roman" pitchFamily="18" charset="0"/>
              <a:cs typeface="Times New Roman" pitchFamily="18" charset="0"/>
            </a:endParaRPr>
          </a:p>
          <a:p>
            <a:pPr algn="just">
              <a:buFontTx/>
              <a:buChar char="-"/>
            </a:pPr>
            <a:r>
              <a:rPr lang="en-US" dirty="0" smtClean="0">
                <a:latin typeface="Times New Roman" pitchFamily="18" charset="0"/>
                <a:cs typeface="Times New Roman" pitchFamily="18" charset="0"/>
              </a:rPr>
              <a:t>Epilepsy is an age- long disease which often involves convulsive seizures.</a:t>
            </a:r>
          </a:p>
          <a:p>
            <a:pPr algn="just">
              <a:buFontTx/>
              <a:buChar char="-"/>
            </a:pPr>
            <a:endParaRPr lang="en-US"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Hippocrates first coined the word EPILEPSY derived from </a:t>
            </a:r>
            <a:r>
              <a:rPr lang="en-US" dirty="0" err="1" smtClean="0">
                <a:latin typeface="Times New Roman" pitchFamily="18" charset="0"/>
                <a:cs typeface="Times New Roman" pitchFamily="18" charset="0"/>
              </a:rPr>
              <a:t>greek</a:t>
            </a:r>
            <a:r>
              <a:rPr lang="en-US" dirty="0" smtClean="0">
                <a:latin typeface="Times New Roman" pitchFamily="18" charset="0"/>
                <a:cs typeface="Times New Roman" pitchFamily="18" charset="0"/>
              </a:rPr>
              <a:t> word ‘EPILAMBANEIN’ which means ‘to seize’ or convulsions.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334849" name="Rectangle 1"/>
          <p:cNvSpPr>
            <a:spLocks noChangeArrowheads="1"/>
          </p:cNvSpPr>
          <p:nvPr/>
        </p:nvSpPr>
        <p:spPr bwMode="auto">
          <a:xfrm>
            <a:off x="371352" y="405825"/>
            <a:ext cx="35910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INTRODUCTION: </a:t>
            </a:r>
            <a:endParaRPr kumimoji="0" lang="en-US" sz="3200" b="0" i="0" u="none" strike="noStrike" cap="none" normalizeH="0" baseline="0" dirty="0" smtClean="0">
              <a:ln>
                <a:noFill/>
              </a:ln>
              <a:solidFill>
                <a:srgbClr val="00B050"/>
              </a:solidFill>
              <a:effectLst/>
              <a:latin typeface="Arial" pitchFamily="34" charset="0"/>
              <a:cs typeface="Arial" pitchFamily="34" charset="0"/>
            </a:endParaRPr>
          </a:p>
        </p:txBody>
      </p:sp>
      <p:sp>
        <p:nvSpPr>
          <p:cNvPr id="6" name="Rectangle 5"/>
          <p:cNvSpPr/>
          <p:nvPr/>
        </p:nvSpPr>
        <p:spPr>
          <a:xfrm>
            <a:off x="381000" y="914400"/>
            <a:ext cx="2412784" cy="523220"/>
          </a:xfrm>
          <a:prstGeom prst="rect">
            <a:avLst/>
          </a:prstGeom>
        </p:spPr>
        <p:txBody>
          <a:bodyPr wrap="square">
            <a:spAutoFit/>
          </a:bodyPr>
          <a:lstStyle/>
          <a:p>
            <a:r>
              <a:rPr lang="en-US" dirty="0" smtClean="0">
                <a:solidFill>
                  <a:srgbClr val="FF0000"/>
                </a:solidFill>
              </a:rPr>
              <a:t> </a:t>
            </a:r>
            <a:r>
              <a:rPr lang="en-US" sz="2800" b="1" dirty="0" smtClean="0">
                <a:solidFill>
                  <a:srgbClr val="FF0000"/>
                </a:solidFill>
                <a:latin typeface="Times New Roman" pitchFamily="18" charset="0"/>
                <a:cs typeface="Times New Roman" pitchFamily="18" charset="0"/>
              </a:rPr>
              <a:t>DEFINITION</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648200" cy="808038"/>
          </a:xfrm>
        </p:spPr>
        <p:txBody>
          <a:bodyPr>
            <a:normAutofit/>
          </a:bodyPr>
          <a:lstStyle/>
          <a:p>
            <a:r>
              <a:rPr lang="en-US" sz="3200" b="1" dirty="0" smtClean="0">
                <a:solidFill>
                  <a:srgbClr val="00B050"/>
                </a:solidFill>
                <a:latin typeface="Times New Roman" pitchFamily="18" charset="0"/>
                <a:cs typeface="Times New Roman" pitchFamily="18" charset="0"/>
              </a:rPr>
              <a:t>1.BARBITURATES:</a:t>
            </a:r>
            <a:endParaRPr lang="en-US" sz="3200"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322561" name="Picture 1" descr="C:\Users\Administrator.user-PC\Desktop\SnapCrab_NoName_2013-12-3_13-10-7_No-00.png"/>
          <p:cNvPicPr>
            <a:picLocks noGrp="1" noChangeAspect="1" noChangeArrowheads="1"/>
          </p:cNvPicPr>
          <p:nvPr>
            <p:ph idx="1"/>
          </p:nvPr>
        </p:nvPicPr>
        <p:blipFill>
          <a:blip r:embed="rId2"/>
          <a:srcRect/>
          <a:stretch>
            <a:fillRect/>
          </a:stretch>
        </p:blipFill>
        <p:spPr bwMode="auto">
          <a:xfrm>
            <a:off x="228600" y="990600"/>
            <a:ext cx="8686800" cy="5715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019800"/>
          </a:xfrm>
        </p:spPr>
        <p:txBody>
          <a:bodyPr>
            <a:normAutofit fontScale="85000" lnSpcReduction="20000"/>
          </a:bodyPr>
          <a:lstStyle/>
          <a:p>
            <a:pPr algn="just">
              <a:buNone/>
            </a:pPr>
            <a:r>
              <a:rPr lang="en-US" dirty="0" smtClean="0">
                <a:latin typeface="Times New Roman" pitchFamily="18" charset="0"/>
                <a:cs typeface="Times New Roman" pitchFamily="18" charset="0"/>
              </a:rPr>
              <a:t>- Optimum activity is obtained when one substituent at C5 is phenyl</a:t>
            </a:r>
          </a:p>
          <a:p>
            <a:pPr algn="just">
              <a:buNone/>
            </a:pPr>
            <a:r>
              <a:rPr lang="en-US" dirty="0" smtClean="0">
                <a:latin typeface="Times New Roman" pitchFamily="18" charset="0"/>
                <a:cs typeface="Times New Roman" pitchFamily="18" charset="0"/>
              </a:rPr>
              <a:t>- The 5,5 – </a:t>
            </a:r>
            <a:r>
              <a:rPr lang="en-US" dirty="0" err="1" smtClean="0">
                <a:latin typeface="Times New Roman" pitchFamily="18" charset="0"/>
                <a:cs typeface="Times New Roman" pitchFamily="18" charset="0"/>
              </a:rPr>
              <a:t>diphenyl</a:t>
            </a:r>
            <a:r>
              <a:rPr lang="en-US" dirty="0" smtClean="0">
                <a:latin typeface="Times New Roman" pitchFamily="18" charset="0"/>
                <a:cs typeface="Times New Roman" pitchFamily="18" charset="0"/>
              </a:rPr>
              <a:t> derivatives has less activity than </a:t>
            </a:r>
            <a:r>
              <a:rPr lang="en-US" dirty="0" err="1" smtClean="0">
                <a:latin typeface="Times New Roman" pitchFamily="18" charset="0"/>
                <a:cs typeface="Times New Roman" pitchFamily="18" charset="0"/>
              </a:rPr>
              <a:t>phenobarbitone</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N1 and N3 substitution in some case also resulted in increased activity.</a:t>
            </a:r>
          </a:p>
          <a:p>
            <a:pPr algn="just">
              <a:buNone/>
            </a:pPr>
            <a:r>
              <a:rPr lang="en-US" dirty="0" smtClean="0">
                <a:latin typeface="Times New Roman" pitchFamily="18" charset="0"/>
                <a:cs typeface="Times New Roman" pitchFamily="18" charset="0"/>
              </a:rPr>
              <a:t>- 5,5 –</a:t>
            </a:r>
            <a:r>
              <a:rPr lang="en-US" dirty="0" err="1" smtClean="0">
                <a:latin typeface="Times New Roman" pitchFamily="18" charset="0"/>
                <a:cs typeface="Times New Roman" pitchFamily="18" charset="0"/>
              </a:rPr>
              <a:t>dibenzyl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barbituric</a:t>
            </a:r>
            <a:r>
              <a:rPr lang="en-US" dirty="0" smtClean="0">
                <a:latin typeface="Times New Roman" pitchFamily="18" charset="0"/>
                <a:cs typeface="Times New Roman" pitchFamily="18" charset="0"/>
              </a:rPr>
              <a:t> acid causes convulsion.</a:t>
            </a:r>
          </a:p>
          <a:p>
            <a:pPr algn="just">
              <a:buNone/>
            </a:pPr>
            <a:r>
              <a:rPr lang="en-US" sz="2800" b="1" dirty="0" smtClean="0">
                <a:solidFill>
                  <a:srgbClr val="FF0000"/>
                </a:solidFill>
                <a:latin typeface="Times New Roman" pitchFamily="18" charset="0"/>
                <a:cs typeface="Times New Roman" pitchFamily="18" charset="0"/>
              </a:rPr>
              <a:t>MECHANISM OF ACTION:</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potentiation</a:t>
            </a:r>
            <a:r>
              <a:rPr lang="en-US" dirty="0" smtClean="0">
                <a:latin typeface="Times New Roman" pitchFamily="18" charset="0"/>
                <a:cs typeface="Times New Roman" pitchFamily="18" charset="0"/>
              </a:rPr>
              <a:t> of GABA inhibition in the CNS . Barbiturates also </a:t>
            </a:r>
            <a:r>
              <a:rPr lang="en-US" dirty="0" err="1" smtClean="0">
                <a:latin typeface="Times New Roman" pitchFamily="18" charset="0"/>
                <a:cs typeface="Times New Roman" pitchFamily="18" charset="0"/>
              </a:rPr>
              <a:t>antagonise</a:t>
            </a:r>
            <a:r>
              <a:rPr lang="en-US" dirty="0" smtClean="0">
                <a:latin typeface="Times New Roman" pitchFamily="18" charset="0"/>
                <a:cs typeface="Times New Roman" pitchFamily="18" charset="0"/>
              </a:rPr>
              <a:t> glutamate excitation.</a:t>
            </a:r>
          </a:p>
          <a:p>
            <a:pPr algn="just">
              <a:buNone/>
            </a:pPr>
            <a:r>
              <a:rPr lang="en-US" sz="2800" b="1" dirty="0" smtClean="0">
                <a:solidFill>
                  <a:srgbClr val="FF0000"/>
                </a:solidFill>
                <a:latin typeface="Times New Roman" pitchFamily="18" charset="0"/>
                <a:cs typeface="Times New Roman" pitchFamily="18" charset="0"/>
              </a:rPr>
              <a:t>USES:</a:t>
            </a:r>
            <a:endParaRPr lang="en-US" sz="2800" dirty="0" smtClean="0">
              <a:solidFill>
                <a:srgbClr val="FF000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Phenobarbital is orally administered in the treatment of grand mal epilepsy</a:t>
            </a:r>
          </a:p>
          <a:p>
            <a:pPr algn="just"/>
            <a:r>
              <a:rPr lang="en-US" dirty="0" smtClean="0">
                <a:latin typeface="Times New Roman" pitchFamily="18" charset="0"/>
                <a:cs typeface="Times New Roman" pitchFamily="18" charset="0"/>
              </a:rPr>
              <a:t>- It is less effective in the treatment of petit mal and psychomotor epilepsies .  The </a:t>
            </a:r>
            <a:r>
              <a:rPr lang="en-US" dirty="0" err="1" smtClean="0">
                <a:latin typeface="Times New Roman" pitchFamily="18" charset="0"/>
                <a:cs typeface="Times New Roman" pitchFamily="18" charset="0"/>
              </a:rPr>
              <a:t>injectables</a:t>
            </a:r>
            <a:r>
              <a:rPr lang="en-US" dirty="0" smtClean="0">
                <a:latin typeface="Times New Roman" pitchFamily="18" charset="0"/>
                <a:cs typeface="Times New Roman" pitchFamily="18" charset="0"/>
              </a:rPr>
              <a:t>  form of the drug is used to treat other types of convulsions.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6248399"/>
          </a:xfrm>
        </p:spPr>
        <p:txBody>
          <a:bodyPr>
            <a:normAutofit fontScale="85000" lnSpcReduction="10000"/>
          </a:bodyPr>
          <a:lstStyle/>
          <a:p>
            <a:pPr algn="just">
              <a:buNone/>
            </a:pPr>
            <a:r>
              <a:rPr lang="en-US"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TOXICITY</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Sedation and drowsiness are the most common effects with the beginning of therapy while tolerance develops during chronic treatment .</a:t>
            </a:r>
          </a:p>
          <a:p>
            <a:pPr algn="just">
              <a:buNone/>
            </a:pPr>
            <a:r>
              <a:rPr lang="en-US" dirty="0" smtClean="0">
                <a:latin typeface="Times New Roman" pitchFamily="18" charset="0"/>
                <a:cs typeface="Times New Roman" pitchFamily="18" charset="0"/>
              </a:rPr>
              <a:t>- Irritation and hyperactivity in children and confusion in older aged people are observed with </a:t>
            </a:r>
            <a:r>
              <a:rPr lang="en-US" dirty="0" err="1" smtClean="0">
                <a:latin typeface="Times New Roman" pitchFamily="18" charset="0"/>
                <a:cs typeface="Times New Roman" pitchFamily="18" charset="0"/>
              </a:rPr>
              <a:t>phenobarbitone</a:t>
            </a:r>
            <a:r>
              <a:rPr lang="en-US" dirty="0" smtClean="0">
                <a:latin typeface="Times New Roman" pitchFamily="18" charset="0"/>
                <a:cs typeface="Times New Roman" pitchFamily="18" charset="0"/>
              </a:rPr>
              <a:t>.</a:t>
            </a:r>
          </a:p>
          <a:p>
            <a:pPr algn="just">
              <a:buFontTx/>
              <a:buChar char="-"/>
            </a:pPr>
            <a:r>
              <a:rPr lang="en-US" dirty="0" err="1" smtClean="0">
                <a:latin typeface="Times New Roman" pitchFamily="18" charset="0"/>
                <a:cs typeface="Times New Roman" pitchFamily="18" charset="0"/>
              </a:rPr>
              <a:t>Folate</a:t>
            </a:r>
            <a:r>
              <a:rPr lang="en-US" dirty="0" smtClean="0">
                <a:latin typeface="Times New Roman" pitchFamily="18" charset="0"/>
                <a:cs typeface="Times New Roman" pitchFamily="18" charset="0"/>
              </a:rPr>
              <a:t> deficiency , hypocalcaemia  and coagulation defects in the new-</a:t>
            </a:r>
            <a:r>
              <a:rPr lang="en-US" dirty="0" err="1" smtClean="0">
                <a:latin typeface="Times New Roman" pitchFamily="18" charset="0"/>
                <a:cs typeface="Times New Roman" pitchFamily="18" charset="0"/>
              </a:rPr>
              <a:t>bron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aare</a:t>
            </a:r>
            <a:r>
              <a:rPr lang="en-US" dirty="0" smtClean="0">
                <a:latin typeface="Times New Roman" pitchFamily="18" charset="0"/>
                <a:cs typeface="Times New Roman" pitchFamily="18" charset="0"/>
              </a:rPr>
              <a:t> other toxic reactions. </a:t>
            </a:r>
          </a:p>
          <a:p>
            <a:pPr algn="just">
              <a:buNone/>
            </a:pPr>
            <a:r>
              <a:rPr lang="en-US" b="1" dirty="0" smtClean="0">
                <a:solidFill>
                  <a:srgbClr val="00B050"/>
                </a:solidFill>
                <a:latin typeface="Times New Roman" pitchFamily="18" charset="0"/>
                <a:cs typeface="Times New Roman" pitchFamily="18" charset="0"/>
              </a:rPr>
              <a:t>2. HYDANTOINS:</a:t>
            </a:r>
          </a:p>
          <a:p>
            <a:pPr algn="just">
              <a:buNone/>
            </a:pP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hydantoins</a:t>
            </a:r>
            <a:r>
              <a:rPr lang="en-US" dirty="0" smtClean="0">
                <a:latin typeface="Times New Roman" pitchFamily="18" charset="0"/>
                <a:cs typeface="Times New Roman" pitchFamily="18" charset="0"/>
              </a:rPr>
              <a:t> are close structural  relatives of  </a:t>
            </a:r>
            <a:r>
              <a:rPr lang="en-US" dirty="0" err="1" smtClean="0">
                <a:latin typeface="Times New Roman" pitchFamily="18" charset="0"/>
                <a:cs typeface="Times New Roman" pitchFamily="18" charset="0"/>
              </a:rPr>
              <a:t>barbituric</a:t>
            </a:r>
            <a:r>
              <a:rPr lang="en-US" dirty="0" smtClean="0">
                <a:latin typeface="Times New Roman" pitchFamily="18" charset="0"/>
                <a:cs typeface="Times New Roman" pitchFamily="18" charset="0"/>
              </a:rPr>
              <a:t> acid , differing in lacking of 6-oxo groups. The lack of this carbonyl group decreases the acidity , so it is weaker acid than that of barbiturates.</a:t>
            </a:r>
          </a:p>
          <a:p>
            <a:pPr>
              <a:buFontTx/>
              <a:buChar cha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319489" name="Picture 1" descr="C:\Users\Administrator.user-PC\Desktop\SnapCrab_NoName_2013-12-3_13-18-2_No-00.png"/>
          <p:cNvPicPr>
            <a:picLocks noGrp="1" noChangeAspect="1" noChangeArrowheads="1"/>
          </p:cNvPicPr>
          <p:nvPr>
            <p:ph idx="1"/>
          </p:nvPr>
        </p:nvPicPr>
        <p:blipFill>
          <a:blip r:embed="rId2"/>
          <a:srcRect/>
          <a:stretch>
            <a:fillRect/>
          </a:stretch>
        </p:blipFill>
        <p:spPr bwMode="auto">
          <a:xfrm>
            <a:off x="304800" y="381000"/>
            <a:ext cx="8686800" cy="62484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6248400"/>
          </a:xfrm>
        </p:spPr>
        <p:txBody>
          <a:bodyPr>
            <a:normAutofit/>
          </a:bodyPr>
          <a:lstStyle/>
          <a:p>
            <a:pPr algn="just">
              <a:buNone/>
            </a:pPr>
            <a:r>
              <a:rPr lang="en-US" sz="2800" b="1" dirty="0" smtClean="0">
                <a:solidFill>
                  <a:srgbClr val="FF0000"/>
                </a:solidFill>
                <a:latin typeface="Times New Roman" pitchFamily="18" charset="0"/>
                <a:cs typeface="Times New Roman" pitchFamily="18" charset="0"/>
              </a:rPr>
              <a:t>STRUCTURAL  ACTIVITY  RELATIONSHIP:</a:t>
            </a:r>
            <a:endParaRPr lang="en-US" sz="2800" dirty="0" smtClean="0">
              <a:solidFill>
                <a:srgbClr val="FF0000"/>
              </a:solidFill>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1. A 5-phenyl or other aromatic substituent is essential for the activity.</a:t>
            </a:r>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2. Alkyl </a:t>
            </a:r>
            <a:r>
              <a:rPr lang="en-US" sz="2800" dirty="0" err="1" smtClean="0">
                <a:latin typeface="Times New Roman" pitchFamily="18" charset="0"/>
                <a:cs typeface="Times New Roman" pitchFamily="18" charset="0"/>
              </a:rPr>
              <a:t>substituents</a:t>
            </a:r>
            <a:r>
              <a:rPr lang="en-US" sz="2800" dirty="0" smtClean="0">
                <a:latin typeface="Times New Roman" pitchFamily="18" charset="0"/>
                <a:cs typeface="Times New Roman" pitchFamily="18" charset="0"/>
              </a:rPr>
              <a:t> at position 5 may contribute to sedation a properly absent in </a:t>
            </a:r>
            <a:r>
              <a:rPr lang="en-US" sz="2800" dirty="0" err="1" smtClean="0">
                <a:latin typeface="Times New Roman" pitchFamily="18" charset="0"/>
                <a:cs typeface="Times New Roman" pitchFamily="18" charset="0"/>
              </a:rPr>
              <a:t>phenytoin</a:t>
            </a:r>
            <a:r>
              <a:rPr lang="en-US" sz="2800" dirty="0" smtClean="0">
                <a:latin typeface="Times New Roman" pitchFamily="18" charset="0"/>
                <a:cs typeface="Times New Roman" pitchFamily="18" charset="0"/>
              </a:rPr>
              <a:t>.</a:t>
            </a:r>
          </a:p>
          <a:p>
            <a:pPr algn="just">
              <a:buNone/>
            </a:pP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3. Among other </a:t>
            </a:r>
            <a:r>
              <a:rPr lang="en-US" sz="2800" dirty="0" err="1" smtClean="0">
                <a:latin typeface="Times New Roman" pitchFamily="18" charset="0"/>
                <a:cs typeface="Times New Roman" pitchFamily="18" charset="0"/>
              </a:rPr>
              <a:t>Hydantoins</a:t>
            </a:r>
            <a:r>
              <a:rPr lang="en-US" sz="2800" dirty="0" smtClean="0">
                <a:latin typeface="Times New Roman" pitchFamily="18" charset="0"/>
                <a:cs typeface="Times New Roman" pitchFamily="18" charset="0"/>
              </a:rPr>
              <a:t> , like </a:t>
            </a:r>
            <a:r>
              <a:rPr lang="en-US" sz="2800" dirty="0" err="1" smtClean="0">
                <a:latin typeface="Times New Roman" pitchFamily="18" charset="0"/>
                <a:cs typeface="Times New Roman" pitchFamily="18" charset="0"/>
              </a:rPr>
              <a:t>spiro-hydantoin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thiohydantoins</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dithiohydantoins</a:t>
            </a:r>
            <a:r>
              <a:rPr lang="en-US" sz="2800" dirty="0" smtClean="0">
                <a:latin typeface="Times New Roman" pitchFamily="18" charset="0"/>
                <a:cs typeface="Times New Roman" pitchFamily="18" charset="0"/>
              </a:rPr>
              <a:t> and 1,3- </a:t>
            </a:r>
            <a:r>
              <a:rPr lang="en-US" sz="2800" dirty="0" err="1" smtClean="0">
                <a:latin typeface="Times New Roman" pitchFamily="18" charset="0"/>
                <a:cs typeface="Times New Roman" pitchFamily="18" charset="0"/>
              </a:rPr>
              <a:t>disubstituted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hydantoins</a:t>
            </a:r>
            <a:r>
              <a:rPr lang="en-US" sz="2800" dirty="0" smtClean="0">
                <a:latin typeface="Times New Roman" pitchFamily="18" charset="0"/>
                <a:cs typeface="Times New Roman" pitchFamily="18" charset="0"/>
              </a:rPr>
              <a:t> , some exhibit activity against chemically induced convulsions while remaining are ineffective against electroshock  induced convulsions.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6096000"/>
          </a:xfrm>
        </p:spPr>
        <p:txBody>
          <a:bodyPr>
            <a:normAutofit/>
          </a:bodyPr>
          <a:lstStyle/>
          <a:p>
            <a:pPr algn="just">
              <a:buNone/>
            </a:pPr>
            <a:r>
              <a:rPr lang="en-US" sz="2800" b="1" dirty="0" smtClean="0">
                <a:solidFill>
                  <a:srgbClr val="FF0000"/>
                </a:solidFill>
                <a:latin typeface="Times New Roman" pitchFamily="18" charset="0"/>
                <a:cs typeface="Times New Roman" pitchFamily="18" charset="0"/>
              </a:rPr>
              <a:t>MECHANISM OF ACTION:</a:t>
            </a:r>
            <a:endParaRPr lang="en-US" sz="2800" dirty="0" smtClean="0">
              <a:solidFill>
                <a:srgbClr val="FF0000"/>
              </a:solidFill>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It is anticonvulsant drug acting on Na+ channels blocker. It has been observed that both Na+ and </a:t>
            </a:r>
            <a:r>
              <a:rPr lang="en-US" sz="2800" dirty="0" err="1" smtClean="0">
                <a:latin typeface="Times New Roman" pitchFamily="18" charset="0"/>
                <a:cs typeface="Times New Roman" pitchFamily="18" charset="0"/>
              </a:rPr>
              <a:t>Cl</a:t>
            </a:r>
            <a:r>
              <a:rPr lang="en-US" sz="2800" dirty="0" smtClean="0">
                <a:latin typeface="Times New Roman" pitchFamily="18" charset="0"/>
                <a:cs typeface="Times New Roman" pitchFamily="18" charset="0"/>
              </a:rPr>
              <a:t>-  ions are invariably present at much higher concentration outside the cells, whereas K+ charged proteins and organic </a:t>
            </a:r>
            <a:r>
              <a:rPr lang="en-US" sz="2800" dirty="0" err="1" smtClean="0">
                <a:latin typeface="Times New Roman" pitchFamily="18" charset="0"/>
                <a:cs typeface="Times New Roman" pitchFamily="18" charset="0"/>
              </a:rPr>
              <a:t>cations</a:t>
            </a:r>
            <a:r>
              <a:rPr lang="en-US" sz="2800" dirty="0" smtClean="0">
                <a:latin typeface="Times New Roman" pitchFamily="18" charset="0"/>
                <a:cs typeface="Times New Roman" pitchFamily="18" charset="0"/>
              </a:rPr>
              <a:t> are more abundantly available inside the cell. Epileptic seizure cause Na+ ion accumulation within the central neuron , which initiates enhanced synaptic nerve transmissions following pre synaptic stimulation. </a:t>
            </a:r>
            <a:r>
              <a:rPr lang="en-US" sz="2800" dirty="0" err="1" smtClean="0">
                <a:latin typeface="Times New Roman" pitchFamily="18" charset="0"/>
                <a:cs typeface="Times New Roman" pitchFamily="18" charset="0"/>
              </a:rPr>
              <a:t>Phenytoin</a:t>
            </a:r>
            <a:r>
              <a:rPr lang="en-US" sz="2800" dirty="0" smtClean="0">
                <a:latin typeface="Times New Roman" pitchFamily="18" charset="0"/>
                <a:cs typeface="Times New Roman" pitchFamily="18" charset="0"/>
              </a:rPr>
              <a:t> decreases Na+ intracellular ion by activating biochemical process that normally extrudes Na+ ion from neurons.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763000" cy="5562600"/>
          </a:xfrm>
        </p:spPr>
        <p:txBody>
          <a:bodyPr>
            <a:normAutofit/>
          </a:bodyPr>
          <a:lstStyle/>
          <a:p>
            <a:pPr algn="just">
              <a:buNone/>
            </a:pPr>
            <a:r>
              <a:rPr lang="en-US" sz="2800" b="1" dirty="0" smtClean="0">
                <a:solidFill>
                  <a:srgbClr val="FF0000"/>
                </a:solidFill>
                <a:latin typeface="Times New Roman" pitchFamily="18" charset="0"/>
                <a:cs typeface="Times New Roman" pitchFamily="18" charset="0"/>
              </a:rPr>
              <a:t>USES</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Phenytoin</a:t>
            </a:r>
            <a:r>
              <a:rPr lang="en-US" dirty="0" smtClean="0">
                <a:latin typeface="Times New Roman" pitchFamily="18" charset="0"/>
                <a:cs typeface="Times New Roman" pitchFamily="18" charset="0"/>
              </a:rPr>
              <a:t> is used alone or in combination with Phenobarbital in the treatment of Grand Mal and Psychomotor Epilepsy.</a:t>
            </a:r>
          </a:p>
          <a:p>
            <a:pPr algn="just">
              <a:buNone/>
            </a:pPr>
            <a:r>
              <a:rPr lang="en-US" dirty="0" smtClean="0">
                <a:latin typeface="Times New Roman" pitchFamily="18" charset="0"/>
                <a:cs typeface="Times New Roman" pitchFamily="18" charset="0"/>
              </a:rPr>
              <a:t>- It is also used in the treatment of other types of convulsions </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Mephenytoin</a:t>
            </a:r>
            <a:r>
              <a:rPr lang="en-US" dirty="0" smtClean="0">
                <a:latin typeface="Times New Roman" pitchFamily="18" charset="0"/>
                <a:cs typeface="Times New Roman" pitchFamily="18" charset="0"/>
              </a:rPr>
              <a:t> is used to control seizure in combination with </a:t>
            </a:r>
            <a:r>
              <a:rPr lang="en-US" dirty="0" err="1" smtClean="0">
                <a:latin typeface="Times New Roman" pitchFamily="18" charset="0"/>
                <a:cs typeface="Times New Roman" pitchFamily="18" charset="0"/>
              </a:rPr>
              <a:t>Phenytoin</a:t>
            </a:r>
            <a:r>
              <a:rPr lang="en-US" dirty="0" smtClean="0">
                <a:latin typeface="Times New Roman" pitchFamily="18" charset="0"/>
                <a:cs typeface="Times New Roman" pitchFamily="18" charset="0"/>
              </a:rPr>
              <a:t>.</a:t>
            </a:r>
          </a:p>
          <a:p>
            <a:pPr algn="just">
              <a:buNone/>
            </a:pPr>
            <a:r>
              <a:rPr lang="en-US" sz="2800" b="1" dirty="0" smtClean="0">
                <a:solidFill>
                  <a:srgbClr val="FF0000"/>
                </a:solidFill>
                <a:latin typeface="Times New Roman" pitchFamily="18" charset="0"/>
                <a:cs typeface="Times New Roman" pitchFamily="18" charset="0"/>
              </a:rPr>
              <a:t>TOXICITY:</a:t>
            </a:r>
            <a:endParaRPr lang="en-US" sz="2800"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-Ataxia , </a:t>
            </a:r>
            <a:r>
              <a:rPr lang="en-US" dirty="0" err="1" smtClean="0">
                <a:latin typeface="Times New Roman" pitchFamily="18" charset="0"/>
                <a:cs typeface="Times New Roman" pitchFamily="18" charset="0"/>
              </a:rPr>
              <a:t>Nystagmus</a:t>
            </a:r>
            <a:r>
              <a:rPr lang="en-US" dirty="0" smtClean="0">
                <a:latin typeface="Times New Roman" pitchFamily="18" charset="0"/>
                <a:cs typeface="Times New Roman" pitchFamily="18" charset="0"/>
              </a:rPr>
              <a:t> , slurred speech with </a:t>
            </a:r>
            <a:r>
              <a:rPr lang="en-US" dirty="0" err="1" smtClean="0">
                <a:latin typeface="Times New Roman" pitchFamily="18" charset="0"/>
                <a:cs typeface="Times New Roman" pitchFamily="18" charset="0"/>
              </a:rPr>
              <a:t>phenytoin</a:t>
            </a: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3047999"/>
          </a:xfrm>
        </p:spPr>
        <p:txBody>
          <a:bodyPr>
            <a:normAutofit fontScale="62500" lnSpcReduction="20000"/>
          </a:bodyPr>
          <a:lstStyle/>
          <a:p>
            <a:pPr algn="just">
              <a:buNone/>
            </a:pPr>
            <a:r>
              <a:rPr lang="en-US" sz="4500" b="1" dirty="0" smtClean="0">
                <a:solidFill>
                  <a:srgbClr val="00B050"/>
                </a:solidFill>
                <a:latin typeface="Times New Roman" pitchFamily="18" charset="0"/>
                <a:cs typeface="Times New Roman" pitchFamily="18" charset="0"/>
              </a:rPr>
              <a:t>3.OXAZOLIDINEDIONES:</a:t>
            </a:r>
            <a:endParaRPr lang="en-US" sz="4500" dirty="0" smtClean="0">
              <a:solidFill>
                <a:srgbClr val="00B050"/>
              </a:solidFill>
              <a:latin typeface="Times New Roman" pitchFamily="18" charset="0"/>
              <a:cs typeface="Times New Roman" pitchFamily="18" charset="0"/>
            </a:endParaRPr>
          </a:p>
          <a:p>
            <a:pPr algn="just"/>
            <a:r>
              <a:rPr lang="en-US" sz="4500" dirty="0" smtClean="0">
                <a:latin typeface="Times New Roman" pitchFamily="18" charset="0"/>
                <a:cs typeface="Times New Roman" pitchFamily="18" charset="0"/>
              </a:rPr>
              <a:t>Replacement of the NH group at position one of the </a:t>
            </a:r>
            <a:r>
              <a:rPr lang="en-US" sz="4500" dirty="0" err="1" smtClean="0">
                <a:latin typeface="Times New Roman" pitchFamily="18" charset="0"/>
                <a:cs typeface="Times New Roman" pitchFamily="18" charset="0"/>
              </a:rPr>
              <a:t>hydantoin</a:t>
            </a:r>
            <a:r>
              <a:rPr lang="en-US" sz="4500" dirty="0" smtClean="0">
                <a:latin typeface="Times New Roman" pitchFamily="18" charset="0"/>
                <a:cs typeface="Times New Roman" pitchFamily="18" charset="0"/>
              </a:rPr>
              <a:t> systems with ‘O’ atom yields the oxazolidine-2,4-dione system. These compounds are </a:t>
            </a:r>
            <a:r>
              <a:rPr lang="en-US" sz="4500" dirty="0" err="1" smtClean="0">
                <a:latin typeface="Times New Roman" pitchFamily="18" charset="0"/>
                <a:cs typeface="Times New Roman" pitchFamily="18" charset="0"/>
              </a:rPr>
              <a:t>iso</a:t>
            </a:r>
            <a:r>
              <a:rPr lang="en-US" sz="4500" dirty="0" smtClean="0">
                <a:latin typeface="Times New Roman" pitchFamily="18" charset="0"/>
                <a:cs typeface="Times New Roman" pitchFamily="18" charset="0"/>
              </a:rPr>
              <a:t> </a:t>
            </a:r>
            <a:r>
              <a:rPr lang="en-US" sz="4500" dirty="0" err="1" smtClean="0">
                <a:latin typeface="Times New Roman" pitchFamily="18" charset="0"/>
                <a:cs typeface="Times New Roman" pitchFamily="18" charset="0"/>
              </a:rPr>
              <a:t>stearically</a:t>
            </a:r>
            <a:r>
              <a:rPr lang="en-US" sz="4500" dirty="0" smtClean="0">
                <a:latin typeface="Times New Roman" pitchFamily="18" charset="0"/>
                <a:cs typeface="Times New Roman" pitchFamily="18" charset="0"/>
              </a:rPr>
              <a:t> related to the </a:t>
            </a:r>
            <a:r>
              <a:rPr lang="en-US" sz="4500" dirty="0" err="1" smtClean="0">
                <a:latin typeface="Times New Roman" pitchFamily="18" charset="0"/>
                <a:cs typeface="Times New Roman" pitchFamily="18" charset="0"/>
              </a:rPr>
              <a:t>hydantoin</a:t>
            </a:r>
            <a:r>
              <a:rPr lang="en-US" sz="4500" dirty="0" smtClean="0">
                <a:latin typeface="Times New Roman" pitchFamily="18" charset="0"/>
                <a:cs typeface="Times New Roman" pitchFamily="18" charset="0"/>
              </a:rPr>
              <a:t>.</a:t>
            </a:r>
          </a:p>
          <a:p>
            <a:pPr algn="just">
              <a:buNone/>
            </a:pPr>
            <a:r>
              <a:rPr lang="en-US" sz="4500" dirty="0" smtClean="0">
                <a:latin typeface="Times New Roman" pitchFamily="18" charset="0"/>
                <a:cs typeface="Times New Roman" pitchFamily="18" charset="0"/>
              </a:rPr>
              <a:t>-</a:t>
            </a:r>
            <a:r>
              <a:rPr lang="en-US" sz="4500" dirty="0" err="1" smtClean="0">
                <a:latin typeface="Times New Roman" pitchFamily="18" charset="0"/>
                <a:cs typeface="Times New Roman" pitchFamily="18" charset="0"/>
              </a:rPr>
              <a:t>Trimethadione,Paramethadione,and</a:t>
            </a:r>
            <a:r>
              <a:rPr lang="en-US" sz="4500" dirty="0" smtClean="0">
                <a:latin typeface="Times New Roman" pitchFamily="18" charset="0"/>
                <a:cs typeface="Times New Roman" pitchFamily="18" charset="0"/>
              </a:rPr>
              <a:t> </a:t>
            </a:r>
            <a:r>
              <a:rPr lang="en-US" sz="4500" dirty="0" err="1" smtClean="0">
                <a:latin typeface="Times New Roman" pitchFamily="18" charset="0"/>
                <a:cs typeface="Times New Roman" pitchFamily="18" charset="0"/>
              </a:rPr>
              <a:t>Allylmethyloxazolidinedione</a:t>
            </a:r>
            <a:r>
              <a:rPr lang="en-US" sz="4500" dirty="0" smtClean="0">
                <a:latin typeface="Times New Roman" pitchFamily="18" charset="0"/>
                <a:cs typeface="Times New Roman" pitchFamily="18" charset="0"/>
              </a:rPr>
              <a:t> are the clinically used drugs.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315394" name="Picture 2" descr="C:\Users\Administrator.user-PC\Desktop\SnapCrab_NoName_2013-12-3_13-24-52_No-00.png"/>
          <p:cNvPicPr>
            <a:picLocks noChangeAspect="1" noChangeArrowheads="1"/>
          </p:cNvPicPr>
          <p:nvPr/>
        </p:nvPicPr>
        <p:blipFill>
          <a:blip r:embed="rId2"/>
          <a:srcRect/>
          <a:stretch>
            <a:fillRect/>
          </a:stretch>
        </p:blipFill>
        <p:spPr bwMode="auto">
          <a:xfrm>
            <a:off x="228600" y="3505199"/>
            <a:ext cx="8686800" cy="32004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85000" lnSpcReduction="20000"/>
          </a:bodyPr>
          <a:lstStyle/>
          <a:p>
            <a:pPr algn="just">
              <a:buNone/>
            </a:pPr>
            <a:r>
              <a:rPr lang="en-US" b="1" dirty="0" smtClean="0">
                <a:solidFill>
                  <a:srgbClr val="FF0000"/>
                </a:solidFill>
                <a:latin typeface="Times New Roman" pitchFamily="18" charset="0"/>
                <a:cs typeface="Times New Roman" pitchFamily="18" charset="0"/>
              </a:rPr>
              <a:t>STRUCTURAL ACTIVITY RELATIONSHIP:</a:t>
            </a:r>
            <a:endParaRPr lang="en-US" dirty="0" smtClean="0">
              <a:solidFill>
                <a:srgbClr val="FF000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1. The nature of the </a:t>
            </a:r>
            <a:r>
              <a:rPr lang="en-US" dirty="0" err="1" smtClean="0">
                <a:latin typeface="Times New Roman" pitchFamily="18" charset="0"/>
                <a:cs typeface="Times New Roman" pitchFamily="18" charset="0"/>
              </a:rPr>
              <a:t>substituents</a:t>
            </a:r>
            <a:r>
              <a:rPr lang="en-US" dirty="0" smtClean="0">
                <a:latin typeface="Times New Roman" pitchFamily="18" charset="0"/>
                <a:cs typeface="Times New Roman" pitchFamily="18" charset="0"/>
              </a:rPr>
              <a:t> on C5 is important .</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lower alkyl </a:t>
            </a:r>
            <a:r>
              <a:rPr lang="en-US" dirty="0" err="1" smtClean="0">
                <a:latin typeface="Times New Roman" pitchFamily="18" charset="0"/>
                <a:cs typeface="Times New Roman" pitchFamily="18" charset="0"/>
              </a:rPr>
              <a:t>substituents</a:t>
            </a:r>
            <a:r>
              <a:rPr lang="en-US" dirty="0" smtClean="0">
                <a:latin typeface="Times New Roman" pitchFamily="18" charset="0"/>
                <a:cs typeface="Times New Roman" pitchFamily="18" charset="0"/>
              </a:rPr>
              <a:t> tend towards anti petit Mal activity while aryl </a:t>
            </a:r>
            <a:r>
              <a:rPr lang="en-US" dirty="0" err="1" smtClean="0">
                <a:latin typeface="Times New Roman" pitchFamily="18" charset="0"/>
                <a:cs typeface="Times New Roman" pitchFamily="18" charset="0"/>
              </a:rPr>
              <a:t>substituents</a:t>
            </a:r>
            <a:r>
              <a:rPr lang="en-US" dirty="0" smtClean="0">
                <a:latin typeface="Times New Roman" pitchFamily="18" charset="0"/>
                <a:cs typeface="Times New Roman" pitchFamily="18" charset="0"/>
              </a:rPr>
              <a:t> towards anti Grand Mal activity.</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Malidione</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Dimidone</a:t>
            </a:r>
            <a:r>
              <a:rPr lang="en-US" dirty="0" smtClean="0">
                <a:latin typeface="Times New Roman" pitchFamily="18" charset="0"/>
                <a:cs typeface="Times New Roman" pitchFamily="18" charset="0"/>
              </a:rPr>
              <a:t> .</a:t>
            </a:r>
          </a:p>
          <a:p>
            <a:pPr algn="just"/>
            <a:r>
              <a:rPr lang="en-US" dirty="0" smtClean="0">
                <a:latin typeface="Times New Roman" pitchFamily="18" charset="0"/>
                <a:cs typeface="Times New Roman" pitchFamily="18" charset="0"/>
              </a:rPr>
              <a:t>2. The N-alkyl </a:t>
            </a:r>
            <a:r>
              <a:rPr lang="en-US" dirty="0" err="1" smtClean="0">
                <a:latin typeface="Times New Roman" pitchFamily="18" charset="0"/>
                <a:cs typeface="Times New Roman" pitchFamily="18" charset="0"/>
              </a:rPr>
              <a:t>substituents</a:t>
            </a:r>
            <a:r>
              <a:rPr lang="en-US" dirty="0" smtClean="0">
                <a:latin typeface="Times New Roman" pitchFamily="18" charset="0"/>
                <a:cs typeface="Times New Roman" pitchFamily="18" charset="0"/>
              </a:rPr>
              <a:t> does not effect the activity since all clinically used agents from this class , undergo N-</a:t>
            </a:r>
            <a:r>
              <a:rPr lang="en-US" dirty="0" err="1" smtClean="0">
                <a:latin typeface="Times New Roman" pitchFamily="18" charset="0"/>
                <a:cs typeface="Times New Roman" pitchFamily="18" charset="0"/>
              </a:rPr>
              <a:t>dealkylation</a:t>
            </a:r>
            <a:r>
              <a:rPr lang="en-US" dirty="0" smtClean="0">
                <a:latin typeface="Times New Roman" pitchFamily="18" charset="0"/>
                <a:cs typeface="Times New Roman" pitchFamily="18" charset="0"/>
              </a:rPr>
              <a:t> in metabolism.</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 The anticonvulsant activity of </a:t>
            </a:r>
            <a:r>
              <a:rPr lang="en-US" dirty="0" err="1" smtClean="0">
                <a:latin typeface="Times New Roman" pitchFamily="18" charset="0"/>
                <a:cs typeface="Times New Roman" pitchFamily="18" charset="0"/>
              </a:rPr>
              <a:t>Trimethadione</a:t>
            </a:r>
            <a:r>
              <a:rPr lang="en-US" dirty="0" smtClean="0">
                <a:latin typeface="Times New Roman" pitchFamily="18" charset="0"/>
                <a:cs typeface="Times New Roman" pitchFamily="18" charset="0"/>
              </a:rPr>
              <a:t> is due to mainly its N-</a:t>
            </a:r>
            <a:r>
              <a:rPr lang="en-US" dirty="0" err="1" smtClean="0">
                <a:latin typeface="Times New Roman" pitchFamily="18" charset="0"/>
                <a:cs typeface="Times New Roman" pitchFamily="18" charset="0"/>
              </a:rPr>
              <a:t>demethylated</a:t>
            </a:r>
            <a:r>
              <a:rPr lang="en-US" dirty="0" smtClean="0">
                <a:latin typeface="Times New Roman" pitchFamily="18" charset="0"/>
                <a:cs typeface="Times New Roman" pitchFamily="18" charset="0"/>
              </a:rPr>
              <a:t> metabolite ,</a:t>
            </a:r>
            <a:r>
              <a:rPr lang="en-US" dirty="0" err="1" smtClean="0">
                <a:latin typeface="Times New Roman" pitchFamily="18" charset="0"/>
                <a:cs typeface="Times New Roman" pitchFamily="18" charset="0"/>
              </a:rPr>
              <a:t>dimethadione</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 similarly </a:t>
            </a:r>
            <a:r>
              <a:rPr lang="en-US" dirty="0" err="1" smtClean="0">
                <a:latin typeface="Times New Roman" pitchFamily="18" charset="0"/>
                <a:cs typeface="Times New Roman" pitchFamily="18" charset="0"/>
              </a:rPr>
              <a:t>paramethadione</a:t>
            </a:r>
            <a:r>
              <a:rPr lang="en-US" dirty="0" smtClean="0">
                <a:latin typeface="Times New Roman" pitchFamily="18" charset="0"/>
                <a:cs typeface="Times New Roman" pitchFamily="18" charset="0"/>
              </a:rPr>
              <a:t> also undergoes N- </a:t>
            </a:r>
            <a:r>
              <a:rPr lang="en-US" dirty="0" err="1" smtClean="0">
                <a:latin typeface="Times New Roman" pitchFamily="18" charset="0"/>
                <a:cs typeface="Times New Roman" pitchFamily="18" charset="0"/>
              </a:rPr>
              <a:t>demethylation</a:t>
            </a:r>
            <a:r>
              <a:rPr lang="en-US" dirty="0" smtClean="0">
                <a:latin typeface="Times New Roman" pitchFamily="18" charset="0"/>
                <a:cs typeface="Times New Roman" pitchFamily="18" charset="0"/>
              </a:rPr>
              <a:t> in –vivo to yield 5-ethyl-5-methyl oxazolidine-2,4-dione ,which is responsible for observed anti-</a:t>
            </a:r>
            <a:r>
              <a:rPr lang="en-US" dirty="0" err="1" smtClean="0">
                <a:latin typeface="Times New Roman" pitchFamily="18" charset="0"/>
                <a:cs typeface="Times New Roman" pitchFamily="18" charset="0"/>
              </a:rPr>
              <a:t>convulsant</a:t>
            </a:r>
            <a:r>
              <a:rPr lang="en-US" dirty="0" smtClean="0">
                <a:latin typeface="Times New Roman" pitchFamily="18" charset="0"/>
                <a:cs typeface="Times New Roman" pitchFamily="18" charset="0"/>
              </a:rPr>
              <a:t> action of </a:t>
            </a:r>
            <a:r>
              <a:rPr lang="en-US" dirty="0" err="1" smtClean="0">
                <a:latin typeface="Times New Roman" pitchFamily="18" charset="0"/>
                <a:cs typeface="Times New Roman" pitchFamily="18" charset="0"/>
              </a:rPr>
              <a:t>Paramethadione</a:t>
            </a:r>
            <a:r>
              <a:rPr lang="en-US" dirty="0" smtClean="0">
                <a:latin typeface="Times New Roman" pitchFamily="18" charset="0"/>
                <a:cs typeface="Times New Roman" pitchFamily="18" charset="0"/>
              </a:rPr>
              <a: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normAutofit fontScale="77500" lnSpcReduction="20000"/>
          </a:bodyPr>
          <a:lstStyle/>
          <a:p>
            <a:pPr>
              <a:buNone/>
            </a:pPr>
            <a:r>
              <a:rPr lang="en-US" b="1" dirty="0" smtClean="0">
                <a:solidFill>
                  <a:srgbClr val="FF0000"/>
                </a:solidFill>
                <a:latin typeface="Times New Roman" pitchFamily="18" charset="0"/>
                <a:cs typeface="Times New Roman" pitchFamily="18" charset="0"/>
              </a:rPr>
              <a:t>MECHANISM OF ACTION:</a:t>
            </a:r>
            <a:endParaRPr lang="en-US" dirty="0" smtClean="0">
              <a:solidFill>
                <a:srgbClr val="FF0000"/>
              </a:solidFill>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Oxazolidinediones</a:t>
            </a:r>
            <a:r>
              <a:rPr lang="en-US" dirty="0" smtClean="0">
                <a:latin typeface="Times New Roman" pitchFamily="18" charset="0"/>
                <a:cs typeface="Times New Roman" pitchFamily="18" charset="0"/>
              </a:rPr>
              <a:t> are effective only against Petit Mal condition . This effectiveness is due to two fold action of these agents.</a:t>
            </a:r>
          </a:p>
          <a:p>
            <a:pPr>
              <a:buNone/>
            </a:pPr>
            <a:r>
              <a:rPr lang="en-US" dirty="0" smtClean="0">
                <a:latin typeface="Times New Roman" pitchFamily="18" charset="0"/>
                <a:cs typeface="Times New Roman" pitchFamily="18" charset="0"/>
              </a:rPr>
              <a:t>1. They increase the threshold for production of Petit Mal seizures of the thalamic </a:t>
            </a:r>
            <a:r>
              <a:rPr lang="en-US" dirty="0" err="1" smtClean="0">
                <a:latin typeface="Times New Roman" pitchFamily="18" charset="0"/>
                <a:cs typeface="Times New Roman" pitchFamily="18" charset="0"/>
              </a:rPr>
              <a:t>centres</a:t>
            </a:r>
            <a:r>
              <a:rPr lang="en-US" dirty="0" smtClean="0">
                <a:latin typeface="Times New Roman" pitchFamily="18" charset="0"/>
                <a:cs typeface="Times New Roman" pitchFamily="18" charset="0"/>
              </a:rPr>
              <a:t> and thus prevent the spread of electrical activity of the thalamus.</a:t>
            </a:r>
          </a:p>
          <a:p>
            <a:pPr>
              <a:buNone/>
            </a:pPr>
            <a:r>
              <a:rPr lang="en-US" dirty="0" smtClean="0">
                <a:latin typeface="Times New Roman" pitchFamily="18" charset="0"/>
                <a:cs typeface="Times New Roman" pitchFamily="18" charset="0"/>
              </a:rPr>
              <a:t>2. They decrease synaptic transmission by increasing the duration of the </a:t>
            </a:r>
            <a:r>
              <a:rPr lang="en-US" dirty="0" err="1" smtClean="0">
                <a:latin typeface="Times New Roman" pitchFamily="18" charset="0"/>
                <a:cs typeface="Times New Roman" pitchFamily="18" charset="0"/>
              </a:rPr>
              <a:t>refactory</a:t>
            </a:r>
            <a:r>
              <a:rPr lang="en-US" dirty="0" smtClean="0">
                <a:latin typeface="Times New Roman" pitchFamily="18" charset="0"/>
                <a:cs typeface="Times New Roman" pitchFamily="18" charset="0"/>
              </a:rPr>
              <a:t> period in the neurons through which respective discharge occur.</a:t>
            </a:r>
          </a:p>
          <a:p>
            <a:pPr>
              <a:buNone/>
            </a:pPr>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Aslight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inhibitoy</a:t>
            </a:r>
            <a:r>
              <a:rPr lang="en-US" dirty="0" smtClean="0">
                <a:latin typeface="Times New Roman" pitchFamily="18" charset="0"/>
                <a:cs typeface="Times New Roman" pitchFamily="18" charset="0"/>
              </a:rPr>
              <a:t> action on the resting respiration of the brain cells is an additional effect.</a:t>
            </a:r>
          </a:p>
          <a:p>
            <a:pPr>
              <a:buNone/>
            </a:pPr>
            <a:r>
              <a:rPr lang="en-US" b="1" dirty="0" smtClean="0">
                <a:solidFill>
                  <a:srgbClr val="FF0000"/>
                </a:solidFill>
                <a:latin typeface="Times New Roman" pitchFamily="18" charset="0"/>
                <a:cs typeface="Times New Roman" pitchFamily="18" charset="0"/>
              </a:rPr>
              <a:t>USES:</a:t>
            </a:r>
            <a:endParaRPr lang="en-US" dirty="0" smtClean="0">
              <a:solidFill>
                <a:srgbClr val="FF0000"/>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Trimethadione</a:t>
            </a:r>
            <a:r>
              <a:rPr lang="en-US" dirty="0" smtClean="0">
                <a:latin typeface="Times New Roman" pitchFamily="18" charset="0"/>
                <a:cs typeface="Times New Roman" pitchFamily="18" charset="0"/>
              </a:rPr>
              <a:t> is used in the treatment of Petit mal Epilepsy. Dermatological and Hematological toxicities limit its clinical use.</a:t>
            </a:r>
          </a:p>
          <a:p>
            <a:pPr>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Paramethadione</a:t>
            </a:r>
            <a:r>
              <a:rPr lang="en-US" dirty="0" smtClean="0">
                <a:latin typeface="Times New Roman" pitchFamily="18" charset="0"/>
                <a:cs typeface="Times New Roman" pitchFamily="18" charset="0"/>
              </a:rPr>
              <a:t> is used in the treatment of Petit Mal Epilepsy.</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1"/>
            <a:ext cx="8686800" cy="6019799"/>
          </a:xfrm>
        </p:spPr>
        <p:txBody>
          <a:bodyPr>
            <a:normAutofit/>
          </a:bodyPr>
          <a:lstStyle/>
          <a:p>
            <a:pPr algn="just">
              <a:buFontTx/>
              <a:buChar char="-"/>
            </a:pPr>
            <a:r>
              <a:rPr lang="en-US" dirty="0" smtClean="0">
                <a:latin typeface="Times New Roman" pitchFamily="18" charset="0"/>
                <a:cs typeface="Times New Roman" pitchFamily="18" charset="0"/>
              </a:rPr>
              <a:t>A convulsion is a violent involuntary spasmodic contraction of the skeletal musculature.</a:t>
            </a: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The anti epileptic drugs are also termed as ANTI –CONVULSANTS and ANTI- SEIZURE DRUGS that are used invariably in the adequate and impressive control and management of CNS disorders essentially characterized by recurrent transient attacks of disturbed brain function which ultimately give rise to motor(convulsive) sensory(seizure) and psychic sequence of events.</a:t>
            </a:r>
          </a:p>
          <a:p>
            <a:pPr algn="just"/>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310273" name="Picture 1" descr="C:\Users\Administrator.user-PC\Desktop\SnapCrab_NoName_2013-12-3_13-37-42_No-00.png"/>
          <p:cNvPicPr>
            <a:picLocks noGrp="1" noChangeAspect="1" noChangeArrowheads="1"/>
          </p:cNvPicPr>
          <p:nvPr>
            <p:ph idx="1"/>
          </p:nvPr>
        </p:nvPicPr>
        <p:blipFill>
          <a:blip r:embed="rId2"/>
          <a:srcRect/>
          <a:stretch>
            <a:fillRect/>
          </a:stretch>
        </p:blipFill>
        <p:spPr bwMode="auto">
          <a:xfrm>
            <a:off x="1" y="228600"/>
            <a:ext cx="9143999" cy="6400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rmAutofit lnSpcReduction="10000"/>
          </a:bodyPr>
          <a:lstStyle/>
          <a:p>
            <a:pPr algn="just">
              <a:buNone/>
            </a:pPr>
            <a:r>
              <a:rPr lang="en-US" b="1" dirty="0" smtClean="0">
                <a:solidFill>
                  <a:srgbClr val="FF0000"/>
                </a:solidFill>
                <a:latin typeface="Times New Roman" pitchFamily="18" charset="0"/>
                <a:cs typeface="Times New Roman" pitchFamily="18" charset="0"/>
              </a:rPr>
              <a:t>STRUCTURAL  ACTIVITY  RELATIONSHIP:</a:t>
            </a:r>
            <a:endParaRPr lang="en-US" dirty="0" smtClean="0">
              <a:solidFill>
                <a:srgbClr val="FF0000"/>
              </a:solidFill>
              <a:latin typeface="Times New Roman" pitchFamily="18" charset="0"/>
              <a:cs typeface="Times New Roman" pitchFamily="18" charset="0"/>
            </a:endParaRPr>
          </a:p>
          <a:p>
            <a:pPr algn="just">
              <a:buFontTx/>
              <a:buChar char="-"/>
            </a:pPr>
            <a:r>
              <a:rPr lang="en-US" dirty="0" err="1" smtClean="0">
                <a:latin typeface="Times New Roman" pitchFamily="18" charset="0"/>
                <a:cs typeface="Times New Roman" pitchFamily="18" charset="0"/>
              </a:rPr>
              <a:t>Methsuximide</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Phensuximide</a:t>
            </a:r>
            <a:r>
              <a:rPr lang="en-US" dirty="0" smtClean="0">
                <a:latin typeface="Times New Roman" pitchFamily="18" charset="0"/>
                <a:cs typeface="Times New Roman" pitchFamily="18" charset="0"/>
              </a:rPr>
              <a:t> have phenyl </a:t>
            </a:r>
            <a:r>
              <a:rPr lang="en-US" dirty="0" err="1" smtClean="0">
                <a:latin typeface="Times New Roman" pitchFamily="18" charset="0"/>
                <a:cs typeface="Times New Roman" pitchFamily="18" charset="0"/>
              </a:rPr>
              <a:t>substituents</a:t>
            </a:r>
            <a:r>
              <a:rPr lang="en-US" dirty="0" smtClean="0">
                <a:latin typeface="Times New Roman" pitchFamily="18" charset="0"/>
                <a:cs typeface="Times New Roman" pitchFamily="18" charset="0"/>
              </a:rPr>
              <a:t> which make them active against electrically induced convulsion.</a:t>
            </a:r>
          </a:p>
          <a:p>
            <a:pPr algn="just">
              <a:buNone/>
            </a:pPr>
            <a:endParaRPr lang="en-US" dirty="0" smtClean="0">
              <a:latin typeface="Times New Roman" pitchFamily="18" charset="0"/>
              <a:cs typeface="Times New Roman" pitchFamily="18" charset="0"/>
            </a:endParaRPr>
          </a:p>
          <a:p>
            <a:pPr algn="just">
              <a:buFontTx/>
              <a:buChar char="-"/>
            </a:pPr>
            <a:r>
              <a:rPr lang="en-US" dirty="0" smtClean="0">
                <a:latin typeface="Times New Roman" pitchFamily="18" charset="0"/>
                <a:cs typeface="Times New Roman" pitchFamily="18" charset="0"/>
              </a:rPr>
              <a:t>N- </a:t>
            </a:r>
            <a:r>
              <a:rPr lang="en-US" dirty="0" err="1" smtClean="0">
                <a:latin typeface="Times New Roman" pitchFamily="18" charset="0"/>
                <a:cs typeface="Times New Roman" pitchFamily="18" charset="0"/>
              </a:rPr>
              <a:t>methylation</a:t>
            </a:r>
            <a:r>
              <a:rPr lang="en-US" dirty="0" smtClean="0">
                <a:latin typeface="Times New Roman" pitchFamily="18" charset="0"/>
                <a:cs typeface="Times New Roman" pitchFamily="18" charset="0"/>
              </a:rPr>
              <a:t> decreases activity against electroshock seizures and impart more activity against chemically induced convulsions.</a:t>
            </a: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α- </a:t>
            </a:r>
            <a:r>
              <a:rPr lang="en-US" dirty="0" err="1" smtClean="0">
                <a:latin typeface="Times New Roman" pitchFamily="18" charset="0"/>
                <a:cs typeface="Times New Roman" pitchFamily="18" charset="0"/>
              </a:rPr>
              <a:t>methylalkoxy</a:t>
            </a:r>
            <a:r>
              <a:rPr lang="en-US" dirty="0" smtClean="0">
                <a:latin typeface="Times New Roman" pitchFamily="18" charset="0"/>
                <a:cs typeface="Times New Roman" pitchFamily="18" charset="0"/>
              </a:rPr>
              <a:t> phenyl </a:t>
            </a:r>
            <a:r>
              <a:rPr lang="en-US" dirty="0" err="1" smtClean="0">
                <a:latin typeface="Times New Roman" pitchFamily="18" charset="0"/>
                <a:cs typeface="Times New Roman" pitchFamily="18" charset="0"/>
              </a:rPr>
              <a:t>succinimides</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alkoxy</a:t>
            </a:r>
            <a:r>
              <a:rPr lang="en-US" dirty="0" smtClean="0">
                <a:latin typeface="Times New Roman" pitchFamily="18" charset="0"/>
                <a:cs typeface="Times New Roman" pitchFamily="18" charset="0"/>
              </a:rPr>
              <a:t> benzyl </a:t>
            </a:r>
            <a:r>
              <a:rPr lang="en-US" dirty="0" err="1" smtClean="0">
                <a:latin typeface="Times New Roman" pitchFamily="18" charset="0"/>
                <a:cs typeface="Times New Roman" pitchFamily="18" charset="0"/>
              </a:rPr>
              <a:t>succinimides</a:t>
            </a:r>
            <a:r>
              <a:rPr lang="en-US" dirty="0" smtClean="0">
                <a:latin typeface="Times New Roman" pitchFamily="18" charset="0"/>
                <a:cs typeface="Times New Roman" pitchFamily="18" charset="0"/>
              </a:rPr>
              <a:t> were active anti-</a:t>
            </a:r>
            <a:r>
              <a:rPr lang="en-US" dirty="0" err="1" smtClean="0">
                <a:latin typeface="Times New Roman" pitchFamily="18" charset="0"/>
                <a:cs typeface="Times New Roman" pitchFamily="18" charset="0"/>
              </a:rPr>
              <a:t>convulsants</a:t>
            </a:r>
            <a:r>
              <a:rPr lang="en-US" dirty="0" smtClean="0">
                <a:latin typeface="Times New Roman" pitchFamily="18" charset="0"/>
                <a:cs typeface="Times New Roman" pitchFamily="18" charset="0"/>
              </a:rPr>
              <a:t>. The length of the </a:t>
            </a:r>
            <a:r>
              <a:rPr lang="en-US" dirty="0" err="1" smtClean="0">
                <a:latin typeface="Times New Roman" pitchFamily="18" charset="0"/>
                <a:cs typeface="Times New Roman" pitchFamily="18" charset="0"/>
              </a:rPr>
              <a:t>alkoxy</a:t>
            </a:r>
            <a:r>
              <a:rPr lang="en-US" dirty="0" smtClean="0">
                <a:latin typeface="Times New Roman" pitchFamily="18" charset="0"/>
                <a:cs typeface="Times New Roman" pitchFamily="18" charset="0"/>
              </a:rPr>
              <a:t> group here determine the activity.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096000"/>
          </a:xfrm>
        </p:spPr>
        <p:txBody>
          <a:bodyPr>
            <a:normAutofit fontScale="85000" lnSpcReduction="10000"/>
          </a:bodyPr>
          <a:lstStyle/>
          <a:p>
            <a:pPr algn="just">
              <a:buNone/>
            </a:pPr>
            <a:r>
              <a:rPr lang="en-US" b="1" dirty="0" smtClean="0">
                <a:solidFill>
                  <a:srgbClr val="FF0000"/>
                </a:solidFill>
                <a:latin typeface="Times New Roman" pitchFamily="18" charset="0"/>
                <a:cs typeface="Times New Roman" pitchFamily="18" charset="0"/>
              </a:rPr>
              <a:t>MECHANISM OF ACTION</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Phensuximide</a:t>
            </a:r>
            <a:r>
              <a:rPr lang="en-US" dirty="0" smtClean="0">
                <a:latin typeface="Times New Roman" pitchFamily="18" charset="0"/>
                <a:cs typeface="Times New Roman" pitchFamily="18" charset="0"/>
              </a:rPr>
              <a:t> is an anticonvulsant in the </a:t>
            </a:r>
            <a:r>
              <a:rPr lang="en-US" dirty="0" err="1" smtClean="0">
                <a:latin typeface="Times New Roman" pitchFamily="18" charset="0"/>
                <a:cs typeface="Times New Roman" pitchFamily="18" charset="0"/>
              </a:rPr>
              <a:t>succinimide</a:t>
            </a:r>
            <a:r>
              <a:rPr lang="en-US" dirty="0" smtClean="0">
                <a:latin typeface="Times New Roman" pitchFamily="18" charset="0"/>
                <a:cs typeface="Times New Roman" pitchFamily="18" charset="0"/>
              </a:rPr>
              <a:t> class. It suppresses the paroxysmal three cycle per second spike and wave EEG pattern associated with lapses of consciousness in petit mal seizures. The frequency of attacks is reduced by depression of nerve transmission in the motor cortex.</a:t>
            </a:r>
          </a:p>
          <a:p>
            <a:pPr algn="just">
              <a:buNone/>
            </a:pPr>
            <a:r>
              <a:rPr lang="en-US" b="1" dirty="0" smtClean="0">
                <a:solidFill>
                  <a:srgbClr val="FF0000"/>
                </a:solidFill>
                <a:latin typeface="Times New Roman" pitchFamily="18" charset="0"/>
                <a:cs typeface="Times New Roman" pitchFamily="18" charset="0"/>
              </a:rPr>
              <a:t>USES:</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Phensuximide</a:t>
            </a:r>
            <a:r>
              <a:rPr lang="en-US" dirty="0" smtClean="0">
                <a:latin typeface="Times New Roman" pitchFamily="18" charset="0"/>
                <a:cs typeface="Times New Roman" pitchFamily="18" charset="0"/>
              </a:rPr>
              <a:t> is a </a:t>
            </a:r>
            <a:r>
              <a:rPr lang="en-US" dirty="0" err="1" smtClean="0">
                <a:latin typeface="Times New Roman" pitchFamily="18" charset="0"/>
                <a:cs typeface="Times New Roman" pitchFamily="18" charset="0"/>
              </a:rPr>
              <a:t>succinimide</a:t>
            </a:r>
            <a:r>
              <a:rPr lang="en-US" dirty="0" smtClean="0">
                <a:latin typeface="Times New Roman" pitchFamily="18" charset="0"/>
                <a:cs typeface="Times New Roman" pitchFamily="18" charset="0"/>
              </a:rPr>
              <a:t>  antiepileptic agent used to treat convulsions but it is reported to be less effective.</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Ethosuximide</a:t>
            </a:r>
            <a:r>
              <a:rPr lang="en-US" dirty="0" smtClean="0">
                <a:latin typeface="Times New Roman" pitchFamily="18" charset="0"/>
                <a:cs typeface="Times New Roman" pitchFamily="18" charset="0"/>
              </a:rPr>
              <a:t>  is the drug of first choice for the treatment of Petit Mal epilepsy.</a:t>
            </a:r>
          </a:p>
          <a:p>
            <a:pPr algn="just">
              <a:buNone/>
            </a:pPr>
            <a:r>
              <a:rPr lang="en-US" dirty="0" smtClean="0">
                <a:latin typeface="Times New Roman" pitchFamily="18" charset="0"/>
                <a:cs typeface="Times New Roman" pitchFamily="18" charset="0"/>
              </a:rPr>
              <a:t>- To treat other types of epilepsy it may be used with other antiepileptic drugs.</a:t>
            </a:r>
          </a:p>
          <a:p>
            <a:pPr algn="just"/>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algn="just">
              <a:buNone/>
            </a:pPr>
            <a:r>
              <a:rPr lang="en-US" b="1" dirty="0" smtClean="0">
                <a:solidFill>
                  <a:srgbClr val="FF0000"/>
                </a:solidFill>
                <a:latin typeface="Times New Roman" pitchFamily="18" charset="0"/>
                <a:cs typeface="Times New Roman" pitchFamily="18" charset="0"/>
              </a:rPr>
              <a:t>TOXICITY:</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Gastrointestinal complaints like nausea , vomiting </a:t>
            </a:r>
            <a:r>
              <a:rPr lang="en-US" dirty="0" err="1" smtClean="0">
                <a:latin typeface="Times New Roman" pitchFamily="18" charset="0"/>
                <a:cs typeface="Times New Roman" pitchFamily="18" charset="0"/>
              </a:rPr>
              <a:t>amd</a:t>
            </a:r>
            <a:r>
              <a:rPr lang="en-US" dirty="0" smtClean="0">
                <a:latin typeface="Times New Roman" pitchFamily="18" charset="0"/>
                <a:cs typeface="Times New Roman" pitchFamily="18" charset="0"/>
              </a:rPr>
              <a:t> anorexia.</a:t>
            </a:r>
          </a:p>
          <a:p>
            <a:pPr algn="just">
              <a:buNone/>
            </a:pPr>
            <a:r>
              <a:rPr lang="en-US" dirty="0" smtClean="0">
                <a:latin typeface="Times New Roman" pitchFamily="18" charset="0"/>
                <a:cs typeface="Times New Roman" pitchFamily="18" charset="0"/>
              </a:rPr>
              <a:t>- CNS effects include drowsiness , euphoria , lethargy and headache .</a:t>
            </a:r>
          </a:p>
          <a:p>
            <a:pPr algn="just">
              <a:buNone/>
            </a:pPr>
            <a:r>
              <a:rPr lang="en-US" dirty="0" smtClean="0">
                <a:latin typeface="Times New Roman" pitchFamily="18" charset="0"/>
                <a:cs typeface="Times New Roman" pitchFamily="18" charset="0"/>
              </a:rPr>
              <a:t>- Restlessness , agitation , anxiety and skin reactions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306177" name="Picture 1" descr="C:\Users\Administrator.user-PC\Desktop\SnapCrab_NoName_2013-12-3_13-43-30_No-00.png"/>
          <p:cNvPicPr>
            <a:picLocks noGrp="1" noChangeAspect="1" noChangeArrowheads="1"/>
          </p:cNvPicPr>
          <p:nvPr>
            <p:ph idx="1"/>
          </p:nvPr>
        </p:nvPicPr>
        <p:blipFill>
          <a:blip r:embed="rId2"/>
          <a:srcRect/>
          <a:stretch>
            <a:fillRect/>
          </a:stretch>
        </p:blipFill>
        <p:spPr bwMode="auto">
          <a:xfrm>
            <a:off x="457200" y="304800"/>
            <a:ext cx="8381999" cy="6172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fontScale="85000" lnSpcReduction="10000"/>
          </a:bodyPr>
          <a:lstStyle/>
          <a:p>
            <a:pPr algn="just">
              <a:buNone/>
            </a:pPr>
            <a:r>
              <a:rPr lang="en-US" b="1" dirty="0" smtClean="0">
                <a:solidFill>
                  <a:srgbClr val="FF0000"/>
                </a:solidFill>
                <a:latin typeface="Times New Roman" pitchFamily="18" charset="0"/>
                <a:cs typeface="Times New Roman" pitchFamily="18" charset="0"/>
              </a:rPr>
              <a:t>STRUCTURAL  ACTIVITY  RELATIONSHIP</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1.Among aliphatic </a:t>
            </a:r>
            <a:r>
              <a:rPr lang="en-US" dirty="0" err="1" smtClean="0">
                <a:latin typeface="Times New Roman" pitchFamily="18" charset="0"/>
                <a:cs typeface="Times New Roman" pitchFamily="18" charset="0"/>
              </a:rPr>
              <a:t>acetylureas</a:t>
            </a:r>
            <a:r>
              <a:rPr lang="en-US" dirty="0" smtClean="0">
                <a:latin typeface="Times New Roman" pitchFamily="18" charset="0"/>
                <a:cs typeface="Times New Roman" pitchFamily="18" charset="0"/>
              </a:rPr>
              <a:t> , the highest anticonvulsant activity is found in those derived from branched chain acids of about seven carbon atoms.</a:t>
            </a:r>
          </a:p>
          <a:p>
            <a:pPr algn="just">
              <a:buNone/>
            </a:pPr>
            <a:r>
              <a:rPr lang="en-US" dirty="0" smtClean="0">
                <a:latin typeface="Times New Roman" pitchFamily="18" charset="0"/>
                <a:cs typeface="Times New Roman" pitchFamily="18" charset="0"/>
              </a:rPr>
              <a:t>2.With a further increase in molecular weight , the anti </a:t>
            </a:r>
            <a:r>
              <a:rPr lang="en-US" dirty="0" err="1" smtClean="0">
                <a:latin typeface="Times New Roman" pitchFamily="18" charset="0"/>
                <a:cs typeface="Times New Roman" pitchFamily="18" charset="0"/>
              </a:rPr>
              <a:t>convulsant</a:t>
            </a:r>
            <a:r>
              <a:rPr lang="en-US" dirty="0" smtClean="0">
                <a:latin typeface="Times New Roman" pitchFamily="18" charset="0"/>
                <a:cs typeface="Times New Roman" pitchFamily="18" charset="0"/>
              </a:rPr>
              <a:t> activity gradually terminates and hypnotic effect predominates.</a:t>
            </a:r>
          </a:p>
          <a:p>
            <a:pPr algn="just">
              <a:buNone/>
            </a:pPr>
            <a:r>
              <a:rPr lang="en-US" dirty="0" smtClean="0">
                <a:latin typeface="Times New Roman" pitchFamily="18" charset="0"/>
                <a:cs typeface="Times New Roman" pitchFamily="18" charset="0"/>
              </a:rPr>
              <a:t>3.Phenacemide is most active agent amongst the aromatic acetyl urea.</a:t>
            </a:r>
          </a:p>
          <a:p>
            <a:pPr algn="just">
              <a:buNone/>
            </a:pPr>
            <a:r>
              <a:rPr lang="en-US" dirty="0" smtClean="0">
                <a:latin typeface="Times New Roman" pitchFamily="18" charset="0"/>
                <a:cs typeface="Times New Roman" pitchFamily="18" charset="0"/>
              </a:rPr>
              <a:t>4. Any substitution on the nitrogen of </a:t>
            </a:r>
            <a:r>
              <a:rPr lang="en-US" dirty="0" err="1" smtClean="0">
                <a:latin typeface="Times New Roman" pitchFamily="18" charset="0"/>
                <a:cs typeface="Times New Roman" pitchFamily="18" charset="0"/>
              </a:rPr>
              <a:t>phenacemide</a:t>
            </a:r>
            <a:r>
              <a:rPr lang="en-US" dirty="0" smtClean="0">
                <a:latin typeface="Times New Roman" pitchFamily="18" charset="0"/>
                <a:cs typeface="Times New Roman" pitchFamily="18" charset="0"/>
              </a:rPr>
              <a:t> does not increase further the anti </a:t>
            </a:r>
            <a:r>
              <a:rPr lang="en-US" dirty="0" err="1" smtClean="0">
                <a:latin typeface="Times New Roman" pitchFamily="18" charset="0"/>
                <a:cs typeface="Times New Roman" pitchFamily="18" charset="0"/>
              </a:rPr>
              <a:t>convulsant</a:t>
            </a:r>
            <a:r>
              <a:rPr lang="en-US" dirty="0" smtClean="0">
                <a:latin typeface="Times New Roman" pitchFamily="18" charset="0"/>
                <a:cs typeface="Times New Roman" pitchFamily="18" charset="0"/>
              </a:rPr>
              <a:t> activity.</a:t>
            </a:r>
          </a:p>
          <a:p>
            <a:pPr algn="just">
              <a:buNone/>
            </a:pPr>
            <a:r>
              <a:rPr lang="en-US" dirty="0" smtClean="0">
                <a:latin typeface="Times New Roman" pitchFamily="18" charset="0"/>
                <a:cs typeface="Times New Roman" pitchFamily="18" charset="0"/>
              </a:rPr>
              <a:t>5. Activity decreases with aromatic substitution of </a:t>
            </a:r>
            <a:r>
              <a:rPr lang="en-US" dirty="0" err="1" smtClean="0">
                <a:latin typeface="Times New Roman" pitchFamily="18" charset="0"/>
                <a:cs typeface="Times New Roman" pitchFamily="18" charset="0"/>
              </a:rPr>
              <a:t>phenacemide</a:t>
            </a:r>
            <a:r>
              <a:rPr lang="en-US" dirty="0" smtClean="0">
                <a:latin typeface="Times New Roman" pitchFamily="18" charset="0"/>
                <a:cs typeface="Times New Roman" pitchFamily="18" charset="0"/>
              </a:rPr>
              <a:t> with a gradual increase in </a:t>
            </a:r>
            <a:r>
              <a:rPr lang="en-US" dirty="0" err="1" smtClean="0">
                <a:latin typeface="Times New Roman" pitchFamily="18" charset="0"/>
                <a:cs typeface="Times New Roman" pitchFamily="18" charset="0"/>
              </a:rPr>
              <a:t>hhypnotic</a:t>
            </a:r>
            <a:r>
              <a:rPr lang="en-US" dirty="0" smtClean="0">
                <a:latin typeface="Times New Roman" pitchFamily="18" charset="0"/>
                <a:cs typeface="Times New Roman" pitchFamily="18" charset="0"/>
              </a:rPr>
              <a:t> activity </a:t>
            </a:r>
          </a:p>
          <a:p>
            <a:pPr algn="just">
              <a:buNone/>
            </a:pPr>
            <a:r>
              <a:rPr lang="en-US" dirty="0" smtClean="0">
                <a:latin typeface="Times New Roman" pitchFamily="18" charset="0"/>
                <a:cs typeface="Times New Roman" pitchFamily="18" charset="0"/>
              </a:rPr>
              <a:t>6. </a:t>
            </a:r>
            <a:r>
              <a:rPr lang="en-US" dirty="0" err="1" smtClean="0">
                <a:latin typeface="Times New Roman" pitchFamily="18" charset="0"/>
                <a:cs typeface="Times New Roman" pitchFamily="18" charset="0"/>
              </a:rPr>
              <a:t>Diphenylacetyl</a:t>
            </a:r>
            <a:r>
              <a:rPr lang="en-US" dirty="0" smtClean="0">
                <a:latin typeface="Times New Roman" pitchFamily="18" charset="0"/>
                <a:cs typeface="Times New Roman" pitchFamily="18" charset="0"/>
              </a:rPr>
              <a:t> urea is inactive.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5668963"/>
          </a:xfrm>
        </p:spPr>
        <p:txBody>
          <a:bodyPr>
            <a:normAutofit fontScale="85000" lnSpcReduction="20000"/>
          </a:bodyPr>
          <a:lstStyle/>
          <a:p>
            <a:pPr algn="just">
              <a:buNone/>
            </a:pPr>
            <a:r>
              <a:rPr lang="en-US" b="1" dirty="0" smtClean="0">
                <a:solidFill>
                  <a:srgbClr val="FF0000"/>
                </a:solidFill>
                <a:latin typeface="Times New Roman" pitchFamily="18" charset="0"/>
                <a:cs typeface="Times New Roman" pitchFamily="18" charset="0"/>
              </a:rPr>
              <a:t>MECHANISM OF ACTION</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acetylureas</a:t>
            </a:r>
            <a:r>
              <a:rPr lang="en-US" dirty="0" smtClean="0">
                <a:latin typeface="Times New Roman" pitchFamily="18" charset="0"/>
                <a:cs typeface="Times New Roman" pitchFamily="18" charset="0"/>
              </a:rPr>
              <a:t> inhibit the metabolism of other antiepileptic drugs and hence effective when given in combination with other antiepileptic drugs.</a:t>
            </a:r>
          </a:p>
          <a:p>
            <a:pPr algn="just">
              <a:buNone/>
            </a:pPr>
            <a:r>
              <a:rPr lang="en-US" b="1" dirty="0" smtClean="0">
                <a:solidFill>
                  <a:srgbClr val="FF0000"/>
                </a:solidFill>
                <a:latin typeface="Times New Roman" pitchFamily="18" charset="0"/>
                <a:cs typeface="Times New Roman" pitchFamily="18" charset="0"/>
              </a:rPr>
              <a:t>USES:</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Phenacemide</a:t>
            </a:r>
            <a:r>
              <a:rPr lang="en-US" dirty="0" smtClean="0">
                <a:latin typeface="Times New Roman" pitchFamily="18" charset="0"/>
                <a:cs typeface="Times New Roman" pitchFamily="18" charset="0"/>
              </a:rPr>
              <a:t> is used as an anticonvulsant drug.</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Carbamazepine</a:t>
            </a:r>
            <a:r>
              <a:rPr lang="en-US" dirty="0" smtClean="0">
                <a:latin typeface="Times New Roman" pitchFamily="18" charset="0"/>
                <a:cs typeface="Times New Roman" pitchFamily="18" charset="0"/>
              </a:rPr>
              <a:t> is an antiepileptic drug used to control Grand Mal and Focal seizures. It is also used in the treatment of trigeminal neuralgia and the treatment of manic depression.</a:t>
            </a:r>
          </a:p>
          <a:p>
            <a:pPr algn="just">
              <a:buNone/>
            </a:pPr>
            <a:r>
              <a:rPr lang="en-US" b="1" dirty="0" smtClean="0">
                <a:solidFill>
                  <a:srgbClr val="FF0000"/>
                </a:solidFill>
                <a:latin typeface="Times New Roman" pitchFamily="18" charset="0"/>
                <a:cs typeface="Times New Roman" pitchFamily="18" charset="0"/>
              </a:rPr>
              <a:t>TOXICITY: </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Common </a:t>
            </a:r>
            <a:r>
              <a:rPr lang="en-US" u="sng" dirty="0" smtClean="0">
                <a:latin typeface="Times New Roman" pitchFamily="18" charset="0"/>
                <a:cs typeface="Times New Roman" pitchFamily="18" charset="0"/>
                <a:hlinkClick r:id="rId2" tooltip="Adverse drug reaction"/>
              </a:rPr>
              <a:t>adverse effects</a:t>
            </a:r>
            <a:r>
              <a:rPr lang="en-US" dirty="0" smtClean="0">
                <a:latin typeface="Times New Roman" pitchFamily="18" charset="0"/>
                <a:cs typeface="Times New Roman" pitchFamily="18" charset="0"/>
              </a:rPr>
              <a:t> may include drowsiness, headaches and migraines, </a:t>
            </a:r>
            <a:r>
              <a:rPr lang="en-US" u="sng" dirty="0" smtClean="0">
                <a:latin typeface="Times New Roman" pitchFamily="18" charset="0"/>
                <a:cs typeface="Times New Roman" pitchFamily="18" charset="0"/>
                <a:hlinkClick r:id="rId3" tooltip="Motor coordination"/>
              </a:rPr>
              <a:t>motor coordination</a:t>
            </a:r>
            <a:r>
              <a:rPr lang="en-US" dirty="0" smtClean="0">
                <a:latin typeface="Times New Roman" pitchFamily="18" charset="0"/>
                <a:cs typeface="Times New Roman" pitchFamily="18" charset="0"/>
              </a:rPr>
              <a:t> impairment, and/or upset stomach. </a:t>
            </a:r>
            <a:r>
              <a:rPr lang="en-US" dirty="0" err="1" smtClean="0">
                <a:latin typeface="Times New Roman" pitchFamily="18" charset="0"/>
                <a:cs typeface="Times New Roman" pitchFamily="18" charset="0"/>
              </a:rPr>
              <a:t>Carbamazepine</a:t>
            </a:r>
            <a:r>
              <a:rPr lang="en-US" dirty="0" smtClean="0">
                <a:latin typeface="Times New Roman" pitchFamily="18" charset="0"/>
                <a:cs typeface="Times New Roman" pitchFamily="18" charset="0"/>
              </a:rPr>
              <a:t> preparations typically greatly decrease a person's alcohol tolerance.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335874" name="Picture 2" descr="C:\Users\Administrator.user-PC\Desktop\SnapCrab_NoName_2013-12-3_13-50-49_No-00.png"/>
          <p:cNvPicPr>
            <a:picLocks noGrp="1" noChangeAspect="1" noChangeArrowheads="1"/>
          </p:cNvPicPr>
          <p:nvPr>
            <p:ph idx="1"/>
          </p:nvPr>
        </p:nvPicPr>
        <p:blipFill>
          <a:blip r:embed="rId2"/>
          <a:srcRect/>
          <a:stretch>
            <a:fillRect/>
          </a:stretch>
        </p:blipFill>
        <p:spPr bwMode="auto">
          <a:xfrm>
            <a:off x="609600" y="838200"/>
            <a:ext cx="8153400" cy="5638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248400"/>
          </a:xfrm>
        </p:spPr>
        <p:txBody>
          <a:bodyPr>
            <a:normAutofit fontScale="92500" lnSpcReduction="10000"/>
          </a:bodyPr>
          <a:lstStyle/>
          <a:p>
            <a:pPr algn="just">
              <a:buNone/>
            </a:pPr>
            <a:r>
              <a:rPr lang="en-US" b="1" dirty="0" smtClean="0">
                <a:solidFill>
                  <a:srgbClr val="FF0000"/>
                </a:solidFill>
                <a:latin typeface="Times New Roman" pitchFamily="18" charset="0"/>
                <a:cs typeface="Times New Roman" pitchFamily="18" charset="0"/>
              </a:rPr>
              <a:t>STRUCTURAL  ACTIVTIY  RELATIONSHIP</a:t>
            </a:r>
            <a:r>
              <a:rPr lang="en-US"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1.The electron withdrawing atom or group at position 7 increases the anti-epileptic activity while electron donating </a:t>
            </a:r>
            <a:r>
              <a:rPr lang="en-US" dirty="0" err="1" smtClean="0">
                <a:latin typeface="Times New Roman" pitchFamily="18" charset="0"/>
                <a:cs typeface="Times New Roman" pitchFamily="18" charset="0"/>
              </a:rPr>
              <a:t>substituents</a:t>
            </a:r>
            <a:r>
              <a:rPr lang="en-US" dirty="0" smtClean="0">
                <a:latin typeface="Times New Roman" pitchFamily="18" charset="0"/>
                <a:cs typeface="Times New Roman" pitchFamily="18" charset="0"/>
              </a:rPr>
              <a:t> at 7, 8, or 9 positions decrease it.</a:t>
            </a:r>
          </a:p>
          <a:p>
            <a:pPr algn="just">
              <a:buNone/>
            </a:pPr>
            <a:r>
              <a:rPr lang="en-US" dirty="0" smtClean="0">
                <a:latin typeface="Times New Roman" pitchFamily="18" charset="0"/>
                <a:cs typeface="Times New Roman" pitchFamily="18" charset="0"/>
              </a:rPr>
              <a:t>2.A phenyl group at position 5 is necessary for activity . but only halogen </a:t>
            </a:r>
            <a:r>
              <a:rPr lang="en-US" dirty="0" err="1" smtClean="0">
                <a:latin typeface="Times New Roman" pitchFamily="18" charset="0"/>
                <a:cs typeface="Times New Roman" pitchFamily="18" charset="0"/>
              </a:rPr>
              <a:t>substituents</a:t>
            </a:r>
            <a:r>
              <a:rPr lang="en-US" dirty="0" smtClean="0">
                <a:latin typeface="Times New Roman" pitchFamily="18" charset="0"/>
                <a:cs typeface="Times New Roman" pitchFamily="18" charset="0"/>
              </a:rPr>
              <a:t>  are allowed in </a:t>
            </a:r>
            <a:r>
              <a:rPr lang="en-US" dirty="0" err="1" smtClean="0">
                <a:latin typeface="Times New Roman" pitchFamily="18" charset="0"/>
                <a:cs typeface="Times New Roman" pitchFamily="18" charset="0"/>
              </a:rPr>
              <a:t>ortho</a:t>
            </a:r>
            <a:r>
              <a:rPr lang="en-US" dirty="0" smtClean="0">
                <a:latin typeface="Times New Roman" pitchFamily="18" charset="0"/>
                <a:cs typeface="Times New Roman" pitchFamily="18" charset="0"/>
              </a:rPr>
              <a:t> positions .</a:t>
            </a:r>
          </a:p>
          <a:p>
            <a:pPr algn="just">
              <a:buNone/>
            </a:pPr>
            <a:r>
              <a:rPr lang="en-US" dirty="0" smtClean="0">
                <a:latin typeface="Times New Roman" pitchFamily="18" charset="0"/>
                <a:cs typeface="Times New Roman" pitchFamily="18" charset="0"/>
              </a:rPr>
              <a:t>3.The electron withdrawing groups at </a:t>
            </a:r>
            <a:r>
              <a:rPr lang="en-US" dirty="0" err="1" smtClean="0">
                <a:latin typeface="Times New Roman" pitchFamily="18" charset="0"/>
                <a:cs typeface="Times New Roman" pitchFamily="18" charset="0"/>
              </a:rPr>
              <a:t>ortho</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ortho</a:t>
            </a:r>
            <a:r>
              <a:rPr lang="en-US" dirty="0" smtClean="0">
                <a:latin typeface="Times New Roman" pitchFamily="18" charset="0"/>
                <a:cs typeface="Times New Roman" pitchFamily="18" charset="0"/>
              </a:rPr>
              <a:t> positions at 5-phenyl increase the activity while any substituent on meta or </a:t>
            </a:r>
            <a:r>
              <a:rPr lang="en-US" dirty="0" err="1" smtClean="0">
                <a:latin typeface="Times New Roman" pitchFamily="18" charset="0"/>
                <a:cs typeface="Times New Roman" pitchFamily="18" charset="0"/>
              </a:rPr>
              <a:t>para</a:t>
            </a:r>
            <a:r>
              <a:rPr lang="en-US" dirty="0" smtClean="0">
                <a:latin typeface="Times New Roman" pitchFamily="18" charset="0"/>
                <a:cs typeface="Times New Roman" pitchFamily="18" charset="0"/>
              </a:rPr>
              <a:t> position at 5- phenyl decrease the activity.</a:t>
            </a:r>
          </a:p>
          <a:p>
            <a:pPr algn="just">
              <a:buNone/>
            </a:pPr>
            <a:r>
              <a:rPr lang="en-US" dirty="0" smtClean="0">
                <a:latin typeface="Times New Roman" pitchFamily="18" charset="0"/>
                <a:cs typeface="Times New Roman" pitchFamily="18" charset="0"/>
              </a:rPr>
              <a:t>4.Methyl substitution at position 1 confirms high activity</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800600"/>
          </a:xfrm>
        </p:spPr>
        <p:txBody>
          <a:bodyPr>
            <a:normAutofit fontScale="92500" lnSpcReduction="10000"/>
          </a:bodyPr>
          <a:lstStyle/>
          <a:p>
            <a:pPr algn="just">
              <a:buNone/>
            </a:pPr>
            <a:r>
              <a:rPr lang="en-US" b="1" dirty="0" smtClean="0">
                <a:solidFill>
                  <a:srgbClr val="FF0000"/>
                </a:solidFill>
                <a:latin typeface="Times New Roman" pitchFamily="18" charset="0"/>
                <a:cs typeface="Times New Roman" pitchFamily="18" charset="0"/>
              </a:rPr>
              <a:t>MECHANISM OF ACTION:</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Benzodiazepines some how increase the effectiveness of GABA , an inhibitory neurotransmitter by,</a:t>
            </a:r>
          </a:p>
          <a:p>
            <a:pPr algn="just">
              <a:buNone/>
            </a:pPr>
            <a:endParaRPr lang="en-US" dirty="0" smtClean="0">
              <a:latin typeface="Times New Roman" pitchFamily="18" charset="0"/>
              <a:cs typeface="Times New Roman" pitchFamily="18" charset="0"/>
            </a:endParaRPr>
          </a:p>
          <a:p>
            <a:pPr marL="514350" indent="-514350" algn="just">
              <a:buAutoNum type="arabicPeriod"/>
            </a:pPr>
            <a:r>
              <a:rPr lang="en-US" dirty="0" smtClean="0">
                <a:latin typeface="Times New Roman" pitchFamily="18" charset="0"/>
                <a:cs typeface="Times New Roman" pitchFamily="18" charset="0"/>
              </a:rPr>
              <a:t>Making easy the functioning of variety of GABA mediated synaptic systems.</a:t>
            </a:r>
          </a:p>
          <a:p>
            <a:pPr marL="514350" indent="-514350" algn="just">
              <a:buNone/>
            </a:pPr>
            <a:endParaRPr lang="en-US" dirty="0" smtClean="0">
              <a:latin typeface="Times New Roman" pitchFamily="18" charset="0"/>
              <a:cs typeface="Times New Roman" pitchFamily="18" charset="0"/>
            </a:endParaRPr>
          </a:p>
          <a:p>
            <a:pPr marL="514350" indent="-514350" algn="just">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Increaasing</a:t>
            </a:r>
            <a:r>
              <a:rPr lang="en-US" dirty="0" smtClean="0">
                <a:latin typeface="Times New Roman" pitchFamily="18" charset="0"/>
                <a:cs typeface="Times New Roman" pitchFamily="18" charset="0"/>
              </a:rPr>
              <a:t> the affinity of GABA for receptor sites in brain membranes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Content Placeholder 4"/>
          <p:cNvSpPr>
            <a:spLocks noGrp="1"/>
          </p:cNvSpPr>
          <p:nvPr>
            <p:ph idx="1"/>
          </p:nvPr>
        </p:nvSpPr>
        <p:spPr>
          <a:xfrm>
            <a:off x="1066800" y="381000"/>
            <a:ext cx="6781800" cy="762000"/>
          </a:xfrm>
        </p:spPr>
        <p:txBody>
          <a:bodyPr/>
          <a:lstStyle/>
          <a:p>
            <a:pPr lvl="0">
              <a:buNone/>
            </a:pPr>
            <a:r>
              <a:rPr lang="en-US" b="1" dirty="0" smtClean="0">
                <a:solidFill>
                  <a:srgbClr val="00B050"/>
                </a:solidFill>
                <a:latin typeface="Times New Roman" pitchFamily="18" charset="0"/>
                <a:ea typeface="Calibri" pitchFamily="34" charset="0"/>
                <a:cs typeface="Times New Roman" pitchFamily="18" charset="0"/>
              </a:rPr>
              <a:t>CLASSIFICATION OF EPILEPSIES</a:t>
            </a:r>
            <a:endParaRPr lang="en-US" dirty="0" smtClean="0">
              <a:solidFill>
                <a:srgbClr val="00B050"/>
              </a:solidFill>
              <a:latin typeface="Times New Roman" pitchFamily="18" charset="0"/>
              <a:cs typeface="Times New Roman" pitchFamily="18" charset="0"/>
            </a:endParaRPr>
          </a:p>
          <a:p>
            <a:endParaRPr lang="en-US" dirty="0"/>
          </a:p>
        </p:txBody>
      </p:sp>
      <p:pic>
        <p:nvPicPr>
          <p:cNvPr id="6" name="Picture 8"/>
          <p:cNvPicPr>
            <a:picLocks noChangeAspect="1" noChangeArrowheads="1"/>
          </p:cNvPicPr>
          <p:nvPr/>
        </p:nvPicPr>
        <p:blipFill>
          <a:blip r:embed="rId2"/>
          <a:srcRect/>
          <a:stretch>
            <a:fillRect/>
          </a:stretch>
        </p:blipFill>
        <p:spPr bwMode="auto">
          <a:xfrm>
            <a:off x="457200" y="914400"/>
            <a:ext cx="8305800" cy="5791200"/>
          </a:xfrm>
          <a:prstGeom prst="rect">
            <a:avLst/>
          </a:prstGeom>
          <a:noFill/>
        </p:spPr>
      </p:pic>
      <p:sp>
        <p:nvSpPr>
          <p:cNvPr id="7" name="Rectangle 6"/>
          <p:cNvSpPr/>
          <p:nvPr/>
        </p:nvSpPr>
        <p:spPr>
          <a:xfrm>
            <a:off x="4038600" y="914400"/>
            <a:ext cx="962892" cy="369332"/>
          </a:xfrm>
          <a:prstGeom prst="rect">
            <a:avLst/>
          </a:prstGeom>
        </p:spPr>
        <p:txBody>
          <a:bodyPr wrap="square">
            <a:spAutoFit/>
          </a:bodyPr>
          <a:lstStyle/>
          <a:p>
            <a:r>
              <a:rPr lang="en-US" dirty="0" smtClean="0"/>
              <a:t>Types of</a:t>
            </a:r>
            <a:endParaRPr lang="en-US" dirty="0"/>
          </a:p>
        </p:txBody>
      </p:sp>
      <p:sp>
        <p:nvSpPr>
          <p:cNvPr id="8" name="Text Box 7"/>
          <p:cNvSpPr txBox="1">
            <a:spLocks noChangeArrowheads="1"/>
          </p:cNvSpPr>
          <p:nvPr/>
        </p:nvSpPr>
        <p:spPr bwMode="auto">
          <a:xfrm>
            <a:off x="4953000" y="1219200"/>
            <a:ext cx="701675" cy="304800"/>
          </a:xfrm>
          <a:prstGeom prst="rect">
            <a:avLst/>
          </a:prstGeom>
          <a:noFill/>
          <a:ln w="9525">
            <a:noFill/>
            <a:miter lim="800000"/>
            <a:headEnd/>
            <a:tailEnd/>
          </a:ln>
          <a:effectLst/>
        </p:spPr>
        <p:txBody>
          <a:bodyPr>
            <a:spAutoFit/>
          </a:bodyPr>
          <a:lstStyle/>
          <a:p>
            <a:pPr>
              <a:spcBef>
                <a:spcPct val="50000"/>
              </a:spcBef>
            </a:pPr>
            <a:r>
              <a:rPr lang="en-US" sz="1400"/>
              <a: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fontScale="85000" lnSpcReduction="20000"/>
          </a:bodyPr>
          <a:lstStyle/>
          <a:p>
            <a:pPr algn="just">
              <a:buNone/>
            </a:pPr>
            <a:r>
              <a:rPr lang="en-US" b="1" dirty="0" smtClean="0">
                <a:solidFill>
                  <a:srgbClr val="FF0000"/>
                </a:solidFill>
                <a:latin typeface="Times New Roman" pitchFamily="18" charset="0"/>
                <a:cs typeface="Times New Roman" pitchFamily="18" charset="0"/>
              </a:rPr>
              <a:t>USES:</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 Diazepam is mainly used to treat </a:t>
            </a:r>
            <a:r>
              <a:rPr lang="en-US" u="sng" dirty="0" smtClean="0">
                <a:latin typeface="Times New Roman" pitchFamily="18" charset="0"/>
                <a:cs typeface="Times New Roman" pitchFamily="18" charset="0"/>
                <a:hlinkClick r:id="rId2" tooltip="Anxiety"/>
              </a:rPr>
              <a:t>anxiety</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hlinkClick r:id="rId3" tooltip="Insomnia"/>
              </a:rPr>
              <a:t>insomnia</a:t>
            </a:r>
            <a:r>
              <a:rPr lang="en-US" dirty="0" smtClean="0">
                <a:latin typeface="Times New Roman" pitchFamily="18" charset="0"/>
                <a:cs typeface="Times New Roman" pitchFamily="18" charset="0"/>
              </a:rPr>
              <a:t>, and symptoms of acute </a:t>
            </a:r>
            <a:r>
              <a:rPr lang="en-US" u="sng" dirty="0" smtClean="0">
                <a:latin typeface="Times New Roman" pitchFamily="18" charset="0"/>
                <a:cs typeface="Times New Roman" pitchFamily="18" charset="0"/>
                <a:hlinkClick r:id="rId4" tooltip="Alcohol withdrawal"/>
              </a:rPr>
              <a:t>alcohol withdrawal</a:t>
            </a:r>
            <a:r>
              <a:rPr lang="en-US" dirty="0" smtClean="0">
                <a:latin typeface="Times New Roman" pitchFamily="18" charset="0"/>
                <a:cs typeface="Times New Roman" pitchFamily="18" charset="0"/>
              </a:rPr>
              <a:t>. It is also used as a </a:t>
            </a:r>
            <a:r>
              <a:rPr lang="en-US" u="sng" dirty="0" smtClean="0">
                <a:latin typeface="Times New Roman" pitchFamily="18" charset="0"/>
                <a:cs typeface="Times New Roman" pitchFamily="18" charset="0"/>
                <a:hlinkClick r:id="rId5" tooltip="Premedication"/>
              </a:rPr>
              <a:t>premedication</a:t>
            </a:r>
            <a:r>
              <a:rPr lang="en-US" dirty="0" smtClean="0">
                <a:latin typeface="Times New Roman" pitchFamily="18" charset="0"/>
                <a:cs typeface="Times New Roman" pitchFamily="18" charset="0"/>
              </a:rPr>
              <a:t> for inducing </a:t>
            </a:r>
            <a:r>
              <a:rPr lang="en-US" u="sng" dirty="0" smtClean="0">
                <a:latin typeface="Times New Roman" pitchFamily="18" charset="0"/>
                <a:cs typeface="Times New Roman" pitchFamily="18" charset="0"/>
                <a:hlinkClick r:id="rId6" tooltip="Sedation"/>
              </a:rPr>
              <a:t>sedation</a:t>
            </a:r>
            <a:r>
              <a:rPr lang="en-US"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hlinkClick r:id="rId7" tooltip="Anxiolysis"/>
              </a:rPr>
              <a:t>anxiolysis</a:t>
            </a:r>
            <a:r>
              <a:rPr lang="en-US" dirty="0" smtClean="0">
                <a:latin typeface="Times New Roman" pitchFamily="18" charset="0"/>
                <a:cs typeface="Times New Roman" pitchFamily="18" charset="0"/>
              </a:rPr>
              <a:t> or </a:t>
            </a:r>
            <a:r>
              <a:rPr lang="en-US" u="sng" dirty="0" smtClean="0">
                <a:latin typeface="Times New Roman" pitchFamily="18" charset="0"/>
                <a:cs typeface="Times New Roman" pitchFamily="18" charset="0"/>
                <a:hlinkClick r:id="rId8" tooltip="Amnesia"/>
              </a:rPr>
              <a:t>amnesia</a:t>
            </a:r>
            <a:r>
              <a:rPr lang="en-US" dirty="0" smtClean="0">
                <a:latin typeface="Times New Roman" pitchFamily="18" charset="0"/>
                <a:cs typeface="Times New Roman" pitchFamily="18" charset="0"/>
              </a:rPr>
              <a:t> before certain medical procedures</a:t>
            </a:r>
          </a:p>
          <a:p>
            <a:pPr algn="just">
              <a:buNone/>
            </a:pPr>
            <a:r>
              <a:rPr lang="en-US" dirty="0" smtClean="0">
                <a:latin typeface="Times New Roman" pitchFamily="18" charset="0"/>
                <a:cs typeface="Times New Roman" pitchFamily="18" charset="0"/>
              </a:rPr>
              <a:t>2.  It is approved for treatment of typical and atypical absences, infantile </a:t>
            </a:r>
            <a:r>
              <a:rPr lang="en-US" dirty="0" err="1" smtClean="0">
                <a:latin typeface="Times New Roman" pitchFamily="18" charset="0"/>
                <a:cs typeface="Times New Roman" pitchFamily="18" charset="0"/>
              </a:rPr>
              <a:t>myoclonic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myoclonic</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akinetic</a:t>
            </a:r>
            <a:r>
              <a:rPr lang="en-US" dirty="0" smtClean="0">
                <a:latin typeface="Times New Roman" pitchFamily="18" charset="0"/>
                <a:cs typeface="Times New Roman" pitchFamily="18" charset="0"/>
              </a:rPr>
              <a:t> seizures  and also as a </a:t>
            </a:r>
            <a:r>
              <a:rPr lang="en-US" u="sng" dirty="0" smtClean="0">
                <a:latin typeface="Times New Roman" pitchFamily="18" charset="0"/>
                <a:cs typeface="Times New Roman" pitchFamily="18" charset="0"/>
                <a:hlinkClick r:id="rId9" tooltip="Second-line agent (page does not exist)"/>
              </a:rPr>
              <a:t>second-line agent</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Clonazepam</a:t>
            </a:r>
            <a:r>
              <a:rPr lang="en-US" dirty="0" smtClean="0">
                <a:latin typeface="Times New Roman" pitchFamily="18" charset="0"/>
                <a:cs typeface="Times New Roman" pitchFamily="18" charset="0"/>
              </a:rPr>
              <a:t> is also used for the treatment of panic disorder. </a:t>
            </a:r>
          </a:p>
          <a:p>
            <a:pPr algn="just">
              <a:buNone/>
            </a:pPr>
            <a:r>
              <a:rPr lang="en-US" b="1" dirty="0" smtClean="0">
                <a:solidFill>
                  <a:srgbClr val="FF0000"/>
                </a:solidFill>
                <a:latin typeface="Times New Roman" pitchFamily="18" charset="0"/>
                <a:cs typeface="Times New Roman" pitchFamily="18" charset="0"/>
              </a:rPr>
              <a:t>TOXICITY:</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-Drowsiness and fatigue are among the most common symptoms.</a:t>
            </a:r>
          </a:p>
          <a:p>
            <a:pPr algn="just">
              <a:buNone/>
            </a:pPr>
            <a:r>
              <a:rPr lang="en-US" dirty="0" smtClean="0">
                <a:latin typeface="Times New Roman" pitchFamily="18" charset="0"/>
                <a:cs typeface="Times New Roman" pitchFamily="18" charset="0"/>
              </a:rPr>
              <a:t>-Muscular </a:t>
            </a:r>
            <a:r>
              <a:rPr lang="en-US" dirty="0" err="1" smtClean="0">
                <a:latin typeface="Times New Roman" pitchFamily="18" charset="0"/>
                <a:cs typeface="Times New Roman" pitchFamily="18" charset="0"/>
              </a:rPr>
              <a:t>inco</a:t>
            </a:r>
            <a:r>
              <a:rPr lang="en-US" dirty="0" smtClean="0">
                <a:latin typeface="Times New Roman" pitchFamily="18" charset="0"/>
                <a:cs typeface="Times New Roman" pitchFamily="18" charset="0"/>
              </a:rPr>
              <a:t>-ordination , </a:t>
            </a:r>
            <a:r>
              <a:rPr lang="en-US" dirty="0" err="1" smtClean="0">
                <a:latin typeface="Times New Roman" pitchFamily="18" charset="0"/>
                <a:cs typeface="Times New Roman" pitchFamily="18" charset="0"/>
              </a:rPr>
              <a:t>behavioural</a:t>
            </a:r>
            <a:r>
              <a:rPr lang="en-US" dirty="0" smtClean="0">
                <a:latin typeface="Times New Roman" pitchFamily="18" charset="0"/>
                <a:cs typeface="Times New Roman" pitchFamily="18" charset="0"/>
              </a:rPr>
              <a:t> disturbances and increased salivary and bronchial secretions constitute less frequent side effects.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lgn="just">
              <a:buNone/>
            </a:pPr>
            <a:r>
              <a:rPr lang="en-US" b="1" dirty="0" smtClean="0">
                <a:solidFill>
                  <a:schemeClr val="accent6"/>
                </a:solidFill>
                <a:latin typeface="Times New Roman" pitchFamily="18" charset="0"/>
                <a:cs typeface="Times New Roman" pitchFamily="18" charset="0"/>
              </a:rPr>
              <a:t>MISCELLANEOUS ANTI EPILEPTIC AGENTS:</a:t>
            </a:r>
            <a:endParaRPr lang="en-US" dirty="0" smtClean="0">
              <a:solidFill>
                <a:schemeClr val="accent6"/>
              </a:solidFill>
              <a:latin typeface="Times New Roman" pitchFamily="18" charset="0"/>
              <a:cs typeface="Times New Roman" pitchFamily="18" charset="0"/>
            </a:endParaRPr>
          </a:p>
          <a:p>
            <a:pPr algn="just">
              <a:buNone/>
            </a:pPr>
            <a:r>
              <a:rPr lang="en-US" b="1" dirty="0" smtClean="0">
                <a:solidFill>
                  <a:srgbClr val="00B050"/>
                </a:solidFill>
                <a:latin typeface="Times New Roman" pitchFamily="18" charset="0"/>
                <a:cs typeface="Times New Roman" pitchFamily="18" charset="0"/>
              </a:rPr>
              <a:t>PRIMIDONE:</a:t>
            </a:r>
            <a:endParaRPr lang="en-US" dirty="0" smtClean="0">
              <a:solidFill>
                <a:srgbClr val="00B05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is a potent anti </a:t>
            </a:r>
            <a:r>
              <a:rPr lang="en-US" dirty="0" err="1" smtClean="0">
                <a:latin typeface="Times New Roman" pitchFamily="18" charset="0"/>
                <a:cs typeface="Times New Roman" pitchFamily="18" charset="0"/>
              </a:rPr>
              <a:t>convulsant</a:t>
            </a:r>
            <a:r>
              <a:rPr lang="en-US" dirty="0" smtClean="0">
                <a:latin typeface="Times New Roman" pitchFamily="18" charset="0"/>
                <a:cs typeface="Times New Roman" pitchFamily="18" charset="0"/>
              </a:rPr>
              <a:t> used in conjugation with other anti epileptic for the treatment and arrest of psychomotor.</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pic>
        <p:nvPicPr>
          <p:cNvPr id="5" name="Picture 4" descr="C:\Users\TOSHIBA\Downloads\127px-Primidone_structure.svg.png"/>
          <p:cNvPicPr/>
          <p:nvPr/>
        </p:nvPicPr>
        <p:blipFill>
          <a:blip r:embed="rId2"/>
          <a:srcRect/>
          <a:stretch>
            <a:fillRect/>
          </a:stretch>
        </p:blipFill>
        <p:spPr bwMode="auto">
          <a:xfrm>
            <a:off x="1828800" y="3581400"/>
            <a:ext cx="5181600" cy="27432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839200" cy="6019800"/>
          </a:xfrm>
        </p:spPr>
        <p:txBody>
          <a:bodyPr>
            <a:normAutofit fontScale="92500" lnSpcReduction="20000"/>
          </a:bodyPr>
          <a:lstStyle/>
          <a:p>
            <a:pPr algn="just">
              <a:buNone/>
            </a:pPr>
            <a:r>
              <a:rPr lang="en-US" b="1" dirty="0" smtClean="0">
                <a:solidFill>
                  <a:srgbClr val="FF0000"/>
                </a:solidFill>
                <a:latin typeface="Times New Roman" pitchFamily="18" charset="0"/>
                <a:cs typeface="Times New Roman" pitchFamily="18" charset="0"/>
              </a:rPr>
              <a:t>USES:</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Primidone</a:t>
            </a:r>
            <a:r>
              <a:rPr lang="en-US" dirty="0" smtClean="0">
                <a:latin typeface="Times New Roman" pitchFamily="18" charset="0"/>
                <a:cs typeface="Times New Roman" pitchFamily="18" charset="0"/>
              </a:rPr>
              <a:t>, along with </a:t>
            </a:r>
            <a:r>
              <a:rPr lang="en-US" dirty="0" err="1" smtClean="0">
                <a:latin typeface="Times New Roman" pitchFamily="18" charset="0"/>
                <a:cs typeface="Times New Roman" pitchFamily="18" charset="0"/>
              </a:rPr>
              <a:t>phenobarbital</a:t>
            </a:r>
            <a:r>
              <a:rPr lang="en-US" dirty="0" smtClean="0">
                <a:latin typeface="Times New Roman" pitchFamily="18" charset="0"/>
                <a:cs typeface="Times New Roman" pitchFamily="18" charset="0"/>
              </a:rPr>
              <a:t>, was a second-line agent in partial epilepsy with or without secondarily generalized tonic-</a:t>
            </a:r>
            <a:r>
              <a:rPr lang="en-US" dirty="0" err="1" smtClean="0">
                <a:latin typeface="Times New Roman" pitchFamily="18" charset="0"/>
                <a:cs typeface="Times New Roman" pitchFamily="18" charset="0"/>
              </a:rPr>
              <a:t>clonic</a:t>
            </a:r>
            <a:r>
              <a:rPr lang="en-US" dirty="0" smtClean="0">
                <a:latin typeface="Times New Roman" pitchFamily="18" charset="0"/>
                <a:cs typeface="Times New Roman" pitchFamily="18" charset="0"/>
              </a:rPr>
              <a:t> seizures . that  was used along with </a:t>
            </a:r>
            <a:r>
              <a:rPr lang="en-US" u="sng" dirty="0" err="1" smtClean="0">
                <a:latin typeface="Times New Roman" pitchFamily="18" charset="0"/>
                <a:cs typeface="Times New Roman" pitchFamily="18" charset="0"/>
                <a:hlinkClick r:id="rId2" tooltip="Ethosuximide"/>
              </a:rPr>
              <a:t>ethosuximide</a:t>
            </a:r>
            <a:r>
              <a:rPr lang="en-US" dirty="0" smtClean="0">
                <a:latin typeface="Times New Roman" pitchFamily="18" charset="0"/>
                <a:cs typeface="Times New Roman" pitchFamily="18" charset="0"/>
              </a:rPr>
              <a:t> or a </a:t>
            </a:r>
            <a:r>
              <a:rPr lang="en-US" u="sng" dirty="0" smtClean="0">
                <a:latin typeface="Times New Roman" pitchFamily="18" charset="0"/>
                <a:cs typeface="Times New Roman" pitchFamily="18" charset="0"/>
                <a:hlinkClick r:id="rId3" tooltip="Benzodiazepine"/>
              </a:rPr>
              <a:t>benzodiazepine</a:t>
            </a:r>
            <a:r>
              <a:rPr lang="en-US" dirty="0" smtClean="0">
                <a:latin typeface="Times New Roman" pitchFamily="18" charset="0"/>
                <a:cs typeface="Times New Roman" pitchFamily="18" charset="0"/>
              </a:rPr>
              <a:t> for any </a:t>
            </a:r>
            <a:r>
              <a:rPr lang="en-US" u="sng" dirty="0" smtClean="0">
                <a:latin typeface="Times New Roman" pitchFamily="18" charset="0"/>
                <a:cs typeface="Times New Roman" pitchFamily="18" charset="0"/>
                <a:hlinkClick r:id="rId4" tooltip="Absence seizure"/>
              </a:rPr>
              <a:t>absence</a:t>
            </a:r>
            <a:r>
              <a:rPr lang="en-US" dirty="0" smtClean="0">
                <a:latin typeface="Times New Roman" pitchFamily="18" charset="0"/>
                <a:cs typeface="Times New Roman" pitchFamily="18" charset="0"/>
              </a:rPr>
              <a:t> or </a:t>
            </a:r>
            <a:r>
              <a:rPr lang="en-US" u="sng" dirty="0" err="1" smtClean="0">
                <a:latin typeface="Times New Roman" pitchFamily="18" charset="0"/>
                <a:cs typeface="Times New Roman" pitchFamily="18" charset="0"/>
                <a:hlinkClick r:id="rId5" tooltip="Myoclonus"/>
              </a:rPr>
              <a:t>myoclonic</a:t>
            </a:r>
            <a:r>
              <a:rPr lang="en-US" u="sng" dirty="0" smtClean="0">
                <a:latin typeface="Times New Roman" pitchFamily="18" charset="0"/>
                <a:cs typeface="Times New Roman" pitchFamily="18" charset="0"/>
                <a:hlinkClick r:id="rId5" tooltip="Myoclonus"/>
              </a:rPr>
              <a:t> seizures</a:t>
            </a:r>
            <a:r>
              <a:rPr lang="en-US" dirty="0" smtClean="0">
                <a:latin typeface="Times New Roman" pitchFamily="18" charset="0"/>
                <a:cs typeface="Times New Roman" pitchFamily="18" charset="0"/>
              </a:rPr>
              <a:t> when </a:t>
            </a:r>
            <a:r>
              <a:rPr lang="en-US" dirty="0" err="1" smtClean="0">
                <a:latin typeface="Times New Roman" pitchFamily="18" charset="0"/>
                <a:cs typeface="Times New Roman" pitchFamily="18" charset="0"/>
              </a:rPr>
              <a:t>valproate</a:t>
            </a:r>
            <a:r>
              <a:rPr lang="en-US" dirty="0" smtClean="0">
                <a:latin typeface="Times New Roman" pitchFamily="18" charset="0"/>
                <a:cs typeface="Times New Roman" pitchFamily="18" charset="0"/>
              </a:rPr>
              <a:t> failed to control tonic-</a:t>
            </a:r>
            <a:r>
              <a:rPr lang="en-US" dirty="0" err="1" smtClean="0">
                <a:latin typeface="Times New Roman" pitchFamily="18" charset="0"/>
                <a:cs typeface="Times New Roman" pitchFamily="18" charset="0"/>
              </a:rPr>
              <a:t>clonics</a:t>
            </a:r>
            <a:r>
              <a:rPr lang="en-US" dirty="0" smtClean="0">
                <a:latin typeface="Times New Roman" pitchFamily="18" charset="0"/>
                <a:cs typeface="Times New Roman" pitchFamily="18" charset="0"/>
              </a:rPr>
              <a:t>.</a:t>
            </a:r>
          </a:p>
          <a:p>
            <a:pPr algn="just">
              <a:buNone/>
            </a:pPr>
            <a:r>
              <a:rPr lang="en-US" b="1" dirty="0" smtClean="0">
                <a:solidFill>
                  <a:srgbClr val="FF0000"/>
                </a:solidFill>
                <a:latin typeface="Times New Roman" pitchFamily="18" charset="0"/>
                <a:cs typeface="Times New Roman" pitchFamily="18" charset="0"/>
              </a:rPr>
              <a:t>TOXICITY</a:t>
            </a:r>
            <a:r>
              <a:rPr lang="en-US" dirty="0" smtClean="0">
                <a:solidFill>
                  <a:srgbClr val="FF0000"/>
                </a:solidFill>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Primidone</a:t>
            </a:r>
            <a:r>
              <a:rPr lang="en-US" dirty="0" smtClean="0">
                <a:latin typeface="Times New Roman" pitchFamily="18" charset="0"/>
                <a:cs typeface="Times New Roman" pitchFamily="18" charset="0"/>
              </a:rPr>
              <a:t> can cause drowsiness, listlessness , </a:t>
            </a:r>
            <a:r>
              <a:rPr lang="en-US" u="sng" dirty="0" smtClean="0">
                <a:latin typeface="Times New Roman" pitchFamily="18" charset="0"/>
                <a:cs typeface="Times New Roman" pitchFamily="18" charset="0"/>
                <a:hlinkClick r:id="rId6" tooltip="Ataxia"/>
              </a:rPr>
              <a:t>ataxia</a:t>
            </a:r>
            <a:r>
              <a:rPr lang="en-US" dirty="0" smtClean="0">
                <a:latin typeface="Times New Roman" pitchFamily="18" charset="0"/>
                <a:cs typeface="Times New Roman" pitchFamily="18" charset="0"/>
              </a:rPr>
              <a:t>, visual disturbances, </a:t>
            </a:r>
            <a:r>
              <a:rPr lang="en-US" u="sng" dirty="0" err="1" smtClean="0">
                <a:latin typeface="Times New Roman" pitchFamily="18" charset="0"/>
                <a:cs typeface="Times New Roman" pitchFamily="18" charset="0"/>
                <a:hlinkClick r:id="rId7" tooltip="Pathologic nystagmus"/>
              </a:rPr>
              <a:t>nystagmus</a:t>
            </a:r>
            <a:r>
              <a:rPr lang="en-US" dirty="0" smtClean="0">
                <a:latin typeface="Times New Roman" pitchFamily="18" charset="0"/>
                <a:cs typeface="Times New Roman" pitchFamily="18" charset="0"/>
              </a:rPr>
              <a:t>, headache, and dizziness. These side effects are the most common, occurring in more than 1% of users.</a:t>
            </a:r>
          </a:p>
          <a:p>
            <a:pPr algn="just">
              <a:buNone/>
            </a:pPr>
            <a:r>
              <a:rPr lang="en-US" dirty="0" smtClean="0">
                <a:latin typeface="Times New Roman" pitchFamily="18" charset="0"/>
                <a:cs typeface="Times New Roman" pitchFamily="18" charset="0"/>
              </a:rPr>
              <a:t>- Transient nausea and vomiting are also common side effects.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324600"/>
          </a:xfrm>
        </p:spPr>
        <p:txBody>
          <a:bodyPr>
            <a:normAutofit fontScale="85000" lnSpcReduction="20000"/>
          </a:bodyPr>
          <a:lstStyle/>
          <a:p>
            <a:pPr algn="just">
              <a:buNone/>
            </a:pPr>
            <a:r>
              <a:rPr lang="en-US" b="1" dirty="0" smtClean="0">
                <a:solidFill>
                  <a:srgbClr val="00B050"/>
                </a:solidFill>
                <a:latin typeface="Times New Roman" pitchFamily="18" charset="0"/>
                <a:cs typeface="Times New Roman" pitchFamily="18" charset="0"/>
              </a:rPr>
              <a:t>SODIUM VALPROATE:</a:t>
            </a:r>
          </a:p>
          <a:p>
            <a:pPr algn="just"/>
            <a:endParaRPr lang="en-US" b="1"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p>
          <a:p>
            <a:pPr algn="just">
              <a:buNone/>
            </a:pPr>
            <a:r>
              <a:rPr lang="en-US" b="1" dirty="0" smtClean="0">
                <a:solidFill>
                  <a:srgbClr val="FF0000"/>
                </a:solidFill>
                <a:latin typeface="Times New Roman" pitchFamily="18" charset="0"/>
                <a:cs typeface="Times New Roman" pitchFamily="18" charset="0"/>
              </a:rPr>
              <a:t>MECHANISM OF ACTION</a:t>
            </a:r>
            <a:r>
              <a:rPr lang="en-US" dirty="0" smtClean="0">
                <a:solidFill>
                  <a:srgbClr val="FF0000"/>
                </a:solidFill>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Sodium </a:t>
            </a:r>
            <a:r>
              <a:rPr lang="en-US" dirty="0" err="1" smtClean="0">
                <a:latin typeface="Times New Roman" pitchFamily="18" charset="0"/>
                <a:cs typeface="Times New Roman" pitchFamily="18" charset="0"/>
              </a:rPr>
              <a:t>valproate</a:t>
            </a:r>
            <a:r>
              <a:rPr lang="en-US" dirty="0" smtClean="0">
                <a:latin typeface="Times New Roman" pitchFamily="18" charset="0"/>
                <a:cs typeface="Times New Roman" pitchFamily="18" charset="0"/>
              </a:rPr>
              <a:t> is a weak blocker of </a:t>
            </a:r>
            <a:r>
              <a:rPr lang="en-US" u="sng" dirty="0" smtClean="0">
                <a:latin typeface="Times New Roman" pitchFamily="18" charset="0"/>
                <a:cs typeface="Times New Roman" pitchFamily="18" charset="0"/>
                <a:hlinkClick r:id="rId2" tooltip="Sodium ion channel"/>
              </a:rPr>
              <a:t>sodium ion channels</a:t>
            </a:r>
            <a:r>
              <a:rPr lang="en-US" dirty="0" smtClean="0">
                <a:latin typeface="Times New Roman" pitchFamily="18" charset="0"/>
                <a:cs typeface="Times New Roman" pitchFamily="18" charset="0"/>
              </a:rPr>
              <a:t>; it is also a weak inhibitor of enzymes that deactivate </a:t>
            </a:r>
            <a:r>
              <a:rPr lang="en-US" u="sng" dirty="0" smtClean="0">
                <a:latin typeface="Times New Roman" pitchFamily="18" charset="0"/>
                <a:cs typeface="Times New Roman" pitchFamily="18" charset="0"/>
                <a:hlinkClick r:id="rId3" tooltip="GABA"/>
              </a:rPr>
              <a:t>GABA</a:t>
            </a:r>
            <a:r>
              <a:rPr lang="en-US" dirty="0" smtClean="0">
                <a:latin typeface="Times New Roman" pitchFamily="18" charset="0"/>
                <a:cs typeface="Times New Roman" pitchFamily="18" charset="0"/>
              </a:rPr>
              <a:t> such as </a:t>
            </a:r>
            <a:r>
              <a:rPr lang="en-US" u="sng" dirty="0" smtClean="0">
                <a:latin typeface="Times New Roman" pitchFamily="18" charset="0"/>
                <a:cs typeface="Times New Roman" pitchFamily="18" charset="0"/>
                <a:hlinkClick r:id="rId4" tooltip="GABA transaminase"/>
              </a:rPr>
              <a:t>GABA </a:t>
            </a:r>
            <a:r>
              <a:rPr lang="en-US" u="sng" dirty="0" err="1" smtClean="0">
                <a:latin typeface="Times New Roman" pitchFamily="18" charset="0"/>
                <a:cs typeface="Times New Roman" pitchFamily="18" charset="0"/>
                <a:hlinkClick r:id="rId4" tooltip="GABA transaminase"/>
              </a:rPr>
              <a:t>transaminase</a:t>
            </a:r>
            <a:r>
              <a:rPr lang="en-US" dirty="0" smtClean="0">
                <a:latin typeface="Times New Roman" pitchFamily="18" charset="0"/>
                <a:cs typeface="Times New Roman" pitchFamily="18" charset="0"/>
              </a:rPr>
              <a:t>. It may also stimulate the synthesis of GABA, but the direct mechanism is not known. Because of its many mechanisms of action, sodium </a:t>
            </a:r>
            <a:r>
              <a:rPr lang="en-US" dirty="0" err="1" smtClean="0">
                <a:latin typeface="Times New Roman" pitchFamily="18" charset="0"/>
                <a:cs typeface="Times New Roman" pitchFamily="18" charset="0"/>
              </a:rPr>
              <a:t>valproate</a:t>
            </a:r>
            <a:r>
              <a:rPr lang="en-US" dirty="0" smtClean="0">
                <a:latin typeface="Times New Roman" pitchFamily="18" charset="0"/>
                <a:cs typeface="Times New Roman" pitchFamily="18" charset="0"/>
              </a:rPr>
              <a:t> has efficacy in all partial and </a:t>
            </a:r>
            <a:r>
              <a:rPr lang="en-US" dirty="0" err="1" smtClean="0">
                <a:latin typeface="Times New Roman" pitchFamily="18" charset="0"/>
                <a:cs typeface="Times New Roman" pitchFamily="18" charset="0"/>
              </a:rPr>
              <a:t>generalised</a:t>
            </a:r>
            <a:r>
              <a:rPr lang="en-US" dirty="0" smtClean="0">
                <a:latin typeface="Times New Roman" pitchFamily="18" charset="0"/>
                <a:cs typeface="Times New Roman" pitchFamily="18" charset="0"/>
              </a:rPr>
              <a:t> seizures including absence seizures.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5" name="Picture 4" descr="C:\Users\TOSHIBA\Downloads\sod.jpg"/>
          <p:cNvPicPr/>
          <p:nvPr/>
        </p:nvPicPr>
        <p:blipFill>
          <a:blip r:embed="rId5"/>
          <a:srcRect/>
          <a:stretch>
            <a:fillRect/>
          </a:stretch>
        </p:blipFill>
        <p:spPr bwMode="auto">
          <a:xfrm>
            <a:off x="1371600" y="838200"/>
            <a:ext cx="6248399" cy="20574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477000"/>
          </a:xfrm>
        </p:spPr>
        <p:txBody>
          <a:bodyPr>
            <a:normAutofit fontScale="92500" lnSpcReduction="10000"/>
          </a:bodyPr>
          <a:lstStyle/>
          <a:p>
            <a:pPr algn="just">
              <a:buNone/>
            </a:pPr>
            <a:r>
              <a:rPr lang="en-US" b="1" dirty="0" smtClean="0">
                <a:solidFill>
                  <a:srgbClr val="FF0000"/>
                </a:solidFill>
                <a:latin typeface="Times New Roman" pitchFamily="18" charset="0"/>
                <a:cs typeface="Times New Roman" pitchFamily="18" charset="0"/>
              </a:rPr>
              <a:t>USES:</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1.The sodium salt of </a:t>
            </a:r>
            <a:r>
              <a:rPr lang="en-US" u="sng" dirty="0" err="1" smtClean="0">
                <a:latin typeface="Times New Roman" pitchFamily="18" charset="0"/>
                <a:cs typeface="Times New Roman" pitchFamily="18" charset="0"/>
                <a:hlinkClick r:id="rId2" tooltip="Valproic acid"/>
              </a:rPr>
              <a:t>valproicacid</a:t>
            </a:r>
            <a:r>
              <a:rPr lang="en-US" dirty="0" smtClean="0">
                <a:latin typeface="Times New Roman" pitchFamily="18" charset="0"/>
                <a:cs typeface="Times New Roman" pitchFamily="18" charset="0"/>
              </a:rPr>
              <a:t> and is an </a:t>
            </a:r>
            <a:r>
              <a:rPr lang="en-US" u="sng" dirty="0" err="1" smtClean="0">
                <a:latin typeface="Times New Roman" pitchFamily="18" charset="0"/>
                <a:cs typeface="Times New Roman" pitchFamily="18" charset="0"/>
                <a:hlinkClick r:id="rId3" tooltip="Anticonvulsant"/>
              </a:rPr>
              <a:t>anticonvulsant</a:t>
            </a:r>
            <a:r>
              <a:rPr lang="en-US" dirty="0" err="1" smtClean="0">
                <a:latin typeface="Times New Roman" pitchFamily="18" charset="0"/>
                <a:cs typeface="Times New Roman" pitchFamily="18" charset="0"/>
              </a:rPr>
              <a:t>used</a:t>
            </a:r>
            <a:r>
              <a:rPr lang="en-US" dirty="0" smtClean="0">
                <a:latin typeface="Times New Roman" pitchFamily="18" charset="0"/>
                <a:cs typeface="Times New Roman" pitchFamily="18" charset="0"/>
              </a:rPr>
              <a:t> in the treatment of </a:t>
            </a:r>
            <a:r>
              <a:rPr lang="en-US" u="sng" dirty="0" err="1" smtClean="0">
                <a:latin typeface="Times New Roman" pitchFamily="18" charset="0"/>
                <a:cs typeface="Times New Roman" pitchFamily="18" charset="0"/>
                <a:hlinkClick r:id="rId4" tooltip="Epilepsy"/>
              </a:rPr>
              <a:t>epilepsy</a:t>
            </a:r>
            <a:r>
              <a:rPr lang="en-US" dirty="0" err="1" smtClean="0">
                <a:latin typeface="Times New Roman" pitchFamily="18" charset="0"/>
                <a:cs typeface="Times New Roman" pitchFamily="18" charset="0"/>
              </a:rPr>
              <a:t>,</a:t>
            </a:r>
            <a:r>
              <a:rPr lang="en-US" u="sng" dirty="0" err="1" smtClean="0">
                <a:latin typeface="Times New Roman" pitchFamily="18" charset="0"/>
                <a:cs typeface="Times New Roman" pitchFamily="18" charset="0"/>
                <a:hlinkClick r:id="rId5" tooltip="Anorexia nervosa"/>
              </a:rPr>
              <a:t>anorexia</a:t>
            </a:r>
            <a:r>
              <a:rPr lang="en-US" u="sng" dirty="0" smtClean="0">
                <a:latin typeface="Times New Roman" pitchFamily="18" charset="0"/>
                <a:cs typeface="Times New Roman" pitchFamily="18" charset="0"/>
                <a:hlinkClick r:id="rId5" tooltip="Anorexia nervosa"/>
              </a:rPr>
              <a:t> nervosa</a:t>
            </a:r>
            <a:r>
              <a:rPr lang="en-US" dirty="0" smtClean="0">
                <a:latin typeface="Times New Roman" pitchFamily="18" charset="0"/>
                <a:cs typeface="Times New Roman" pitchFamily="18" charset="0"/>
              </a:rPr>
              <a:t>, </a:t>
            </a:r>
            <a:r>
              <a:rPr lang="en-US" u="sng" dirty="0" err="1" smtClean="0">
                <a:latin typeface="Times New Roman" pitchFamily="18" charset="0"/>
                <a:cs typeface="Times New Roman" pitchFamily="18" charset="0"/>
                <a:hlinkClick r:id="rId6" tooltip="Panic attack"/>
              </a:rPr>
              <a:t>panicattack</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hlinkClick r:id="rId7" tooltip="Anxiety disorder"/>
              </a:rPr>
              <a:t>anxiety </a:t>
            </a:r>
            <a:r>
              <a:rPr lang="en-US" u="sng" dirty="0" err="1" smtClean="0">
                <a:latin typeface="Times New Roman" pitchFamily="18" charset="0"/>
                <a:cs typeface="Times New Roman" pitchFamily="18" charset="0"/>
                <a:hlinkClick r:id="rId7" tooltip="Anxiety disorder"/>
              </a:rPr>
              <a:t>disorder</a:t>
            </a:r>
            <a:r>
              <a:rPr lang="en-US" dirty="0" err="1" smtClean="0">
                <a:latin typeface="Times New Roman" pitchFamily="18" charset="0"/>
                <a:cs typeface="Times New Roman" pitchFamily="18" charset="0"/>
              </a:rPr>
              <a:t>,</a:t>
            </a:r>
            <a:r>
              <a:rPr lang="en-US" u="sng" dirty="0" err="1" smtClean="0">
                <a:latin typeface="Times New Roman" pitchFamily="18" charset="0"/>
                <a:cs typeface="Times New Roman" pitchFamily="18" charset="0"/>
                <a:hlinkClick r:id="rId8" tooltip="Posttraumatic stress disorder"/>
              </a:rPr>
              <a:t>posttraumaticstressdisorder</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hlinkClick r:id="rId9" tooltip="Migraine"/>
              </a:rPr>
              <a:t>migraine</a:t>
            </a:r>
            <a:r>
              <a:rPr lang="en-US" dirty="0" smtClean="0">
                <a:latin typeface="Times New Roman" pitchFamily="18" charset="0"/>
                <a:cs typeface="Times New Roman" pitchFamily="18" charset="0"/>
              </a:rPr>
              <a:t> and </a:t>
            </a:r>
            <a:r>
              <a:rPr lang="en-US" u="sng" dirty="0" smtClean="0">
                <a:latin typeface="Times New Roman" pitchFamily="18" charset="0"/>
                <a:cs typeface="Times New Roman" pitchFamily="18" charset="0"/>
                <a:hlinkClick r:id="rId10" tooltip="Bipolar disorder"/>
              </a:rPr>
              <a:t>bipolar disorder</a:t>
            </a:r>
            <a:r>
              <a:rPr lang="en-US" dirty="0" smtClean="0">
                <a:latin typeface="Times New Roman" pitchFamily="18" charset="0"/>
                <a:cs typeface="Times New Roman" pitchFamily="18" charset="0"/>
              </a:rPr>
              <a:t>, as well as other psychiatric conditions requiring the administration of a </a:t>
            </a:r>
            <a:r>
              <a:rPr lang="en-US" u="sng" dirty="0" smtClean="0">
                <a:latin typeface="Times New Roman" pitchFamily="18" charset="0"/>
                <a:cs typeface="Times New Roman" pitchFamily="18" charset="0"/>
                <a:hlinkClick r:id="rId11" tooltip="Mood stabilizer"/>
              </a:rPr>
              <a:t>mood stabilizer</a:t>
            </a:r>
            <a:r>
              <a:rPr lang="en-US" dirty="0" smtClean="0">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2. Sodium </a:t>
            </a:r>
            <a:r>
              <a:rPr lang="en-US" dirty="0" err="1" smtClean="0">
                <a:latin typeface="Times New Roman" pitchFamily="18" charset="0"/>
                <a:cs typeface="Times New Roman" pitchFamily="18" charset="0"/>
              </a:rPr>
              <a:t>valproate</a:t>
            </a:r>
            <a:r>
              <a:rPr lang="en-US" dirty="0" smtClean="0">
                <a:latin typeface="Times New Roman" pitchFamily="18" charset="0"/>
                <a:cs typeface="Times New Roman" pitchFamily="18" charset="0"/>
              </a:rPr>
              <a:t> can be used to control acute episodes of </a:t>
            </a:r>
            <a:r>
              <a:rPr lang="en-US" u="sng" dirty="0" smtClean="0">
                <a:latin typeface="Times New Roman" pitchFamily="18" charset="0"/>
                <a:cs typeface="Times New Roman" pitchFamily="18" charset="0"/>
                <a:hlinkClick r:id="rId12" tooltip="Mania"/>
              </a:rPr>
              <a:t>mania</a:t>
            </a:r>
            <a:r>
              <a:rPr lang="en-US" dirty="0" smtClean="0">
                <a:latin typeface="Times New Roman" pitchFamily="18" charset="0"/>
                <a:cs typeface="Times New Roman" pitchFamily="18" charset="0"/>
              </a:rPr>
              <a:t> and </a:t>
            </a:r>
            <a:r>
              <a:rPr lang="en-US" u="sng" dirty="0" smtClean="0">
                <a:latin typeface="Times New Roman" pitchFamily="18" charset="0"/>
                <a:cs typeface="Times New Roman" pitchFamily="18" charset="0"/>
                <a:hlinkClick r:id="rId13" tooltip="Acute stress reaction"/>
              </a:rPr>
              <a:t>acute stress reaction</a:t>
            </a:r>
            <a:r>
              <a:rPr lang="en-US" dirty="0" smtClean="0">
                <a:latin typeface="Times New Roman" pitchFamily="18" charset="0"/>
                <a:cs typeface="Times New Roman" pitchFamily="18" charset="0"/>
              </a:rPr>
              <a:t>.</a:t>
            </a:r>
          </a:p>
          <a:p>
            <a:pPr algn="just">
              <a:buNone/>
            </a:pPr>
            <a:r>
              <a:rPr lang="en-US" b="1" dirty="0" smtClean="0">
                <a:solidFill>
                  <a:srgbClr val="FF0000"/>
                </a:solidFill>
                <a:latin typeface="Times New Roman" pitchFamily="18" charset="0"/>
                <a:cs typeface="Times New Roman" pitchFamily="18" charset="0"/>
              </a:rPr>
              <a:t>TOXICITY</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Side effects can include tiredness, tremors, nausea, vomiting and sedation.</a:t>
            </a:r>
          </a:p>
          <a:p>
            <a:pPr algn="just">
              <a:buNone/>
            </a:pPr>
            <a:r>
              <a:rPr lang="en-US" dirty="0" smtClean="0">
                <a:latin typeface="Times New Roman" pitchFamily="18" charset="0"/>
                <a:cs typeface="Times New Roman" pitchFamily="18" charset="0"/>
              </a:rPr>
              <a:t> - GIT disturbance are most commonly observed</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172200"/>
          </a:xfrm>
        </p:spPr>
        <p:txBody>
          <a:bodyPr>
            <a:normAutofit fontScale="92500" lnSpcReduction="10000"/>
          </a:bodyPr>
          <a:lstStyle/>
          <a:p>
            <a:pPr>
              <a:buNone/>
            </a:pPr>
            <a:r>
              <a:rPr lang="en-US" b="1" dirty="0" smtClean="0">
                <a:solidFill>
                  <a:schemeClr val="accent6">
                    <a:lumMod val="75000"/>
                  </a:schemeClr>
                </a:solidFill>
              </a:rPr>
              <a:t>NEW GENERATION OF ANTI EPILEPTICS:</a:t>
            </a:r>
            <a:endParaRPr lang="en-US" dirty="0" smtClean="0">
              <a:solidFill>
                <a:schemeClr val="accent6">
                  <a:lumMod val="75000"/>
                </a:schemeClr>
              </a:solidFill>
            </a:endParaRPr>
          </a:p>
          <a:p>
            <a:pPr>
              <a:buNone/>
            </a:pPr>
            <a:r>
              <a:rPr lang="en-US" sz="3900" b="1" dirty="0" smtClean="0">
                <a:solidFill>
                  <a:srgbClr val="00B050"/>
                </a:solidFill>
              </a:rPr>
              <a:t>1.VIGABATRIN:</a:t>
            </a:r>
          </a:p>
          <a:p>
            <a:endParaRPr lang="en-US" b="1" dirty="0" smtClean="0"/>
          </a:p>
          <a:p>
            <a:endParaRPr lang="en-US" b="1" dirty="0" smtClean="0"/>
          </a:p>
          <a:p>
            <a:pPr>
              <a:buNone/>
            </a:pPr>
            <a:endParaRPr lang="en-US" b="1" dirty="0" smtClean="0"/>
          </a:p>
          <a:p>
            <a:pPr algn="just">
              <a:buNone/>
            </a:pPr>
            <a:r>
              <a:rPr lang="en-US" b="1" dirty="0" smtClean="0">
                <a:solidFill>
                  <a:srgbClr val="FF0000"/>
                </a:solidFill>
                <a:latin typeface="Times New Roman" pitchFamily="18" charset="0"/>
                <a:cs typeface="Times New Roman" pitchFamily="18" charset="0"/>
              </a:rPr>
              <a:t>MECHANISM OF ACTION:                                        </a:t>
            </a:r>
            <a:endParaRPr lang="en-US" dirty="0" smtClean="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Vigabatrin</a:t>
            </a:r>
            <a:r>
              <a:rPr lang="en-US" dirty="0" smtClean="0">
                <a:latin typeface="Times New Roman" pitchFamily="18" charset="0"/>
                <a:cs typeface="Times New Roman" pitchFamily="18" charset="0"/>
              </a:rPr>
              <a:t> is an irreversible </a:t>
            </a:r>
            <a:r>
              <a:rPr lang="en-US" u="sng" dirty="0" smtClean="0">
                <a:latin typeface="Times New Roman" pitchFamily="18" charset="0"/>
                <a:cs typeface="Times New Roman" pitchFamily="18" charset="0"/>
                <a:hlinkClick r:id="rId2" tooltip="Suicide inhibition"/>
              </a:rPr>
              <a:t>suicide inhibitor</a:t>
            </a:r>
            <a:r>
              <a:rPr lang="en-US" dirty="0" smtClean="0">
                <a:latin typeface="Times New Roman" pitchFamily="18" charset="0"/>
                <a:cs typeface="Times New Roman" pitchFamily="18" charset="0"/>
              </a:rPr>
              <a:t> of </a:t>
            </a:r>
            <a:r>
              <a:rPr lang="en-US" u="sng" dirty="0" smtClean="0">
                <a:latin typeface="Times New Roman" pitchFamily="18" charset="0"/>
                <a:cs typeface="Times New Roman" pitchFamily="18" charset="0"/>
                <a:hlinkClick r:id="rId3" tooltip="4-aminobutyrate transaminase"/>
              </a:rPr>
              <a:t>gamma-</a:t>
            </a:r>
            <a:r>
              <a:rPr lang="en-US" u="sng" dirty="0" err="1" smtClean="0">
                <a:latin typeface="Times New Roman" pitchFamily="18" charset="0"/>
                <a:cs typeface="Times New Roman" pitchFamily="18" charset="0"/>
                <a:hlinkClick r:id="rId3" tooltip="4-aminobutyrate transaminase"/>
              </a:rPr>
              <a:t>aminobutyric</a:t>
            </a:r>
            <a:r>
              <a:rPr lang="en-US" u="sng" dirty="0" smtClean="0">
                <a:latin typeface="Times New Roman" pitchFamily="18" charset="0"/>
                <a:cs typeface="Times New Roman" pitchFamily="18" charset="0"/>
                <a:hlinkClick r:id="rId3" tooltip="4-aminobutyrate transaminase"/>
              </a:rPr>
              <a:t> acid </a:t>
            </a:r>
            <a:r>
              <a:rPr lang="en-US" u="sng" dirty="0" err="1" smtClean="0">
                <a:latin typeface="Times New Roman" pitchFamily="18" charset="0"/>
                <a:cs typeface="Times New Roman" pitchFamily="18" charset="0"/>
                <a:hlinkClick r:id="rId3" tooltip="4-aminobutyrate transaminase"/>
              </a:rPr>
              <a:t>transaminase</a:t>
            </a:r>
            <a:r>
              <a:rPr lang="en-US" dirty="0" smtClean="0">
                <a:latin typeface="Times New Roman" pitchFamily="18" charset="0"/>
                <a:cs typeface="Times New Roman" pitchFamily="18" charset="0"/>
              </a:rPr>
              <a:t> (GABA-T), the </a:t>
            </a:r>
            <a:r>
              <a:rPr lang="en-US" u="sng" dirty="0" smtClean="0">
                <a:latin typeface="Times New Roman" pitchFamily="18" charset="0"/>
                <a:cs typeface="Times New Roman" pitchFamily="18" charset="0"/>
                <a:hlinkClick r:id="rId4" tooltip="Enzyme"/>
              </a:rPr>
              <a:t>enzyme</a:t>
            </a:r>
            <a:r>
              <a:rPr lang="en-US" dirty="0" smtClean="0">
                <a:latin typeface="Times New Roman" pitchFamily="18" charset="0"/>
                <a:cs typeface="Times New Roman" pitchFamily="18" charset="0"/>
              </a:rPr>
              <a:t> responsible for the catabolism of </a:t>
            </a:r>
            <a:r>
              <a:rPr lang="en-US" u="sng" dirty="0" smtClean="0">
                <a:latin typeface="Times New Roman" pitchFamily="18" charset="0"/>
                <a:cs typeface="Times New Roman" pitchFamily="18" charset="0"/>
                <a:hlinkClick r:id="rId5" tooltip="GABA"/>
              </a:rPr>
              <a:t>GABA</a:t>
            </a:r>
            <a:r>
              <a:rPr lang="en-US" dirty="0" smtClean="0">
                <a:latin typeface="Times New Roman" pitchFamily="18" charset="0"/>
                <a:cs typeface="Times New Roman" pitchFamily="18" charset="0"/>
              </a:rPr>
              <a:t>, which increases the level of </a:t>
            </a:r>
            <a:r>
              <a:rPr lang="en-US" u="sng" dirty="0" smtClean="0">
                <a:latin typeface="Times New Roman" pitchFamily="18" charset="0"/>
                <a:cs typeface="Times New Roman" pitchFamily="18" charset="0"/>
                <a:hlinkClick r:id="rId5" tooltip="GABA"/>
              </a:rPr>
              <a:t>GABA</a:t>
            </a:r>
            <a:r>
              <a:rPr lang="en-US" dirty="0" smtClean="0">
                <a:latin typeface="Times New Roman" pitchFamily="18" charset="0"/>
                <a:cs typeface="Times New Roman" pitchFamily="18" charset="0"/>
              </a:rPr>
              <a:t> in the brain. </a:t>
            </a:r>
            <a:r>
              <a:rPr lang="en-US" dirty="0" err="1" smtClean="0">
                <a:latin typeface="Times New Roman" pitchFamily="18" charset="0"/>
                <a:cs typeface="Times New Roman" pitchFamily="18" charset="0"/>
              </a:rPr>
              <a:t>Vigabatrin</a:t>
            </a:r>
            <a:r>
              <a:rPr lang="en-US" dirty="0" smtClean="0">
                <a:latin typeface="Times New Roman" pitchFamily="18" charset="0"/>
                <a:cs typeface="Times New Roman" pitchFamily="18" charset="0"/>
              </a:rPr>
              <a:t> is a </a:t>
            </a:r>
            <a:r>
              <a:rPr lang="en-US" u="sng" dirty="0" err="1" smtClean="0">
                <a:latin typeface="Times New Roman" pitchFamily="18" charset="0"/>
                <a:cs typeface="Times New Roman" pitchFamily="18" charset="0"/>
                <a:hlinkClick r:id="rId6" tooltip="Racemic"/>
              </a:rPr>
              <a:t>racemic</a:t>
            </a:r>
            <a:r>
              <a:rPr lang="en-US" dirty="0" smtClean="0">
                <a:latin typeface="Times New Roman" pitchFamily="18" charset="0"/>
                <a:cs typeface="Times New Roman" pitchFamily="18" charset="0"/>
              </a:rPr>
              <a:t> compound, and its [S]-</a:t>
            </a:r>
            <a:r>
              <a:rPr lang="en-US" u="sng" dirty="0" err="1" smtClean="0">
                <a:latin typeface="Times New Roman" pitchFamily="18" charset="0"/>
                <a:cs typeface="Times New Roman" pitchFamily="18" charset="0"/>
                <a:hlinkClick r:id="rId7" tooltip="Enantiomer"/>
              </a:rPr>
              <a:t>enantiomer</a:t>
            </a:r>
            <a:r>
              <a:rPr lang="en-US" dirty="0" smtClean="0">
                <a:latin typeface="Times New Roman" pitchFamily="18" charset="0"/>
                <a:cs typeface="Times New Roman" pitchFamily="18" charset="0"/>
              </a:rPr>
              <a:t> is pharmacologically active.</a:t>
            </a:r>
            <a:endParaRPr lang="en-US" b="1" dirty="0" smtClean="0">
              <a:latin typeface="Times New Roman" pitchFamily="18" charset="0"/>
              <a:cs typeface="Times New Roman" pitchFamily="18" charset="0"/>
            </a:endParaRPr>
          </a:p>
          <a:p>
            <a:endParaRPr lang="en-US" b="1" dirty="0" smtClean="0"/>
          </a:p>
          <a:p>
            <a:endParaRPr lang="en-US" b="1"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pic>
        <p:nvPicPr>
          <p:cNvPr id="5" name="Picture 4" descr="http://upload.wikimedia.org/wikipedia/commons/thumb/3/33/Vigabatrin.svg/200px-Vigabatrin.svg.png"/>
          <p:cNvPicPr/>
          <p:nvPr/>
        </p:nvPicPr>
        <p:blipFill>
          <a:blip r:embed="rId8"/>
          <a:srcRect/>
          <a:stretch>
            <a:fillRect/>
          </a:stretch>
        </p:blipFill>
        <p:spPr bwMode="auto">
          <a:xfrm>
            <a:off x="4724400" y="1447800"/>
            <a:ext cx="3505200" cy="1219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44562"/>
            <a:ext cx="3505200" cy="427038"/>
          </a:xfrm>
        </p:spPr>
        <p:txBody>
          <a:bodyPr>
            <a:normAutofit fontScale="90000"/>
          </a:bodyPr>
          <a:lstStyle/>
          <a:p>
            <a:r>
              <a:rPr lang="en-US" b="1" dirty="0" smtClean="0">
                <a:solidFill>
                  <a:srgbClr val="00B050"/>
                </a:solidFill>
              </a:rPr>
              <a:t>2.GABAPENTIN: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pic>
        <p:nvPicPr>
          <p:cNvPr id="5" name="Picture 4" descr="http://upload.wikimedia.org/wikipedia/commons/thumb/7/7e/Gabapentin.svg/220px-Gabapentin.svg.png"/>
          <p:cNvPicPr/>
          <p:nvPr/>
        </p:nvPicPr>
        <p:blipFill>
          <a:blip r:embed="rId2"/>
          <a:srcRect/>
          <a:stretch>
            <a:fillRect/>
          </a:stretch>
        </p:blipFill>
        <p:spPr bwMode="auto">
          <a:xfrm>
            <a:off x="2590800" y="2209800"/>
            <a:ext cx="2971800" cy="21431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6172200"/>
          </a:xfrm>
        </p:spPr>
        <p:txBody>
          <a:bodyPr>
            <a:normAutofit fontScale="85000" lnSpcReduction="10000"/>
          </a:bodyPr>
          <a:lstStyle/>
          <a:p>
            <a:pPr algn="just">
              <a:buNone/>
            </a:pPr>
            <a:r>
              <a:rPr lang="en-US" b="1" dirty="0" smtClean="0">
                <a:solidFill>
                  <a:srgbClr val="FF0000"/>
                </a:solidFill>
                <a:latin typeface="Times New Roman" pitchFamily="18" charset="0"/>
                <a:cs typeface="Times New Roman" pitchFamily="18" charset="0"/>
              </a:rPr>
              <a:t>MECHANISM OF ACTION:   </a:t>
            </a:r>
            <a:endParaRPr lang="en-US" dirty="0" smtClean="0">
              <a:solidFill>
                <a:srgbClr val="FF000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Gabapentin</a:t>
            </a:r>
            <a:r>
              <a:rPr lang="en-US" dirty="0" smtClean="0">
                <a:latin typeface="Times New Roman" pitchFamily="18" charset="0"/>
                <a:cs typeface="Times New Roman" pitchFamily="18" charset="0"/>
              </a:rPr>
              <a:t> interacts with voltage-sensitive calcium channels in cortical neurons. </a:t>
            </a:r>
            <a:r>
              <a:rPr lang="en-US" dirty="0" err="1" smtClean="0">
                <a:latin typeface="Times New Roman" pitchFamily="18" charset="0"/>
                <a:cs typeface="Times New Roman" pitchFamily="18" charset="0"/>
              </a:rPr>
              <a:t>Gabapentin</a:t>
            </a:r>
            <a:r>
              <a:rPr lang="en-US" dirty="0" smtClean="0">
                <a:latin typeface="Times New Roman" pitchFamily="18" charset="0"/>
                <a:cs typeface="Times New Roman" pitchFamily="18" charset="0"/>
              </a:rPr>
              <a:t> increases the synaptic concentration of GABA, enhances GABA responses at non-synaptic sites in neuronal tissues, and reduces the release of mono-amine neurotransmitters. One of the mechanisms implicated in this effect of </a:t>
            </a:r>
            <a:r>
              <a:rPr lang="en-US" dirty="0" err="1" smtClean="0">
                <a:latin typeface="Times New Roman" pitchFamily="18" charset="0"/>
                <a:cs typeface="Times New Roman" pitchFamily="18" charset="0"/>
              </a:rPr>
              <a:t>gabapentin</a:t>
            </a:r>
            <a:r>
              <a:rPr lang="en-US" dirty="0" smtClean="0">
                <a:latin typeface="Times New Roman" pitchFamily="18" charset="0"/>
                <a:cs typeface="Times New Roman" pitchFamily="18" charset="0"/>
              </a:rPr>
              <a:t> is the reduction of the axon excitability measured as an amplitude change of the </a:t>
            </a:r>
            <a:r>
              <a:rPr lang="en-US" dirty="0" err="1" smtClean="0">
                <a:latin typeface="Times New Roman" pitchFamily="18" charset="0"/>
                <a:cs typeface="Times New Roman" pitchFamily="18" charset="0"/>
              </a:rPr>
              <a:t>presynaptic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fibre</a:t>
            </a:r>
            <a:r>
              <a:rPr lang="en-US" dirty="0" smtClean="0">
                <a:latin typeface="Times New Roman" pitchFamily="18" charset="0"/>
                <a:cs typeface="Times New Roman" pitchFamily="18" charset="0"/>
              </a:rPr>
              <a:t> volley (FV) in the CA1 area of the hippocampus. This is mediated through its binding to </a:t>
            </a:r>
            <a:r>
              <a:rPr lang="en-US" dirty="0" err="1" smtClean="0">
                <a:latin typeface="Times New Roman" pitchFamily="18" charset="0"/>
                <a:cs typeface="Times New Roman" pitchFamily="18" charset="0"/>
              </a:rPr>
              <a:t>presynaptic</a:t>
            </a:r>
            <a:r>
              <a:rPr lang="en-US" dirty="0" smtClean="0">
                <a:latin typeface="Times New Roman" pitchFamily="18" charset="0"/>
                <a:cs typeface="Times New Roman" pitchFamily="18" charset="0"/>
              </a:rPr>
              <a:t> NMDA receptors. Other studies have shown that the </a:t>
            </a:r>
            <a:r>
              <a:rPr lang="en-US" dirty="0" err="1" smtClean="0">
                <a:latin typeface="Times New Roman" pitchFamily="18" charset="0"/>
                <a:cs typeface="Times New Roman" pitchFamily="18" charset="0"/>
              </a:rPr>
              <a:t>antihyperalgesic</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antiallodynic</a:t>
            </a:r>
            <a:r>
              <a:rPr lang="en-US" dirty="0" smtClean="0">
                <a:latin typeface="Times New Roman" pitchFamily="18" charset="0"/>
                <a:cs typeface="Times New Roman" pitchFamily="18" charset="0"/>
              </a:rPr>
              <a:t> effects of </a:t>
            </a:r>
            <a:r>
              <a:rPr lang="en-US" dirty="0" err="1" smtClean="0">
                <a:latin typeface="Times New Roman" pitchFamily="18" charset="0"/>
                <a:cs typeface="Times New Roman" pitchFamily="18" charset="0"/>
              </a:rPr>
              <a:t>gabapentin</a:t>
            </a:r>
            <a:r>
              <a:rPr lang="en-US" dirty="0" smtClean="0">
                <a:latin typeface="Times New Roman" pitchFamily="18" charset="0"/>
                <a:cs typeface="Times New Roman" pitchFamily="18" charset="0"/>
              </a:rPr>
              <a:t> are mediated by the descending noradrenergic system, resulting in the activation of spinal alpha2-adrenergic receptors. </a:t>
            </a:r>
            <a:r>
              <a:rPr lang="en-US" dirty="0" err="1" smtClean="0">
                <a:latin typeface="Times New Roman" pitchFamily="18" charset="0"/>
                <a:cs typeface="Times New Roman" pitchFamily="18" charset="0"/>
              </a:rPr>
              <a:t>Gabapentin</a:t>
            </a:r>
            <a:r>
              <a:rPr lang="en-US" dirty="0" smtClean="0">
                <a:latin typeface="Times New Roman" pitchFamily="18" charset="0"/>
                <a:cs typeface="Times New Roman" pitchFamily="18" charset="0"/>
              </a:rPr>
              <a:t> has also been shown to bind and activate the adenosine A1 receptor .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3810000" cy="533400"/>
          </a:xfrm>
        </p:spPr>
        <p:txBody>
          <a:bodyPr>
            <a:noAutofit/>
          </a:bodyPr>
          <a:lstStyle/>
          <a:p>
            <a:r>
              <a:rPr lang="en-US" sz="3600" b="1" dirty="0" smtClean="0">
                <a:solidFill>
                  <a:srgbClr val="00B050"/>
                </a:solidFill>
              </a:rPr>
              <a:t>3.LAMOTRIGINE:</a:t>
            </a:r>
            <a:endParaRPr lang="en-US" sz="3600" dirty="0">
              <a:solidFill>
                <a:srgbClr val="00B050"/>
              </a:solidFill>
            </a:endParaRPr>
          </a:p>
        </p:txBody>
      </p:sp>
      <p:sp>
        <p:nvSpPr>
          <p:cNvPr id="3" name="Content Placeholder 2"/>
          <p:cNvSpPr>
            <a:spLocks noGrp="1"/>
          </p:cNvSpPr>
          <p:nvPr>
            <p:ph idx="1"/>
          </p:nvPr>
        </p:nvSpPr>
        <p:spPr>
          <a:xfrm>
            <a:off x="457200" y="2590800"/>
            <a:ext cx="8229600" cy="4038600"/>
          </a:xfrm>
        </p:spPr>
        <p:txBody>
          <a:bodyPr>
            <a:normAutofit fontScale="92500" lnSpcReduction="20000"/>
          </a:bodyPr>
          <a:lstStyle/>
          <a:p>
            <a:pPr algn="just"/>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Lamotrigine</a:t>
            </a:r>
            <a:r>
              <a:rPr lang="en-US" dirty="0" smtClean="0">
                <a:latin typeface="Times New Roman" pitchFamily="18" charset="0"/>
                <a:cs typeface="Times New Roman" pitchFamily="18" charset="0"/>
              </a:rPr>
              <a:t>    is an </a:t>
            </a:r>
            <a:r>
              <a:rPr lang="en-US" u="sng" dirty="0" smtClean="0">
                <a:latin typeface="Times New Roman" pitchFamily="18" charset="0"/>
                <a:cs typeface="Times New Roman" pitchFamily="18" charset="0"/>
                <a:hlinkClick r:id="rId2" tooltip="Anticonvulsant"/>
              </a:rPr>
              <a:t>anticonvulsant</a:t>
            </a:r>
            <a:r>
              <a:rPr lang="en-US" dirty="0" smtClean="0">
                <a:latin typeface="Times New Roman" pitchFamily="18" charset="0"/>
                <a:cs typeface="Times New Roman" pitchFamily="18" charset="0"/>
              </a:rPr>
              <a:t> drug used in the treatment </a:t>
            </a:r>
            <a:r>
              <a:rPr lang="en-US" dirty="0" err="1" smtClean="0">
                <a:latin typeface="Times New Roman" pitchFamily="18" charset="0"/>
                <a:cs typeface="Times New Roman" pitchFamily="18" charset="0"/>
              </a:rPr>
              <a:t>of</a:t>
            </a:r>
            <a:r>
              <a:rPr lang="en-US" u="sng" dirty="0" err="1" smtClean="0">
                <a:latin typeface="Times New Roman" pitchFamily="18" charset="0"/>
                <a:cs typeface="Times New Roman" pitchFamily="18" charset="0"/>
                <a:hlinkClick r:id="rId3" tooltip="Epilepsy"/>
              </a:rPr>
              <a:t>epilepsy</a:t>
            </a:r>
            <a:r>
              <a:rPr lang="en-US" dirty="0" smtClean="0">
                <a:latin typeface="Times New Roman" pitchFamily="18" charset="0"/>
                <a:cs typeface="Times New Roman" pitchFamily="18" charset="0"/>
              </a:rPr>
              <a:t> and </a:t>
            </a:r>
            <a:r>
              <a:rPr lang="en-US" u="sng" dirty="0" smtClean="0">
                <a:latin typeface="Times New Roman" pitchFamily="18" charset="0"/>
                <a:cs typeface="Times New Roman" pitchFamily="18" charset="0"/>
                <a:hlinkClick r:id="rId4" tooltip="Bipolar disorder"/>
              </a:rPr>
              <a:t>bipolar disorder</a:t>
            </a:r>
            <a:r>
              <a:rPr lang="en-US" dirty="0" smtClean="0">
                <a:latin typeface="Times New Roman" pitchFamily="18" charset="0"/>
                <a:cs typeface="Times New Roman" pitchFamily="18" charset="0"/>
              </a:rPr>
              <a:t>. It is also used off-label as an adjunct in treating </a:t>
            </a:r>
            <a:r>
              <a:rPr lang="en-US" u="sng" dirty="0" smtClean="0">
                <a:latin typeface="Times New Roman" pitchFamily="18" charset="0"/>
                <a:cs typeface="Times New Roman" pitchFamily="18" charset="0"/>
                <a:hlinkClick r:id="rId5" tooltip="Major depressive disorder"/>
              </a:rPr>
              <a:t>clinical depression</a:t>
            </a:r>
            <a:r>
              <a:rPr lang="en-US" dirty="0" smtClean="0">
                <a:latin typeface="Times New Roman" pitchFamily="18" charset="0"/>
                <a:cs typeface="Times New Roman" pitchFamily="18" charset="0"/>
              </a:rPr>
              <a:t> .For epilepsy, it is used to treat </a:t>
            </a:r>
            <a:r>
              <a:rPr lang="en-US" u="sng" dirty="0" smtClean="0">
                <a:latin typeface="Times New Roman" pitchFamily="18" charset="0"/>
                <a:cs typeface="Times New Roman" pitchFamily="18" charset="0"/>
                <a:hlinkClick r:id="rId6" tooltip="Focal seizure"/>
              </a:rPr>
              <a:t>focal seizures</a:t>
            </a:r>
            <a:r>
              <a:rPr lang="en-US" dirty="0" smtClean="0">
                <a:latin typeface="Times New Roman" pitchFamily="18" charset="0"/>
                <a:cs typeface="Times New Roman" pitchFamily="18" charset="0"/>
              </a:rPr>
              <a:t>, primary and secondary </a:t>
            </a:r>
            <a:r>
              <a:rPr lang="en-US" u="sng" dirty="0" smtClean="0">
                <a:latin typeface="Times New Roman" pitchFamily="18" charset="0"/>
                <a:cs typeface="Times New Roman" pitchFamily="18" charset="0"/>
                <a:hlinkClick r:id="rId7" tooltip="Tonic-clonic seizure"/>
              </a:rPr>
              <a:t>tonic-</a:t>
            </a:r>
            <a:r>
              <a:rPr lang="en-US" u="sng" dirty="0" err="1" smtClean="0">
                <a:latin typeface="Times New Roman" pitchFamily="18" charset="0"/>
                <a:cs typeface="Times New Roman" pitchFamily="18" charset="0"/>
                <a:hlinkClick r:id="rId7" tooltip="Tonic-clonic seizure"/>
              </a:rPr>
              <a:t>clonic</a:t>
            </a:r>
            <a:r>
              <a:rPr lang="en-US" u="sng" dirty="0" smtClean="0">
                <a:latin typeface="Times New Roman" pitchFamily="18" charset="0"/>
                <a:cs typeface="Times New Roman" pitchFamily="18" charset="0"/>
                <a:hlinkClick r:id="rId7" tooltip="Tonic-clonic seizure"/>
              </a:rPr>
              <a:t> seizures</a:t>
            </a:r>
            <a:r>
              <a:rPr lang="en-US" dirty="0" smtClean="0">
                <a:latin typeface="Times New Roman" pitchFamily="18" charset="0"/>
                <a:cs typeface="Times New Roman" pitchFamily="18" charset="0"/>
              </a:rPr>
              <a:t>, and seizures associated with </a:t>
            </a:r>
            <a:r>
              <a:rPr lang="en-US" u="sng" dirty="0" smtClean="0">
                <a:latin typeface="Times New Roman" pitchFamily="18" charset="0"/>
                <a:cs typeface="Times New Roman" pitchFamily="18" charset="0"/>
                <a:hlinkClick r:id="rId8" tooltip="Lennox-Gastaut syndrome"/>
              </a:rPr>
              <a:t>Lennox-</a:t>
            </a:r>
            <a:r>
              <a:rPr lang="en-US" u="sng" dirty="0" err="1" smtClean="0">
                <a:latin typeface="Times New Roman" pitchFamily="18" charset="0"/>
                <a:cs typeface="Times New Roman" pitchFamily="18" charset="0"/>
                <a:hlinkClick r:id="rId8" tooltip="Lennox-Gastaut syndrome"/>
              </a:rPr>
              <a:t>Gastaut</a:t>
            </a:r>
            <a:r>
              <a:rPr lang="en-US" u="sng" dirty="0" smtClean="0">
                <a:latin typeface="Times New Roman" pitchFamily="18" charset="0"/>
                <a:cs typeface="Times New Roman" pitchFamily="18" charset="0"/>
                <a:hlinkClick r:id="rId8" tooltip="Lennox-Gastaut syndrome"/>
              </a:rPr>
              <a:t> syndrome</a:t>
            </a:r>
            <a:r>
              <a:rPr lang="en-US" dirty="0" smtClean="0">
                <a:latin typeface="Times New Roman" pitchFamily="18" charset="0"/>
                <a:cs typeface="Times New Roman" pitchFamily="18" charset="0"/>
              </a:rPr>
              <a:t>. Like many other anticonvulsant medications, </a:t>
            </a:r>
            <a:r>
              <a:rPr lang="en-US" dirty="0" err="1" smtClean="0">
                <a:latin typeface="Times New Roman" pitchFamily="18" charset="0"/>
                <a:cs typeface="Times New Roman" pitchFamily="18" charset="0"/>
              </a:rPr>
              <a:t>Lamotrigine</a:t>
            </a:r>
            <a:r>
              <a:rPr lang="en-US" dirty="0" smtClean="0">
                <a:latin typeface="Times New Roman" pitchFamily="18" charset="0"/>
                <a:cs typeface="Times New Roman" pitchFamily="18" charset="0"/>
              </a:rPr>
              <a:t> also seems to act as an effective </a:t>
            </a:r>
            <a:r>
              <a:rPr lang="en-US" u="sng" dirty="0" smtClean="0">
                <a:latin typeface="Times New Roman" pitchFamily="18" charset="0"/>
                <a:cs typeface="Times New Roman" pitchFamily="18" charset="0"/>
                <a:hlinkClick r:id="rId9" tooltip="Mood stabilizer"/>
              </a:rPr>
              <a:t>mood stabilizer</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pic>
        <p:nvPicPr>
          <p:cNvPr id="5" name="Picture 4" descr="http://upload.wikimedia.org/wikipedia/commons/thumb/e/e0/Lamotrigine.svg/160px-Lamotrigine.svg.png"/>
          <p:cNvPicPr/>
          <p:nvPr/>
        </p:nvPicPr>
        <p:blipFill>
          <a:blip r:embed="rId10"/>
          <a:srcRect/>
          <a:stretch>
            <a:fillRect/>
          </a:stretch>
        </p:blipFill>
        <p:spPr bwMode="auto">
          <a:xfrm>
            <a:off x="1676400" y="838200"/>
            <a:ext cx="6400800" cy="17526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4267200" cy="457200"/>
          </a:xfrm>
        </p:spPr>
        <p:txBody>
          <a:bodyPr>
            <a:noAutofit/>
          </a:bodyPr>
          <a:lstStyle/>
          <a:p>
            <a:r>
              <a:rPr lang="en-US" sz="3600" b="1" dirty="0" smtClean="0">
                <a:solidFill>
                  <a:srgbClr val="00B050"/>
                </a:solidFill>
              </a:rPr>
              <a:t>4.FOSPHENYTOIN:</a:t>
            </a:r>
            <a:endParaRPr lang="en-US" sz="3600" dirty="0">
              <a:solidFill>
                <a:srgbClr val="00B050"/>
              </a:solidFill>
            </a:endParaRPr>
          </a:p>
        </p:txBody>
      </p:sp>
      <p:sp>
        <p:nvSpPr>
          <p:cNvPr id="3" name="Content Placeholder 2"/>
          <p:cNvSpPr>
            <a:spLocks noGrp="1"/>
          </p:cNvSpPr>
          <p:nvPr>
            <p:ph idx="1"/>
          </p:nvPr>
        </p:nvSpPr>
        <p:spPr>
          <a:xfrm>
            <a:off x="228600" y="2819400"/>
            <a:ext cx="8686800" cy="3306763"/>
          </a:xfrm>
        </p:spPr>
        <p:txBody>
          <a:bodyPr/>
          <a:lstStyle/>
          <a:p>
            <a:pPr algn="just">
              <a:buNone/>
            </a:pPr>
            <a:r>
              <a:rPr lang="en-US" dirty="0" smtClean="0"/>
              <a:t>                                              </a:t>
            </a:r>
            <a:r>
              <a:rPr lang="en-US" dirty="0" err="1" smtClean="0"/>
              <a:t>Fosphenytoin</a:t>
            </a:r>
            <a:r>
              <a:rPr lang="en-US" dirty="0" smtClean="0"/>
              <a:t> is a water-</a:t>
            </a:r>
            <a:r>
              <a:rPr lang="en-US" dirty="0" err="1" smtClean="0"/>
              <a:t>soluble</a:t>
            </a:r>
            <a:r>
              <a:rPr lang="en-US" u="sng" dirty="0" err="1" smtClean="0">
                <a:hlinkClick r:id="rId2" tooltip="Phenytoin"/>
              </a:rPr>
              <a:t>phenytoin</a:t>
            </a:r>
            <a:r>
              <a:rPr lang="en-US" dirty="0" smtClean="0"/>
              <a:t> </a:t>
            </a:r>
            <a:r>
              <a:rPr lang="en-US" u="sng" dirty="0" err="1" smtClean="0">
                <a:hlinkClick r:id="rId3" tooltip="Prodrug"/>
              </a:rPr>
              <a:t>prodrug</a:t>
            </a:r>
            <a:r>
              <a:rPr lang="en-US" dirty="0" smtClean="0"/>
              <a:t> that is administered intravenously to deliver </a:t>
            </a:r>
            <a:r>
              <a:rPr lang="en-US" dirty="0" err="1" smtClean="0"/>
              <a:t>phenytoin</a:t>
            </a:r>
            <a:r>
              <a:rPr lang="en-US" dirty="0" smtClean="0"/>
              <a:t>, potentially more safely than intravenous </a:t>
            </a:r>
            <a:r>
              <a:rPr lang="en-US" dirty="0" err="1" smtClean="0"/>
              <a:t>phenytoin</a:t>
            </a:r>
            <a:r>
              <a:rPr lang="en-US" dirty="0" smtClean="0"/>
              <a:t>. It is most commonly used in the acute treatment convulsive status </a:t>
            </a:r>
            <a:r>
              <a:rPr lang="en-US" dirty="0" err="1" smtClean="0"/>
              <a:t>epilepticus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5" name="Picture 4" descr="http://upload.wikimedia.org/wikipedia/commons/thumb/e/e8/Fosphenytoin.svg/250px-Fosphenytoin.svg.png"/>
          <p:cNvPicPr/>
          <p:nvPr/>
        </p:nvPicPr>
        <p:blipFill>
          <a:blip r:embed="rId4"/>
          <a:srcRect/>
          <a:stretch>
            <a:fillRect/>
          </a:stretch>
        </p:blipFill>
        <p:spPr bwMode="auto">
          <a:xfrm>
            <a:off x="457200" y="990600"/>
            <a:ext cx="4876800" cy="1828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descr="scan0004"/>
          <p:cNvPicPr>
            <a:picLocks noChangeAspect="1" noChangeArrowheads="1"/>
          </p:cNvPicPr>
          <p:nvPr/>
        </p:nvPicPr>
        <p:blipFill>
          <a:blip r:embed="rId2"/>
          <a:srcRect/>
          <a:stretch>
            <a:fillRect/>
          </a:stretch>
        </p:blipFill>
        <p:spPr bwMode="auto">
          <a:xfrm>
            <a:off x="468313" y="152400"/>
            <a:ext cx="8294687" cy="63246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6096000"/>
          </a:xfrm>
        </p:spPr>
        <p:txBody>
          <a:bodyPr>
            <a:normAutofit fontScale="70000" lnSpcReduction="20000"/>
          </a:bodyPr>
          <a:lstStyle/>
          <a:p>
            <a:pPr>
              <a:buNone/>
            </a:pPr>
            <a:r>
              <a:rPr lang="en-US" sz="4600" b="1" dirty="0" smtClean="0">
                <a:solidFill>
                  <a:srgbClr val="00B050"/>
                </a:solidFill>
              </a:rPr>
              <a:t>5.TOPIRAMATE</a:t>
            </a:r>
            <a:r>
              <a:rPr lang="en-US" sz="4600" dirty="0" smtClean="0">
                <a:solidFill>
                  <a:srgbClr val="00B050"/>
                </a:solidFill>
              </a:rPr>
              <a:t> </a:t>
            </a:r>
          </a:p>
          <a:p>
            <a:pPr>
              <a:buNone/>
            </a:pPr>
            <a:endParaRPr lang="en-US" dirty="0" smtClean="0"/>
          </a:p>
          <a:p>
            <a:pPr>
              <a:buNone/>
            </a:pPr>
            <a:endParaRPr lang="en-US" dirty="0" smtClean="0"/>
          </a:p>
          <a:p>
            <a:pPr>
              <a:buNone/>
            </a:pPr>
            <a:endParaRPr lang="en-US" dirty="0" smtClean="0"/>
          </a:p>
          <a:p>
            <a:pPr algn="just">
              <a:buNone/>
            </a:pP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Topiramate</a:t>
            </a:r>
            <a:r>
              <a:rPr lang="en-US" dirty="0" smtClean="0">
                <a:latin typeface="Times New Roman" pitchFamily="18" charset="0"/>
                <a:cs typeface="Times New Roman" pitchFamily="18" charset="0"/>
              </a:rPr>
              <a:t> (brand name </a:t>
            </a:r>
            <a:r>
              <a:rPr lang="en-US" dirty="0" err="1" smtClean="0">
                <a:latin typeface="Times New Roman" pitchFamily="18" charset="0"/>
                <a:cs typeface="Times New Roman" pitchFamily="18" charset="0"/>
              </a:rPr>
              <a:t>Topamax</a:t>
            </a:r>
            <a:r>
              <a:rPr lang="en-US" dirty="0" smtClean="0">
                <a:latin typeface="Times New Roman" pitchFamily="18" charset="0"/>
                <a:cs typeface="Times New Roman" pitchFamily="18" charset="0"/>
              </a:rPr>
              <a:t>) is an </a:t>
            </a:r>
            <a:r>
              <a:rPr lang="en-US" u="sng" dirty="0" smtClean="0">
                <a:latin typeface="Times New Roman" pitchFamily="18" charset="0"/>
                <a:cs typeface="Times New Roman" pitchFamily="18" charset="0"/>
                <a:hlinkClick r:id="rId2" tooltip="Anticonvulsant"/>
              </a:rPr>
              <a:t>anticonvulsant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antiepilepsy</a:t>
            </a:r>
            <a:r>
              <a:rPr lang="en-US" dirty="0" smtClean="0">
                <a:latin typeface="Times New Roman" pitchFamily="18" charset="0"/>
                <a:cs typeface="Times New Roman" pitchFamily="18" charset="0"/>
              </a:rPr>
              <a:t>) drug. In late 2012, </a:t>
            </a:r>
            <a:r>
              <a:rPr lang="en-US" dirty="0" err="1" smtClean="0">
                <a:latin typeface="Times New Roman" pitchFamily="18" charset="0"/>
                <a:cs typeface="Times New Roman" pitchFamily="18" charset="0"/>
              </a:rPr>
              <a:t>topiramate</a:t>
            </a:r>
            <a:r>
              <a:rPr lang="en-US" dirty="0" smtClean="0">
                <a:latin typeface="Times New Roman" pitchFamily="18" charset="0"/>
                <a:cs typeface="Times New Roman" pitchFamily="18" charset="0"/>
              </a:rPr>
              <a:t> was approved by the </a:t>
            </a:r>
            <a:r>
              <a:rPr lang="en-US" u="sng" dirty="0" smtClean="0">
                <a:latin typeface="Times New Roman" pitchFamily="18" charset="0"/>
                <a:cs typeface="Times New Roman" pitchFamily="18" charset="0"/>
                <a:hlinkClick r:id="rId3" tooltip="FDA"/>
              </a:rPr>
              <a:t>United States Food &amp; Drug Administration</a:t>
            </a:r>
            <a:r>
              <a:rPr lang="en-US" dirty="0" smtClean="0">
                <a:latin typeface="Times New Roman" pitchFamily="18" charset="0"/>
                <a:cs typeface="Times New Roman" pitchFamily="18" charset="0"/>
              </a:rPr>
              <a:t> (FDA) in combination with </a:t>
            </a:r>
            <a:r>
              <a:rPr lang="en-US" u="sng" dirty="0" err="1" smtClean="0">
                <a:latin typeface="Times New Roman" pitchFamily="18" charset="0"/>
                <a:cs typeface="Times New Roman" pitchFamily="18" charset="0"/>
                <a:hlinkClick r:id="rId4" tooltip="Phentermine"/>
              </a:rPr>
              <a:t>Phentermine</a:t>
            </a:r>
            <a:r>
              <a:rPr lang="en-US" dirty="0" smtClean="0">
                <a:latin typeface="Times New Roman" pitchFamily="18" charset="0"/>
                <a:cs typeface="Times New Roman" pitchFamily="18" charset="0"/>
              </a:rPr>
              <a:t> for weight loss</a:t>
            </a:r>
          </a:p>
          <a:p>
            <a:pPr algn="just">
              <a:buNone/>
            </a:pPr>
            <a:r>
              <a:rPr lang="en-US" b="1" dirty="0" smtClean="0">
                <a:solidFill>
                  <a:srgbClr val="C00000"/>
                </a:solidFill>
                <a:latin typeface="Times New Roman" pitchFamily="18" charset="0"/>
                <a:cs typeface="Times New Roman" pitchFamily="18" charset="0"/>
              </a:rPr>
              <a:t>USES</a:t>
            </a:r>
            <a:r>
              <a:rPr lang="en-US" dirty="0" smtClean="0">
                <a:solidFill>
                  <a:srgbClr val="C00000"/>
                </a:solidFill>
                <a:latin typeface="Times New Roman" pitchFamily="18" charset="0"/>
                <a:cs typeface="Times New Roman" pitchFamily="18" charset="0"/>
              </a:rPr>
              <a:t>:</a:t>
            </a:r>
          </a:p>
          <a:p>
            <a:pPr algn="just">
              <a:buNone/>
            </a:pPr>
            <a:r>
              <a:rPr lang="en-US" dirty="0" smtClean="0">
                <a:latin typeface="Times New Roman" pitchFamily="18" charset="0"/>
                <a:cs typeface="Times New Roman" pitchFamily="18" charset="0"/>
              </a:rPr>
              <a:t>1.Topiramate is used to treat </a:t>
            </a:r>
            <a:r>
              <a:rPr lang="en-US" u="sng" dirty="0" smtClean="0">
                <a:latin typeface="Times New Roman" pitchFamily="18" charset="0"/>
                <a:cs typeface="Times New Roman" pitchFamily="18" charset="0"/>
                <a:hlinkClick r:id="rId5" tooltip="Epilepsy"/>
              </a:rPr>
              <a:t>epilepsy</a:t>
            </a:r>
            <a:r>
              <a:rPr lang="en-US" dirty="0" smtClean="0">
                <a:latin typeface="Times New Roman" pitchFamily="18" charset="0"/>
                <a:cs typeface="Times New Roman" pitchFamily="18" charset="0"/>
              </a:rPr>
              <a:t> in children and adults, and it was originally used as an </a:t>
            </a:r>
            <a:r>
              <a:rPr lang="en-US" u="sng" dirty="0" smtClean="0">
                <a:latin typeface="Times New Roman" pitchFamily="18" charset="0"/>
                <a:cs typeface="Times New Roman" pitchFamily="18" charset="0"/>
                <a:hlinkClick r:id="rId2" tooltip="Anticonvulsant"/>
              </a:rPr>
              <a:t>anticonvulsant</a:t>
            </a:r>
            <a:r>
              <a:rPr lang="en-US" dirty="0" smtClean="0">
                <a:latin typeface="Times New Roman" pitchFamily="18" charset="0"/>
                <a:cs typeface="Times New Roman" pitchFamily="18" charset="0"/>
              </a:rPr>
              <a:t>. In children, it is indicated for the treatment of </a:t>
            </a:r>
            <a:r>
              <a:rPr lang="en-US" u="sng" dirty="0" smtClean="0">
                <a:latin typeface="Times New Roman" pitchFamily="18" charset="0"/>
                <a:cs typeface="Times New Roman" pitchFamily="18" charset="0"/>
                <a:hlinkClick r:id="rId6" tooltip="Lennox-Gastaut syndrome"/>
              </a:rPr>
              <a:t>Lennox-</a:t>
            </a:r>
            <a:r>
              <a:rPr lang="en-US" u="sng" dirty="0" err="1" smtClean="0">
                <a:latin typeface="Times New Roman" pitchFamily="18" charset="0"/>
                <a:cs typeface="Times New Roman" pitchFamily="18" charset="0"/>
                <a:hlinkClick r:id="rId6" tooltip="Lennox-Gastaut syndrome"/>
              </a:rPr>
              <a:t>Gastaut</a:t>
            </a:r>
            <a:r>
              <a:rPr lang="en-US" u="sng" dirty="0" smtClean="0">
                <a:latin typeface="Times New Roman" pitchFamily="18" charset="0"/>
                <a:cs typeface="Times New Roman" pitchFamily="18" charset="0"/>
                <a:hlinkClick r:id="rId6" tooltip="Lennox-Gastaut syndrome"/>
              </a:rPr>
              <a:t> syndrome</a:t>
            </a:r>
            <a:r>
              <a:rPr lang="en-US" dirty="0" smtClean="0">
                <a:latin typeface="Times New Roman" pitchFamily="18" charset="0"/>
                <a:cs typeface="Times New Roman" pitchFamily="18" charset="0"/>
              </a:rPr>
              <a:t>, a disorder that causes seizures and developmental delay.</a:t>
            </a:r>
          </a:p>
          <a:p>
            <a:pPr algn="just">
              <a:buNone/>
            </a:pPr>
            <a:r>
              <a:rPr lang="en-US" dirty="0" smtClean="0">
                <a:latin typeface="Times New Roman" pitchFamily="18" charset="0"/>
                <a:cs typeface="Times New Roman" pitchFamily="18" charset="0"/>
              </a:rPr>
              <a:t>2. This drug is also widely used to treat migraines due to the effect it has on the blood vessels in the brain. It is used as a preventative for atypical migraine sufferers.</a:t>
            </a:r>
          </a:p>
          <a:p>
            <a:pPr>
              <a:buNone/>
            </a:pPr>
            <a:endParaRPr lang="en-US" dirty="0" smtClean="0"/>
          </a:p>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pic>
        <p:nvPicPr>
          <p:cNvPr id="7" name="Picture 6" descr="http://upload.wikimedia.org/wikipedia/commons/thumb/3/3a/Topiramate.svg/191px-Topiramate.svg.png"/>
          <p:cNvPicPr/>
          <p:nvPr/>
        </p:nvPicPr>
        <p:blipFill>
          <a:blip r:embed="rId7"/>
          <a:srcRect/>
          <a:stretch>
            <a:fillRect/>
          </a:stretch>
        </p:blipFill>
        <p:spPr bwMode="auto">
          <a:xfrm>
            <a:off x="1143000" y="762000"/>
            <a:ext cx="4267200" cy="17621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a:bodyPr>
          <a:lstStyle/>
          <a:p>
            <a:pPr>
              <a:buNone/>
            </a:pPr>
            <a:r>
              <a:rPr lang="en-US" sz="2800" b="1" dirty="0" smtClean="0">
                <a:solidFill>
                  <a:srgbClr val="00B050"/>
                </a:solidFill>
              </a:rPr>
              <a:t>6</a:t>
            </a:r>
            <a:r>
              <a:rPr lang="en-US" sz="2800" b="1" dirty="0" smtClean="0">
                <a:solidFill>
                  <a:srgbClr val="00B050"/>
                </a:solidFill>
                <a:latin typeface="Times New Roman" pitchFamily="18" charset="0"/>
                <a:cs typeface="Times New Roman" pitchFamily="18" charset="0"/>
              </a:rPr>
              <a:t>.ZONISAMIDE</a:t>
            </a:r>
          </a:p>
          <a:p>
            <a:pPr>
              <a:buNone/>
            </a:pPr>
            <a:endParaRPr lang="en-US" sz="2800" dirty="0" smtClean="0"/>
          </a:p>
          <a:p>
            <a:pPr>
              <a:buNone/>
            </a:pPr>
            <a:endParaRPr lang="en-US" sz="2800" dirty="0" smtClean="0"/>
          </a:p>
          <a:p>
            <a:pPr>
              <a:buNone/>
            </a:pPr>
            <a:endParaRPr lang="en-US" sz="2800" dirty="0" smtClean="0"/>
          </a:p>
          <a:p>
            <a:pPr algn="just">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Zonisamide</a:t>
            </a:r>
            <a:r>
              <a:rPr lang="en-US" sz="2800" dirty="0" smtClean="0">
                <a:latin typeface="Times New Roman" pitchFamily="18" charset="0"/>
                <a:cs typeface="Times New Roman" pitchFamily="18" charset="0"/>
              </a:rPr>
              <a:t> is a </a:t>
            </a:r>
            <a:r>
              <a:rPr lang="en-US" sz="2800" u="sng" dirty="0" smtClean="0">
                <a:latin typeface="Times New Roman" pitchFamily="18" charset="0"/>
                <a:cs typeface="Times New Roman" pitchFamily="18" charset="0"/>
                <a:hlinkClick r:id="rId2" tooltip="Sulfonamide (medicine)"/>
              </a:rPr>
              <a:t>sulfonamide</a:t>
            </a:r>
            <a:r>
              <a:rPr lang="en-US" sz="2800" dirty="0" smtClean="0">
                <a:latin typeface="Times New Roman" pitchFamily="18" charset="0"/>
                <a:cs typeface="Times New Roman" pitchFamily="18" charset="0"/>
              </a:rPr>
              <a:t> </a:t>
            </a:r>
            <a:r>
              <a:rPr lang="en-US" sz="2800" u="sng" dirty="0" smtClean="0">
                <a:latin typeface="Times New Roman" pitchFamily="18" charset="0"/>
                <a:cs typeface="Times New Roman" pitchFamily="18" charset="0"/>
                <a:hlinkClick r:id="rId3" tooltip="Anticonvulsant"/>
              </a:rPr>
              <a:t>anticonvulsant</a:t>
            </a:r>
            <a:r>
              <a:rPr lang="en-US" sz="2800" dirty="0" smtClean="0">
                <a:latin typeface="Times New Roman" pitchFamily="18" charset="0"/>
                <a:cs typeface="Times New Roman" pitchFamily="18" charset="0"/>
              </a:rPr>
              <a:t> approved for use as an </a:t>
            </a:r>
            <a:r>
              <a:rPr lang="en-US" sz="2800" u="sng" dirty="0" smtClean="0">
                <a:latin typeface="Times New Roman" pitchFamily="18" charset="0"/>
                <a:cs typeface="Times New Roman" pitchFamily="18" charset="0"/>
                <a:hlinkClick r:id="rId4" tooltip="wiktionary:adjunct"/>
              </a:rPr>
              <a:t>adjunctive</a:t>
            </a:r>
            <a:r>
              <a:rPr lang="en-US" sz="2800" dirty="0" smtClean="0">
                <a:latin typeface="Times New Roman" pitchFamily="18" charset="0"/>
                <a:cs typeface="Times New Roman" pitchFamily="18" charset="0"/>
              </a:rPr>
              <a:t> therapy in adults with </a:t>
            </a:r>
            <a:r>
              <a:rPr lang="en-US" sz="2800" u="sng" dirty="0" smtClean="0">
                <a:latin typeface="Times New Roman" pitchFamily="18" charset="0"/>
                <a:cs typeface="Times New Roman" pitchFamily="18" charset="0"/>
                <a:hlinkClick r:id="rId5" tooltip="Seizure"/>
              </a:rPr>
              <a:t>partial-onset seizures</a:t>
            </a:r>
            <a:r>
              <a:rPr lang="en-US" sz="2800" dirty="0" smtClean="0">
                <a:latin typeface="Times New Roman" pitchFamily="18" charset="0"/>
                <a:cs typeface="Times New Roman" pitchFamily="18" charset="0"/>
              </a:rPr>
              <a:t>; </a:t>
            </a:r>
            <a:r>
              <a:rPr lang="en-US" sz="2800" u="sng" dirty="0" smtClean="0">
                <a:latin typeface="Times New Roman" pitchFamily="18" charset="0"/>
                <a:cs typeface="Times New Roman" pitchFamily="18" charset="0"/>
                <a:hlinkClick r:id="rId6" tooltip="Infantile spasm"/>
              </a:rPr>
              <a:t>infantile spasm</a:t>
            </a:r>
            <a:r>
              <a:rPr lang="en-US" sz="2800" dirty="0" smtClean="0">
                <a:latin typeface="Times New Roman" pitchFamily="18" charset="0"/>
                <a:cs typeface="Times New Roman" pitchFamily="18" charset="0"/>
              </a:rPr>
              <a:t>, mixed seizure types of </a:t>
            </a:r>
            <a:r>
              <a:rPr lang="en-US" sz="2800" u="sng" dirty="0" smtClean="0">
                <a:latin typeface="Times New Roman" pitchFamily="18" charset="0"/>
                <a:cs typeface="Times New Roman" pitchFamily="18" charset="0"/>
                <a:hlinkClick r:id="rId7" tooltip="Lennox-Gastaut syndrome"/>
              </a:rPr>
              <a:t>Lennox-</a:t>
            </a:r>
            <a:r>
              <a:rPr lang="en-US" sz="2800" u="sng" dirty="0" err="1" smtClean="0">
                <a:latin typeface="Times New Roman" pitchFamily="18" charset="0"/>
                <a:cs typeface="Times New Roman" pitchFamily="18" charset="0"/>
                <a:hlinkClick r:id="rId7" tooltip="Lennox-Gastaut syndrome"/>
              </a:rPr>
              <a:t>Gastaut</a:t>
            </a:r>
            <a:r>
              <a:rPr lang="en-US" sz="2800" u="sng" dirty="0" smtClean="0">
                <a:latin typeface="Times New Roman" pitchFamily="18" charset="0"/>
                <a:cs typeface="Times New Roman" pitchFamily="18" charset="0"/>
                <a:hlinkClick r:id="rId7" tooltip="Lennox-Gastaut syndrome"/>
              </a:rPr>
              <a:t> syndrome</a:t>
            </a:r>
            <a:r>
              <a:rPr lang="en-US" sz="2800"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hlinkClick r:id="rId8" tooltip="Myoclonic"/>
              </a:rPr>
              <a:t>myoclonic</a:t>
            </a:r>
            <a:r>
              <a:rPr lang="en-US" sz="2800" dirty="0" smtClean="0">
                <a:latin typeface="Times New Roman" pitchFamily="18" charset="0"/>
                <a:cs typeface="Times New Roman" pitchFamily="18" charset="0"/>
              </a:rPr>
              <a:t>, and generalized </a:t>
            </a:r>
            <a:r>
              <a:rPr lang="en-US" sz="2800" u="sng" dirty="0" smtClean="0">
                <a:latin typeface="Times New Roman" pitchFamily="18" charset="0"/>
                <a:cs typeface="Times New Roman" pitchFamily="18" charset="0"/>
                <a:hlinkClick r:id="rId9" tooltip="Tonic clonic seizure"/>
              </a:rPr>
              <a:t>tonic </a:t>
            </a:r>
            <a:r>
              <a:rPr lang="en-US" sz="2800" u="sng" dirty="0" err="1" smtClean="0">
                <a:latin typeface="Times New Roman" pitchFamily="18" charset="0"/>
                <a:cs typeface="Times New Roman" pitchFamily="18" charset="0"/>
                <a:hlinkClick r:id="rId9" tooltip="Tonic clonic seizure"/>
              </a:rPr>
              <a:t>clonic</a:t>
            </a:r>
            <a:r>
              <a:rPr lang="en-US" sz="2800" u="sng" dirty="0" smtClean="0">
                <a:latin typeface="Times New Roman" pitchFamily="18" charset="0"/>
                <a:cs typeface="Times New Roman" pitchFamily="18" charset="0"/>
                <a:hlinkClick r:id="rId9" tooltip="Tonic clonic seizure"/>
              </a:rPr>
              <a:t> seizure</a:t>
            </a:r>
            <a:endParaRPr lang="en-US" sz="2800" dirty="0" smtClean="0">
              <a:latin typeface="Times New Roman" pitchFamily="18" charset="0"/>
              <a:cs typeface="Times New Roman" pitchFamily="18" charset="0"/>
            </a:endParaRPr>
          </a:p>
          <a:p>
            <a:pPr>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pic>
        <p:nvPicPr>
          <p:cNvPr id="5" name="Picture 4" descr="http://upload.wikimedia.org/wikipedia/commons/thumb/4/42/Zonisamide.svg/220px-Zonisamide.svg.png"/>
          <p:cNvPicPr/>
          <p:nvPr/>
        </p:nvPicPr>
        <p:blipFill>
          <a:blip r:embed="rId10"/>
          <a:srcRect/>
          <a:stretch>
            <a:fillRect/>
          </a:stretch>
        </p:blipFill>
        <p:spPr bwMode="auto">
          <a:xfrm>
            <a:off x="2590800" y="990600"/>
            <a:ext cx="4495800" cy="1905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50"/>
                </a:solidFill>
                <a:latin typeface="Times New Roman" pitchFamily="18" charset="0"/>
                <a:cs typeface="Times New Roman" pitchFamily="18" charset="0"/>
              </a:rPr>
              <a:t>SYNTHESIS OF DIPHENYL HYDANTOIN</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pic>
        <p:nvPicPr>
          <p:cNvPr id="5" name="Content Placeholder 4" descr="C:\Users\TOSHIBA\Downloads\phenytoin.gif"/>
          <p:cNvPicPr>
            <a:picLocks noGrp="1"/>
          </p:cNvPicPr>
          <p:nvPr>
            <p:ph idx="1"/>
          </p:nvPr>
        </p:nvPicPr>
        <p:blipFill>
          <a:blip r:embed="rId2"/>
          <a:srcRect/>
          <a:stretch>
            <a:fillRect/>
          </a:stretch>
        </p:blipFill>
        <p:spPr bwMode="auto">
          <a:xfrm>
            <a:off x="304800" y="1219200"/>
            <a:ext cx="8610600" cy="54102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200" b="1" dirty="0" smtClean="0">
                <a:solidFill>
                  <a:srgbClr val="00B050"/>
                </a:solidFill>
                <a:latin typeface="Times New Roman" pitchFamily="18" charset="0"/>
                <a:cs typeface="Times New Roman" pitchFamily="18" charset="0"/>
              </a:rPr>
              <a:t>SYNTHESIS OF CARBAMAZEPINE:</a:t>
            </a:r>
            <a:r>
              <a:rPr lang="en-US" sz="3200" dirty="0" smtClean="0">
                <a:solidFill>
                  <a:srgbClr val="00B050"/>
                </a:solidFill>
              </a:rPr>
              <a:t/>
            </a:r>
            <a:br>
              <a:rPr lang="en-US" sz="3200" dirty="0" smtClean="0">
                <a:solidFill>
                  <a:srgbClr val="00B050"/>
                </a:solidFill>
              </a:rPr>
            </a:br>
            <a:endParaRPr lang="en-US" sz="3200"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pic>
        <p:nvPicPr>
          <p:cNvPr id="5" name="Content Placeholder 4" descr="Carbamazepine syn.png"/>
          <p:cNvPicPr>
            <a:picLocks noGrp="1"/>
          </p:cNvPicPr>
          <p:nvPr>
            <p:ph idx="1"/>
          </p:nvPr>
        </p:nvPicPr>
        <p:blipFill>
          <a:blip r:embed="rId2"/>
          <a:srcRect/>
          <a:stretch>
            <a:fillRect/>
          </a:stretch>
        </p:blipFill>
        <p:spPr bwMode="auto">
          <a:xfrm>
            <a:off x="457200" y="1143000"/>
            <a:ext cx="8305800" cy="51816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792162"/>
          </a:xfrm>
        </p:spPr>
        <p:txBody>
          <a:bodyPr>
            <a:normAutofit fontScale="90000"/>
          </a:bodyPr>
          <a:lstStyle/>
          <a:p>
            <a:r>
              <a:rPr lang="en-US" sz="3600" b="1" dirty="0" smtClean="0">
                <a:solidFill>
                  <a:srgbClr val="00B050"/>
                </a:solidFill>
                <a:latin typeface="Times New Roman" pitchFamily="18" charset="0"/>
                <a:cs typeface="Times New Roman" pitchFamily="18" charset="0"/>
              </a:rPr>
              <a:t>SYNTHESIS OF SODIUM VALPROATE:</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pic>
        <p:nvPicPr>
          <p:cNvPr id="5" name="Content Placeholder 4" descr="http://3.imimg.com/data3/UE/ND/MY-7872257/sodium-valproate-500x500.gif"/>
          <p:cNvPicPr>
            <a:picLocks noGrp="1"/>
          </p:cNvPicPr>
          <p:nvPr>
            <p:ph idx="1"/>
          </p:nvPr>
        </p:nvPicPr>
        <p:blipFill>
          <a:blip r:embed="rId2"/>
          <a:srcRect/>
          <a:stretch>
            <a:fillRect/>
          </a:stretch>
        </p:blipFill>
        <p:spPr bwMode="auto">
          <a:xfrm>
            <a:off x="228600" y="1143000"/>
            <a:ext cx="8534400" cy="57150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pic>
        <p:nvPicPr>
          <p:cNvPr id="5" name="Content Placeholder 4"/>
          <p:cNvPicPr>
            <a:picLocks noGrp="1" noChangeAspect="1" noChangeArrowheads="1"/>
          </p:cNvPicPr>
          <p:nvPr>
            <p:ph idx="1"/>
          </p:nvPr>
        </p:nvPicPr>
        <p:blipFill>
          <a:blip r:embed="rId2"/>
          <a:srcRect/>
          <a:stretch>
            <a:fillRect/>
          </a:stretch>
        </p:blipFill>
        <p:spPr>
          <a:xfrm>
            <a:off x="0" y="838200"/>
            <a:ext cx="9144000" cy="5410200"/>
          </a:xfrm>
          <a:ln/>
        </p:spPr>
      </p:pic>
      <p:sp>
        <p:nvSpPr>
          <p:cNvPr id="7" name="Title 1"/>
          <p:cNvSpPr txBox="1">
            <a:spLocks/>
          </p:cNvSpPr>
          <p:nvPr/>
        </p:nvSpPr>
        <p:spPr>
          <a:xfrm>
            <a:off x="457200" y="1066800"/>
            <a:ext cx="8229600" cy="2438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CENTRAL  NERVOUS  SYSTEM  STIMULANTS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5638800"/>
          </a:xfrm>
        </p:spPr>
        <p:txBody>
          <a:bodyPr>
            <a:normAutofit fontScale="92500"/>
          </a:bodyPr>
          <a:lstStyle/>
          <a:p>
            <a:pPr algn="just">
              <a:buFontTx/>
              <a:buChar char="-"/>
            </a:pPr>
            <a:r>
              <a:rPr lang="en-US" dirty="0" smtClean="0">
                <a:latin typeface="Times New Roman" pitchFamily="18" charset="0"/>
                <a:cs typeface="Times New Roman" pitchFamily="18" charset="0"/>
              </a:rPr>
              <a:t>Drugs that have a predominant stimulant effect on the CNS fall into the following broad categories:</a:t>
            </a: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 Respiratory stimulants or Analeptics</a:t>
            </a: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b. Psychomotor stimulants.</a:t>
            </a: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c. Antidepressants.</a:t>
            </a: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d. Psycho mimetic drugs or Hallucinogenic drugs.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lnSpcReduction="10000"/>
          </a:bodyPr>
          <a:lstStyle/>
          <a:p>
            <a:pPr algn="just">
              <a:buNone/>
            </a:pPr>
            <a:r>
              <a:rPr lang="en-US" dirty="0" smtClean="0">
                <a:latin typeface="Times New Roman" pitchFamily="18" charset="0"/>
                <a:cs typeface="Times New Roman" pitchFamily="18" charset="0"/>
              </a:rPr>
              <a:t>- Drugs that have stimulant effect on CNS fall into the categories:</a:t>
            </a:r>
          </a:p>
          <a:p>
            <a:pPr algn="just">
              <a:buNone/>
            </a:pP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Convulsant</a:t>
            </a:r>
            <a:r>
              <a:rPr lang="en-US" dirty="0" smtClean="0">
                <a:latin typeface="Times New Roman" pitchFamily="18" charset="0"/>
                <a:cs typeface="Times New Roman" pitchFamily="18" charset="0"/>
              </a:rPr>
              <a:t> respiratory stimulant (Analeptics):    They have effect on mental function and appears to act mainly on the brain stem and spinal cord producing reflex excitability , as increases in activity of the respiratory and vasomotor centre with higher doses convulsions.</a:t>
            </a:r>
          </a:p>
          <a:p>
            <a:pPr algn="just">
              <a:buNone/>
            </a:pPr>
            <a:r>
              <a:rPr lang="en-US" dirty="0" smtClean="0">
                <a:latin typeface="Times New Roman" pitchFamily="18" charset="0"/>
                <a:cs typeface="Times New Roman" pitchFamily="18" charset="0"/>
              </a:rPr>
              <a:t>b) Psychomotor stimulants:     (Amphetamine , Caffeine , Cocaine) have a marked effect on mental function and behavior , producing excitement , sensation of fatigue and increase in motor activity.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gn="just">
              <a:buNone/>
            </a:pPr>
            <a:r>
              <a:rPr lang="en-US" dirty="0" smtClean="0"/>
              <a:t> </a:t>
            </a:r>
            <a:r>
              <a:rPr lang="en-US" dirty="0" smtClean="0">
                <a:latin typeface="Times New Roman" pitchFamily="18" charset="0"/>
                <a:cs typeface="Times New Roman" pitchFamily="18" charset="0"/>
              </a:rPr>
              <a:t>c) Antidepressants drugs:     It is used in depressive disorders. These are mood elevating and </a:t>
            </a:r>
            <a:r>
              <a:rPr lang="en-US" dirty="0" err="1" smtClean="0">
                <a:latin typeface="Times New Roman" pitchFamily="18" charset="0"/>
                <a:cs typeface="Times New Roman" pitchFamily="18" charset="0"/>
              </a:rPr>
              <a:t>antiagitatonal</a:t>
            </a:r>
            <a:r>
              <a:rPr lang="en-US" dirty="0" smtClean="0">
                <a:latin typeface="Times New Roman" pitchFamily="18" charset="0"/>
                <a:cs typeface="Times New Roman" pitchFamily="18" charset="0"/>
              </a:rPr>
              <a:t>. </a:t>
            </a: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d) Psycho mimetic drugs:   Mainly effect thought pattern , perception and mood producing effects that super facial resemble the changes seen in schizophrenia</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81400" cy="762000"/>
          </a:xfrm>
        </p:spPr>
        <p:txBody>
          <a:bodyPr>
            <a:normAutofit/>
          </a:bodyPr>
          <a:lstStyle/>
          <a:p>
            <a:r>
              <a:rPr lang="en-US" sz="3200" b="1" dirty="0" smtClean="0">
                <a:solidFill>
                  <a:srgbClr val="00B050"/>
                </a:solidFill>
              </a:rPr>
              <a:t>1. ANALEPTICS</a:t>
            </a:r>
            <a:endParaRPr lang="en-US" sz="3200" dirty="0">
              <a:solidFill>
                <a:srgbClr val="00B050"/>
              </a:solidFill>
            </a:endParaRPr>
          </a:p>
        </p:txBody>
      </p:sp>
      <p:sp>
        <p:nvSpPr>
          <p:cNvPr id="3" name="Content Placeholder 2"/>
          <p:cNvSpPr>
            <a:spLocks noGrp="1"/>
          </p:cNvSpPr>
          <p:nvPr>
            <p:ph idx="1"/>
          </p:nvPr>
        </p:nvSpPr>
        <p:spPr>
          <a:xfrm>
            <a:off x="457200" y="685800"/>
            <a:ext cx="8458200" cy="6019800"/>
          </a:xfrm>
        </p:spPr>
        <p:txBody>
          <a:bodyPr>
            <a:normAutofit fontScale="77500" lnSpcReduction="20000"/>
          </a:bodyPr>
          <a:lstStyle/>
          <a:p>
            <a:pPr algn="just">
              <a:buNone/>
            </a:pP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Nikethamide</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Doxapram</a:t>
            </a:r>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None/>
            </a:pPr>
            <a:r>
              <a:rPr lang="en-US" dirty="0" smtClean="0">
                <a:solidFill>
                  <a:srgbClr val="C00000"/>
                </a:solidFill>
                <a:latin typeface="Times New Roman" pitchFamily="18" charset="0"/>
                <a:cs typeface="Times New Roman" pitchFamily="18" charset="0"/>
              </a:rPr>
              <a:t>USES </a:t>
            </a:r>
          </a:p>
          <a:p>
            <a:pPr algn="just">
              <a:buNone/>
            </a:pPr>
            <a:r>
              <a:rPr lang="en-US" dirty="0" err="1" smtClean="0">
                <a:latin typeface="Times New Roman" pitchFamily="18" charset="0"/>
                <a:cs typeface="Times New Roman" pitchFamily="18" charset="0"/>
              </a:rPr>
              <a:t>Doxapram</a:t>
            </a:r>
            <a:r>
              <a:rPr lang="en-US" dirty="0" smtClean="0">
                <a:latin typeface="Times New Roman" pitchFamily="18" charset="0"/>
                <a:cs typeface="Times New Roman" pitchFamily="18" charset="0"/>
              </a:rPr>
              <a:t> administered as a continuous infusion (2 to 3 mg/minute) has been used as a temporary measure to maintain ventilation during administration of supplemental oxygen to patients with chronic obstructive airway disease who otherwise depend on a hypoxic drive to maintain adequate minute ventilation  Administered concomitantly with intramuscular </a:t>
            </a:r>
            <a:r>
              <a:rPr lang="en-US" dirty="0" err="1" smtClean="0">
                <a:latin typeface="Times New Roman" pitchFamily="18" charset="0"/>
                <a:cs typeface="Times New Roman" pitchFamily="18" charset="0"/>
              </a:rPr>
              <a:t>meperidine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doxapram</a:t>
            </a:r>
            <a:r>
              <a:rPr lang="en-US" dirty="0" smtClean="0">
                <a:latin typeface="Times New Roman" pitchFamily="18" charset="0"/>
                <a:cs typeface="Times New Roman" pitchFamily="18" charset="0"/>
              </a:rPr>
              <a:t> prevents the </a:t>
            </a:r>
            <a:r>
              <a:rPr lang="en-US" dirty="0" err="1" smtClean="0">
                <a:latin typeface="Times New Roman" pitchFamily="18" charset="0"/>
                <a:cs typeface="Times New Roman" pitchFamily="18" charset="0"/>
              </a:rPr>
              <a:t>ventilatory</a:t>
            </a:r>
            <a:r>
              <a:rPr lang="en-US" dirty="0" smtClean="0">
                <a:latin typeface="Times New Roman" pitchFamily="18" charset="0"/>
                <a:cs typeface="Times New Roman" pitchFamily="18" charset="0"/>
              </a:rPr>
              <a:t> depression produced by the </a:t>
            </a:r>
            <a:r>
              <a:rPr lang="en-US" dirty="0" err="1" smtClean="0">
                <a:latin typeface="Times New Roman" pitchFamily="18" charset="0"/>
                <a:cs typeface="Times New Roman" pitchFamily="18" charset="0"/>
              </a:rPr>
              <a:t>opioid</a:t>
            </a:r>
            <a:r>
              <a:rPr lang="en-US" dirty="0" smtClean="0">
                <a:latin typeface="Times New Roman" pitchFamily="18" charset="0"/>
                <a:cs typeface="Times New Roman" pitchFamily="18" charset="0"/>
              </a:rPr>
              <a:t> without altering analgesia, suggesting a possible benefit in the early </a:t>
            </a:r>
            <a:r>
              <a:rPr lang="en-US" dirty="0" smtClean="0"/>
              <a:t>postoperative period ..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pic>
        <p:nvPicPr>
          <p:cNvPr id="5" name="Picture 4" descr="http://o.quizlet.com/AcT8Z3ATPG3yfv1Ko5ub1Q_m.png"/>
          <p:cNvPicPr/>
          <p:nvPr/>
        </p:nvPicPr>
        <p:blipFill>
          <a:blip r:embed="rId2"/>
          <a:srcRect/>
          <a:stretch>
            <a:fillRect/>
          </a:stretch>
        </p:blipFill>
        <p:spPr bwMode="auto">
          <a:xfrm>
            <a:off x="1143000" y="1219200"/>
            <a:ext cx="1905000" cy="1276350"/>
          </a:xfrm>
          <a:prstGeom prst="rect">
            <a:avLst/>
          </a:prstGeom>
          <a:noFill/>
          <a:ln w="9525">
            <a:noFill/>
            <a:miter lim="800000"/>
            <a:headEnd/>
            <a:tailEnd/>
          </a:ln>
        </p:spPr>
      </p:pic>
      <p:pic>
        <p:nvPicPr>
          <p:cNvPr id="6" name="Picture 5" descr="http://o.quizlet.com/IqZovyMQ69J7vb27peAExg_m.png"/>
          <p:cNvPicPr/>
          <p:nvPr/>
        </p:nvPicPr>
        <p:blipFill>
          <a:blip r:embed="rId3"/>
          <a:srcRect/>
          <a:stretch>
            <a:fillRect/>
          </a:stretch>
        </p:blipFill>
        <p:spPr bwMode="auto">
          <a:xfrm>
            <a:off x="5638800" y="1143000"/>
            <a:ext cx="1914525" cy="16287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67400"/>
          </a:xfrm>
        </p:spPr>
        <p:txBody>
          <a:bodyPr>
            <a:normAutofit fontScale="85000" lnSpcReduction="10000"/>
          </a:bodyPr>
          <a:lstStyle/>
          <a:p>
            <a:pPr algn="just"/>
            <a:r>
              <a:rPr lang="en-US" b="1" u="sng" dirty="0" smtClean="0">
                <a:solidFill>
                  <a:srgbClr val="00B050"/>
                </a:solidFill>
                <a:latin typeface="Times New Roman" pitchFamily="18" charset="0"/>
                <a:cs typeface="Times New Roman" pitchFamily="18" charset="0"/>
              </a:rPr>
              <a:t>Types of epilepsy</a:t>
            </a:r>
            <a:endParaRPr lang="en-US" dirty="0" smtClean="0">
              <a:solidFill>
                <a:srgbClr val="00B05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There are many types of epilepsy. All types cause seizures. It can be hard to determine what type of epilepsy you have because of the numerous possible causes, because different types of seizures can occur in the same person, and because the types may affect each person differently.</a:t>
            </a:r>
          </a:p>
          <a:p>
            <a:r>
              <a:rPr lang="en-US" dirty="0" smtClean="0">
                <a:solidFill>
                  <a:srgbClr val="FF0000"/>
                </a:solidFill>
                <a:latin typeface="Times New Roman" pitchFamily="18" charset="0"/>
                <a:cs typeface="Times New Roman" pitchFamily="18" charset="0"/>
              </a:rPr>
              <a:t>Some specific types of epilepsy are:</a:t>
            </a:r>
            <a:r>
              <a:rPr lang="en-US" dirty="0" smtClean="0">
                <a:latin typeface="Times New Roman" pitchFamily="18" charset="0"/>
                <a:cs typeface="Times New Roman" pitchFamily="18" charset="0"/>
              </a:rPr>
              <a:t>	</a:t>
            </a:r>
          </a:p>
          <a:p>
            <a:pPr>
              <a:buFont typeface="Wingdings" pitchFamily="2" charset="2"/>
              <a:buChar char="q"/>
            </a:pPr>
            <a:r>
              <a:rPr lang="en-US" u="sng" dirty="0" smtClean="0">
                <a:latin typeface="Times New Roman" pitchFamily="18" charset="0"/>
                <a:cs typeface="Times New Roman" pitchFamily="18" charset="0"/>
              </a:rPr>
              <a:t> Benign focal childhood epilepsy,</a:t>
            </a:r>
            <a:r>
              <a:rPr lang="en-US" dirty="0" smtClean="0">
                <a:latin typeface="Times New Roman" pitchFamily="18" charset="0"/>
                <a:cs typeface="Times New Roman" pitchFamily="18" charset="0"/>
              </a:rPr>
              <a:t> which causes muscles all over the body to stiffen and jerk. These usually occur at night.</a:t>
            </a:r>
          </a:p>
          <a:p>
            <a:pPr lvl="0">
              <a:buFont typeface="Wingdings" pitchFamily="2" charset="2"/>
              <a:buChar char="q"/>
            </a:pPr>
            <a:r>
              <a:rPr lang="en-US" u="sng" dirty="0" smtClean="0">
                <a:latin typeface="Times New Roman" pitchFamily="18" charset="0"/>
                <a:cs typeface="Times New Roman" pitchFamily="18" charset="0"/>
              </a:rPr>
              <a:t>Childhood and juvenile absence epilepsy</a:t>
            </a:r>
            <a:r>
              <a:rPr lang="en-US" dirty="0" smtClean="0">
                <a:latin typeface="Times New Roman" pitchFamily="18" charset="0"/>
                <a:cs typeface="Times New Roman" pitchFamily="18" charset="0"/>
              </a:rPr>
              <a:t> which causes staring into space, </a:t>
            </a:r>
            <a:r>
              <a:rPr lang="en-US" u="sng" dirty="0" smtClean="0">
                <a:latin typeface="Times New Roman" pitchFamily="18" charset="0"/>
                <a:cs typeface="Times New Roman" pitchFamily="18" charset="0"/>
              </a:rPr>
              <a:t>eye</a:t>
            </a:r>
            <a:r>
              <a:rPr lang="en-US" dirty="0" smtClean="0">
                <a:latin typeface="Times New Roman" pitchFamily="18" charset="0"/>
                <a:cs typeface="Times New Roman" pitchFamily="18" charset="0"/>
              </a:rPr>
              <a:t> fluttering, and slight muscle </a:t>
            </a:r>
            <a:r>
              <a:rPr lang="en-US" dirty="0" smtClean="0"/>
              <a:t>jerks.</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pic>
        <p:nvPicPr>
          <p:cNvPr id="5" name="Content Placeholder 4" descr="http://o.quizlet.com/AyivR9dMLKT8V82YPkuCeQ_m.png"/>
          <p:cNvPicPr>
            <a:picLocks noGrp="1"/>
          </p:cNvPicPr>
          <p:nvPr>
            <p:ph idx="1"/>
          </p:nvPr>
        </p:nvPicPr>
        <p:blipFill>
          <a:blip r:embed="rId2"/>
          <a:srcRect/>
          <a:stretch>
            <a:fillRect/>
          </a:stretch>
        </p:blipFill>
        <p:spPr bwMode="auto">
          <a:xfrm>
            <a:off x="3429000" y="609600"/>
            <a:ext cx="2057400" cy="2286000"/>
          </a:xfrm>
          <a:prstGeom prst="rect">
            <a:avLst/>
          </a:prstGeom>
          <a:noFill/>
          <a:ln w="9525">
            <a:noFill/>
            <a:miter lim="800000"/>
            <a:headEnd/>
            <a:tailEnd/>
          </a:ln>
        </p:spPr>
      </p:pic>
      <p:pic>
        <p:nvPicPr>
          <p:cNvPr id="6" name="Picture 5" descr="Etofylline"/>
          <p:cNvPicPr/>
          <p:nvPr/>
        </p:nvPicPr>
        <p:blipFill>
          <a:blip r:embed="rId3"/>
          <a:srcRect/>
          <a:stretch>
            <a:fillRect/>
          </a:stretch>
        </p:blipFill>
        <p:spPr bwMode="auto">
          <a:xfrm>
            <a:off x="5867400" y="609600"/>
            <a:ext cx="3048000" cy="2133600"/>
          </a:xfrm>
          <a:prstGeom prst="rect">
            <a:avLst/>
          </a:prstGeom>
          <a:noFill/>
          <a:ln w="9525">
            <a:noFill/>
            <a:miter lim="800000"/>
            <a:headEnd/>
            <a:tailEnd/>
          </a:ln>
        </p:spPr>
      </p:pic>
      <p:pic>
        <p:nvPicPr>
          <p:cNvPr id="7" name="Picture 6" descr="http://o.quizlet.com/Pzj6TN80jparkRqQhmwu3g_m.png"/>
          <p:cNvPicPr/>
          <p:nvPr/>
        </p:nvPicPr>
        <p:blipFill>
          <a:blip r:embed="rId4"/>
          <a:srcRect/>
          <a:stretch>
            <a:fillRect/>
          </a:stretch>
        </p:blipFill>
        <p:spPr bwMode="auto">
          <a:xfrm>
            <a:off x="457200" y="762000"/>
            <a:ext cx="1981200" cy="1981200"/>
          </a:xfrm>
          <a:prstGeom prst="rect">
            <a:avLst/>
          </a:prstGeom>
          <a:noFill/>
          <a:ln w="9525">
            <a:noFill/>
            <a:miter lim="800000"/>
            <a:headEnd/>
            <a:tailEnd/>
          </a:ln>
        </p:spPr>
      </p:pic>
      <p:pic>
        <p:nvPicPr>
          <p:cNvPr id="8" name="Picture 7" descr="http://o.quizlet.com/n68rYvOcLp.4EoQavQimTw_m.png"/>
          <p:cNvPicPr/>
          <p:nvPr/>
        </p:nvPicPr>
        <p:blipFill>
          <a:blip r:embed="rId5"/>
          <a:srcRect/>
          <a:stretch>
            <a:fillRect/>
          </a:stretch>
        </p:blipFill>
        <p:spPr bwMode="auto">
          <a:xfrm>
            <a:off x="304800" y="3657600"/>
            <a:ext cx="2362200" cy="2209800"/>
          </a:xfrm>
          <a:prstGeom prst="rect">
            <a:avLst/>
          </a:prstGeom>
          <a:noFill/>
          <a:ln w="9525">
            <a:noFill/>
            <a:miter lim="800000"/>
            <a:headEnd/>
            <a:tailEnd/>
          </a:ln>
        </p:spPr>
      </p:pic>
      <p:sp>
        <p:nvSpPr>
          <p:cNvPr id="9" name="Rectangle 8"/>
          <p:cNvSpPr/>
          <p:nvPr/>
        </p:nvSpPr>
        <p:spPr>
          <a:xfrm>
            <a:off x="533400" y="2895600"/>
            <a:ext cx="2148986" cy="523220"/>
          </a:xfrm>
          <a:prstGeom prst="rect">
            <a:avLst/>
          </a:prstGeom>
        </p:spPr>
        <p:txBody>
          <a:bodyPr wrap="none">
            <a:spAutoFit/>
          </a:bodyPr>
          <a:lstStyle/>
          <a:p>
            <a:r>
              <a:rPr lang="en-US" sz="2800" dirty="0" err="1" smtClean="0"/>
              <a:t>Theobromine</a:t>
            </a:r>
            <a:endParaRPr lang="en-US" sz="2800" dirty="0"/>
          </a:p>
        </p:txBody>
      </p:sp>
      <p:sp>
        <p:nvSpPr>
          <p:cNvPr id="10" name="Rectangle 9"/>
          <p:cNvSpPr/>
          <p:nvPr/>
        </p:nvSpPr>
        <p:spPr>
          <a:xfrm>
            <a:off x="762000" y="6019800"/>
            <a:ext cx="1981200" cy="584775"/>
          </a:xfrm>
          <a:prstGeom prst="rect">
            <a:avLst/>
          </a:prstGeom>
        </p:spPr>
        <p:txBody>
          <a:bodyPr wrap="square">
            <a:spAutoFit/>
          </a:bodyPr>
          <a:lstStyle/>
          <a:p>
            <a:r>
              <a:rPr lang="en-US" sz="3200" dirty="0" smtClean="0"/>
              <a:t>caffeine</a:t>
            </a:r>
            <a:endParaRPr lang="en-US" sz="3200" dirty="0"/>
          </a:p>
        </p:txBody>
      </p:sp>
      <p:sp>
        <p:nvSpPr>
          <p:cNvPr id="12" name="Rectangle 11"/>
          <p:cNvSpPr/>
          <p:nvPr/>
        </p:nvSpPr>
        <p:spPr>
          <a:xfrm>
            <a:off x="3897777" y="3244334"/>
            <a:ext cx="1988045" cy="523220"/>
          </a:xfrm>
          <a:prstGeom prst="rect">
            <a:avLst/>
          </a:prstGeom>
        </p:spPr>
        <p:txBody>
          <a:bodyPr wrap="none">
            <a:spAutoFit/>
          </a:bodyPr>
          <a:lstStyle/>
          <a:p>
            <a:r>
              <a:rPr lang="en-US" sz="2800" dirty="0" err="1" smtClean="0"/>
              <a:t>Theophilline</a:t>
            </a:r>
            <a:endParaRPr lang="en-US" sz="2800" dirty="0"/>
          </a:p>
        </p:txBody>
      </p:sp>
      <p:sp>
        <p:nvSpPr>
          <p:cNvPr id="13" name="Rectangle 12"/>
          <p:cNvSpPr/>
          <p:nvPr/>
        </p:nvSpPr>
        <p:spPr>
          <a:xfrm>
            <a:off x="6477000" y="3059668"/>
            <a:ext cx="1905000" cy="523220"/>
          </a:xfrm>
          <a:prstGeom prst="rect">
            <a:avLst/>
          </a:prstGeom>
        </p:spPr>
        <p:txBody>
          <a:bodyPr wrap="square">
            <a:spAutoFit/>
          </a:bodyPr>
          <a:lstStyle/>
          <a:p>
            <a:r>
              <a:rPr lang="en-US" sz="2800" dirty="0" err="1" smtClean="0"/>
              <a:t>Etofylline</a:t>
            </a:r>
            <a:endParaRPr lang="en-US" sz="2800" dirty="0"/>
          </a:p>
        </p:txBody>
      </p:sp>
      <p:pic>
        <p:nvPicPr>
          <p:cNvPr id="11" name="Picture 10" descr="http://upload.wikimedia.org/wikipedia/commons/thumb/2/2e/Proxyphylline.png/200px-Proxyphylline.png"/>
          <p:cNvPicPr/>
          <p:nvPr/>
        </p:nvPicPr>
        <p:blipFill>
          <a:blip r:embed="rId6"/>
          <a:srcRect/>
          <a:stretch>
            <a:fillRect/>
          </a:stretch>
        </p:blipFill>
        <p:spPr bwMode="auto">
          <a:xfrm>
            <a:off x="3124200" y="3962400"/>
            <a:ext cx="2438400" cy="1981200"/>
          </a:xfrm>
          <a:prstGeom prst="rect">
            <a:avLst/>
          </a:prstGeom>
          <a:noFill/>
          <a:ln w="9525">
            <a:noFill/>
            <a:miter lim="800000"/>
            <a:headEnd/>
            <a:tailEnd/>
          </a:ln>
        </p:spPr>
      </p:pic>
      <p:pic>
        <p:nvPicPr>
          <p:cNvPr id="14" name="Picture 13" descr="https://encrypted-tbn3.gstatic.com/images?q=tbn:ANd9GcRK7aghzI1f0mQnNvJBz-I7OxAARleODoKUa7kZ56szsEB-dH-E"/>
          <p:cNvPicPr/>
          <p:nvPr/>
        </p:nvPicPr>
        <p:blipFill>
          <a:blip r:embed="rId7"/>
          <a:srcRect/>
          <a:stretch>
            <a:fillRect/>
          </a:stretch>
        </p:blipFill>
        <p:spPr bwMode="auto">
          <a:xfrm>
            <a:off x="5791200" y="3810000"/>
            <a:ext cx="3124200" cy="1981200"/>
          </a:xfrm>
          <a:prstGeom prst="rect">
            <a:avLst/>
          </a:prstGeom>
          <a:noFill/>
          <a:ln w="9525">
            <a:noFill/>
            <a:miter lim="800000"/>
            <a:headEnd/>
            <a:tailEnd/>
          </a:ln>
        </p:spPr>
      </p:pic>
      <p:sp>
        <p:nvSpPr>
          <p:cNvPr id="15" name="Rectangle 14"/>
          <p:cNvSpPr/>
          <p:nvPr/>
        </p:nvSpPr>
        <p:spPr>
          <a:xfrm>
            <a:off x="3274872" y="6029980"/>
            <a:ext cx="2135328" cy="523220"/>
          </a:xfrm>
          <a:prstGeom prst="rect">
            <a:avLst/>
          </a:prstGeom>
        </p:spPr>
        <p:txBody>
          <a:bodyPr wrap="none">
            <a:spAutoFit/>
          </a:bodyPr>
          <a:lstStyle/>
          <a:p>
            <a:r>
              <a:rPr lang="en-US" sz="2800" dirty="0" err="1" smtClean="0"/>
              <a:t>Proxyphylline</a:t>
            </a:r>
            <a:endParaRPr lang="en-US" sz="2800" dirty="0"/>
          </a:p>
        </p:txBody>
      </p:sp>
      <p:sp>
        <p:nvSpPr>
          <p:cNvPr id="16" name="Rectangle 15"/>
          <p:cNvSpPr/>
          <p:nvPr/>
        </p:nvSpPr>
        <p:spPr>
          <a:xfrm>
            <a:off x="6324600" y="6029980"/>
            <a:ext cx="2489336" cy="523220"/>
          </a:xfrm>
          <a:prstGeom prst="rect">
            <a:avLst/>
          </a:prstGeom>
        </p:spPr>
        <p:txBody>
          <a:bodyPr wrap="none">
            <a:spAutoFit/>
          </a:bodyPr>
          <a:lstStyle/>
          <a:p>
            <a:r>
              <a:rPr lang="en-US" sz="2800" dirty="0" err="1" smtClean="0"/>
              <a:t>Pentoxyphylline</a:t>
            </a:r>
            <a:endParaRPr lang="en-US" sz="2800" dirty="0"/>
          </a:p>
        </p:txBody>
      </p:sp>
      <p:sp>
        <p:nvSpPr>
          <p:cNvPr id="17" name="Rectangle 1"/>
          <p:cNvSpPr>
            <a:spLocks noChangeArrowheads="1"/>
          </p:cNvSpPr>
          <p:nvPr/>
        </p:nvSpPr>
        <p:spPr bwMode="auto">
          <a:xfrm>
            <a:off x="152400" y="228600"/>
            <a:ext cx="571502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2.XANTHINE DERIVATIVES:</a:t>
            </a:r>
            <a:endParaRPr kumimoji="0" lang="en-US" sz="4000" b="0" i="0" u="none" strike="noStrike" cap="none" normalizeH="0" baseline="0" dirty="0" smtClean="0">
              <a:ln>
                <a:noFill/>
              </a:ln>
              <a:solidFill>
                <a:srgbClr val="00B050"/>
              </a:solidFill>
              <a:effectLst/>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096000"/>
          </a:xfrm>
        </p:spPr>
        <p:txBody>
          <a:bodyPr>
            <a:normAutofit fontScale="85000" lnSpcReduction="10000"/>
          </a:bodyPr>
          <a:lstStyle/>
          <a:p>
            <a:pPr algn="just">
              <a:buNone/>
            </a:pPr>
            <a:r>
              <a:rPr lang="en-US" b="1" dirty="0" smtClean="0">
                <a:solidFill>
                  <a:srgbClr val="C00000"/>
                </a:solidFill>
                <a:latin typeface="Times New Roman" pitchFamily="18" charset="0"/>
                <a:cs typeface="Times New Roman" pitchFamily="18" charset="0"/>
              </a:rPr>
              <a:t>USES:</a:t>
            </a:r>
            <a:endParaRPr lang="en-US" dirty="0" smtClean="0">
              <a:solidFill>
                <a:srgbClr val="C0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Methylxanthines</a:t>
            </a:r>
            <a:r>
              <a:rPr lang="en-US" dirty="0" smtClean="0">
                <a:latin typeface="Times New Roman" pitchFamily="18" charset="0"/>
                <a:cs typeface="Times New Roman" pitchFamily="18" charset="0"/>
              </a:rPr>
              <a:t> are used as analeptics to treat primary apnea of prematurity .</a:t>
            </a:r>
          </a:p>
          <a:p>
            <a:pPr algn="just">
              <a:buNone/>
            </a:pPr>
            <a:r>
              <a:rPr lang="en-US" dirty="0" smtClean="0">
                <a:latin typeface="Times New Roman" pitchFamily="18" charset="0"/>
                <a:cs typeface="Times New Roman" pitchFamily="18" charset="0"/>
              </a:rPr>
              <a:t> - The slowed metabolism of </a:t>
            </a:r>
            <a:r>
              <a:rPr lang="en-US" dirty="0" err="1" smtClean="0">
                <a:latin typeface="Times New Roman" pitchFamily="18" charset="0"/>
                <a:cs typeface="Times New Roman" pitchFamily="18" charset="0"/>
              </a:rPr>
              <a:t>methylxanthines</a:t>
            </a:r>
            <a:r>
              <a:rPr lang="en-US" dirty="0" smtClean="0">
                <a:latin typeface="Times New Roman" pitchFamily="18" charset="0"/>
                <a:cs typeface="Times New Roman" pitchFamily="18" charset="0"/>
              </a:rPr>
              <a:t> in neonates compared to adults is a consideration when using </a:t>
            </a:r>
            <a:r>
              <a:rPr lang="en-US" dirty="0" err="1" smtClean="0">
                <a:latin typeface="Times New Roman" pitchFamily="18" charset="0"/>
                <a:cs typeface="Times New Roman" pitchFamily="18" charset="0"/>
              </a:rPr>
              <a:t>theophylline</a:t>
            </a:r>
            <a:r>
              <a:rPr lang="en-US" dirty="0" smtClean="0">
                <a:latin typeface="Times New Roman" pitchFamily="18" charset="0"/>
                <a:cs typeface="Times New Roman" pitchFamily="18" charset="0"/>
              </a:rPr>
              <a:t> to stimulate ventilation in neonates. </a:t>
            </a:r>
          </a:p>
          <a:p>
            <a:pPr algn="just">
              <a:buNone/>
            </a:pPr>
            <a:r>
              <a:rPr lang="en-US" dirty="0" smtClean="0">
                <a:latin typeface="Times New Roman" pitchFamily="18" charset="0"/>
                <a:cs typeface="Times New Roman" pitchFamily="18" charset="0"/>
              </a:rPr>
              <a:t>- Selective beta</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-adrenergic agonists delivered by inhalation have largely replaced </a:t>
            </a:r>
            <a:r>
              <a:rPr lang="en-US" dirty="0" err="1" smtClean="0">
                <a:latin typeface="Times New Roman" pitchFamily="18" charset="0"/>
                <a:cs typeface="Times New Roman" pitchFamily="18" charset="0"/>
              </a:rPr>
              <a:t>theophylline</a:t>
            </a:r>
            <a:r>
              <a:rPr lang="en-US" dirty="0" smtClean="0">
                <a:latin typeface="Times New Roman" pitchFamily="18" charset="0"/>
                <a:cs typeface="Times New Roman" pitchFamily="18" charset="0"/>
              </a:rPr>
              <a:t> preparations in the treatment of </a:t>
            </a:r>
            <a:r>
              <a:rPr lang="en-US" dirty="0" err="1" smtClean="0">
                <a:latin typeface="Times New Roman" pitchFamily="18" charset="0"/>
                <a:cs typeface="Times New Roman" pitchFamily="18" charset="0"/>
              </a:rPr>
              <a:t>bronchospasm</a:t>
            </a:r>
            <a:r>
              <a:rPr lang="en-US" dirty="0" smtClean="0">
                <a:latin typeface="Times New Roman" pitchFamily="18" charset="0"/>
                <a:cs typeface="Times New Roman" pitchFamily="18" charset="0"/>
              </a:rPr>
              <a:t> associated with asthma. </a:t>
            </a:r>
          </a:p>
          <a:p>
            <a:pPr algn="just">
              <a:buNone/>
            </a:pPr>
            <a:r>
              <a:rPr lang="en-US" dirty="0" smtClean="0">
                <a:latin typeface="Times New Roman" pitchFamily="18" charset="0"/>
                <a:cs typeface="Times New Roman" pitchFamily="18" charset="0"/>
              </a:rPr>
              <a:t>- Recognition of </a:t>
            </a:r>
            <a:r>
              <a:rPr lang="en-US" dirty="0" err="1" smtClean="0">
                <a:latin typeface="Times New Roman" pitchFamily="18" charset="0"/>
                <a:cs typeface="Times New Roman" pitchFamily="18" charset="0"/>
              </a:rPr>
              <a:t>theophylline’s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antiinflammatory</a:t>
            </a:r>
            <a:r>
              <a:rPr lang="en-US" dirty="0" smtClean="0">
                <a:latin typeface="Times New Roman" pitchFamily="18" charset="0"/>
                <a:cs typeface="Times New Roman" pitchFamily="18" charset="0"/>
              </a:rPr>
              <a:t> effects could be useful for chronic management of asthma, although the narrow therapeutic index and significant side effects are likely to limit its use.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364163"/>
          </a:xfrm>
        </p:spPr>
        <p:txBody>
          <a:bodyPr/>
          <a:lstStyle/>
          <a:p>
            <a:pPr>
              <a:buNone/>
            </a:pPr>
            <a:r>
              <a:rPr lang="en-US" b="1" dirty="0" smtClean="0">
                <a:solidFill>
                  <a:srgbClr val="00B050"/>
                </a:solidFill>
              </a:rPr>
              <a:t>3.PSYCHOMOTOR STIMULANTS:</a:t>
            </a:r>
            <a:endParaRPr lang="en-US" b="1" dirty="0">
              <a:solidFill>
                <a:srgbClr val="00B05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pic>
        <p:nvPicPr>
          <p:cNvPr id="5" name="Picture 4" descr="http://www.chemicaldictionary.org/Image/54-95-5.gif"/>
          <p:cNvPicPr/>
          <p:nvPr/>
        </p:nvPicPr>
        <p:blipFill>
          <a:blip r:embed="rId2"/>
          <a:srcRect/>
          <a:stretch>
            <a:fillRect/>
          </a:stretch>
        </p:blipFill>
        <p:spPr bwMode="auto">
          <a:xfrm>
            <a:off x="914400" y="2819400"/>
            <a:ext cx="2667000" cy="1295400"/>
          </a:xfrm>
          <a:prstGeom prst="rect">
            <a:avLst/>
          </a:prstGeom>
          <a:noFill/>
          <a:ln w="9525">
            <a:noFill/>
            <a:miter lim="800000"/>
            <a:headEnd/>
            <a:tailEnd/>
          </a:ln>
        </p:spPr>
      </p:pic>
      <p:pic>
        <p:nvPicPr>
          <p:cNvPr id="6" name="Picture 5" descr="http://upload.wikimedia.org/wikipedia/commons/thumb/c/c4/Modafinil.svg/220px-Modafinil.svg.png"/>
          <p:cNvPicPr/>
          <p:nvPr/>
        </p:nvPicPr>
        <p:blipFill>
          <a:blip r:embed="rId3"/>
          <a:srcRect/>
          <a:stretch>
            <a:fillRect/>
          </a:stretch>
        </p:blipFill>
        <p:spPr bwMode="auto">
          <a:xfrm>
            <a:off x="5715000" y="2819400"/>
            <a:ext cx="2476500" cy="1828800"/>
          </a:xfrm>
          <a:prstGeom prst="rect">
            <a:avLst/>
          </a:prstGeom>
          <a:noFill/>
          <a:ln w="9525">
            <a:noFill/>
            <a:miter lim="800000"/>
            <a:headEnd/>
            <a:tailEnd/>
          </a:ln>
        </p:spPr>
      </p:pic>
      <p:sp>
        <p:nvSpPr>
          <p:cNvPr id="7" name="Rectangle 6"/>
          <p:cNvSpPr/>
          <p:nvPr/>
        </p:nvSpPr>
        <p:spPr>
          <a:xfrm>
            <a:off x="1524000" y="4495800"/>
            <a:ext cx="1361848" cy="369332"/>
          </a:xfrm>
          <a:prstGeom prst="rect">
            <a:avLst/>
          </a:prstGeom>
        </p:spPr>
        <p:txBody>
          <a:bodyPr wrap="square">
            <a:spAutoFit/>
          </a:bodyPr>
          <a:lstStyle/>
          <a:p>
            <a:r>
              <a:rPr lang="en-US" dirty="0" err="1" smtClean="0"/>
              <a:t>Pentetrazole</a:t>
            </a:r>
            <a:endParaRPr lang="en-US" dirty="0"/>
          </a:p>
        </p:txBody>
      </p:sp>
      <p:sp>
        <p:nvSpPr>
          <p:cNvPr id="8" name="Rectangle 7"/>
          <p:cNvSpPr/>
          <p:nvPr/>
        </p:nvSpPr>
        <p:spPr>
          <a:xfrm>
            <a:off x="6400800" y="4953000"/>
            <a:ext cx="1085810" cy="369332"/>
          </a:xfrm>
          <a:prstGeom prst="rect">
            <a:avLst/>
          </a:prstGeom>
        </p:spPr>
        <p:txBody>
          <a:bodyPr wrap="none">
            <a:spAutoFit/>
          </a:bodyPr>
          <a:lstStyle/>
          <a:p>
            <a:r>
              <a:rPr lang="en-US" dirty="0" err="1" smtClean="0"/>
              <a:t>Modafinil</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839200" cy="6629400"/>
          </a:xfrm>
        </p:spPr>
        <p:txBody>
          <a:bodyPr>
            <a:normAutofit fontScale="92500" lnSpcReduction="10000"/>
          </a:bodyPr>
          <a:lstStyle/>
          <a:p>
            <a:pPr>
              <a:buNone/>
            </a:pPr>
            <a:r>
              <a:rPr lang="en-US" b="1" dirty="0" smtClean="0">
                <a:solidFill>
                  <a:srgbClr val="00B050"/>
                </a:solidFill>
              </a:rPr>
              <a:t>4.CENTRAL  SYMPATHOMIMETIC ANALEPTICS</a:t>
            </a:r>
            <a:r>
              <a:rPr lang="en-US" sz="2800" dirty="0" smtClean="0">
                <a:solidFill>
                  <a:srgbClr val="00B050"/>
                </a:solidFill>
              </a:rPr>
              <a:t>:</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b="1" dirty="0" smtClean="0"/>
              <a:t>USES:</a:t>
            </a:r>
            <a:endParaRPr lang="en-US" sz="2800" dirty="0" smtClean="0"/>
          </a:p>
          <a:p>
            <a:pPr>
              <a:buNone/>
            </a:pPr>
            <a:r>
              <a:rPr lang="en-US" sz="2800" dirty="0" smtClean="0"/>
              <a:t>- Methamphetamine   is a </a:t>
            </a:r>
            <a:r>
              <a:rPr lang="en-US" sz="2800" dirty="0" err="1" smtClean="0"/>
              <a:t>sympathomimetic</a:t>
            </a:r>
            <a:r>
              <a:rPr lang="en-US" sz="2800" dirty="0" smtClean="0"/>
              <a:t> drug used as </a:t>
            </a:r>
            <a:r>
              <a:rPr lang="en-US" sz="2800" dirty="0" err="1" smtClean="0"/>
              <a:t>CNSstimulant</a:t>
            </a:r>
            <a:r>
              <a:rPr lang="en-US" sz="2800" dirty="0" smtClean="0"/>
              <a:t>.</a:t>
            </a:r>
          </a:p>
          <a:p>
            <a:pPr>
              <a:buNone/>
            </a:pPr>
            <a:r>
              <a:rPr lang="en-US" sz="2800" dirty="0" smtClean="0"/>
              <a:t>- </a:t>
            </a:r>
            <a:r>
              <a:rPr lang="en-US" sz="2800" dirty="0" err="1" smtClean="0"/>
              <a:t>Benzphetamine</a:t>
            </a:r>
            <a:r>
              <a:rPr lang="en-US" sz="2800" dirty="0" smtClean="0"/>
              <a:t> reduce appetite with less CNS excitatory effect.</a:t>
            </a:r>
          </a:p>
          <a:p>
            <a:pPr>
              <a:buNone/>
            </a:pPr>
            <a:r>
              <a:rPr lang="en-US" sz="2800" dirty="0" smtClean="0"/>
              <a:t>- Diethyl </a:t>
            </a:r>
            <a:r>
              <a:rPr lang="en-US" sz="2800" dirty="0" err="1" smtClean="0"/>
              <a:t>propion</a:t>
            </a:r>
            <a:r>
              <a:rPr lang="en-US" sz="2800" dirty="0" smtClean="0"/>
              <a:t> is less active than amphetamine. It is used for the treatment of obesity in patient with hypertension and cardiovascular disease. </a:t>
            </a:r>
          </a:p>
          <a:p>
            <a:endParaRPr lang="en-US" sz="2800" dirty="0" smtClean="0"/>
          </a:p>
          <a:p>
            <a:endParaRPr lang="en-US" sz="2800" dirty="0" smtClean="0"/>
          </a:p>
          <a:p>
            <a:endParaRPr lang="en-US" dirty="0"/>
          </a:p>
        </p:txBody>
      </p:sp>
      <p:pic>
        <p:nvPicPr>
          <p:cNvPr id="5" name="Picture 4" descr="http://upload.wikimedia.org/wikipedia/commons/6/68/Amphetamine_structure.png"/>
          <p:cNvPicPr/>
          <p:nvPr/>
        </p:nvPicPr>
        <p:blipFill>
          <a:blip r:embed="rId2"/>
          <a:srcRect/>
          <a:stretch>
            <a:fillRect/>
          </a:stretch>
        </p:blipFill>
        <p:spPr bwMode="auto">
          <a:xfrm>
            <a:off x="228600" y="1066800"/>
            <a:ext cx="2438400" cy="1143000"/>
          </a:xfrm>
          <a:prstGeom prst="rect">
            <a:avLst/>
          </a:prstGeom>
          <a:noFill/>
          <a:ln w="9525">
            <a:noFill/>
            <a:miter lim="800000"/>
            <a:headEnd/>
            <a:tailEnd/>
          </a:ln>
        </p:spPr>
      </p:pic>
      <p:pic>
        <p:nvPicPr>
          <p:cNvPr id="6" name="Picture 5" descr="http://upload.wikimedia.org/wikipedia/commons/c/c1/Phentermine.png"/>
          <p:cNvPicPr/>
          <p:nvPr/>
        </p:nvPicPr>
        <p:blipFill>
          <a:blip r:embed="rId3"/>
          <a:srcRect/>
          <a:stretch>
            <a:fillRect/>
          </a:stretch>
        </p:blipFill>
        <p:spPr bwMode="auto">
          <a:xfrm>
            <a:off x="6172200" y="1066800"/>
            <a:ext cx="2667000" cy="1066800"/>
          </a:xfrm>
          <a:prstGeom prst="rect">
            <a:avLst/>
          </a:prstGeom>
          <a:noFill/>
          <a:ln w="9525">
            <a:noFill/>
            <a:miter lim="800000"/>
            <a:headEnd/>
            <a:tailEnd/>
          </a:ln>
        </p:spPr>
      </p:pic>
      <p:pic>
        <p:nvPicPr>
          <p:cNvPr id="7" name="Picture 6" descr="https://upload.wikimedia.org/wikipedia/commons/thumb/0/03/Benzphetamine.svg/512px-Benzphetamine.svg.png"/>
          <p:cNvPicPr/>
          <p:nvPr/>
        </p:nvPicPr>
        <p:blipFill>
          <a:blip r:embed="rId4"/>
          <a:srcRect/>
          <a:stretch>
            <a:fillRect/>
          </a:stretch>
        </p:blipFill>
        <p:spPr bwMode="auto">
          <a:xfrm>
            <a:off x="685800" y="2590800"/>
            <a:ext cx="4800600" cy="990600"/>
          </a:xfrm>
          <a:prstGeom prst="rect">
            <a:avLst/>
          </a:prstGeom>
          <a:noFill/>
          <a:ln w="9525">
            <a:noFill/>
            <a:miter lim="800000"/>
            <a:headEnd/>
            <a:tailEnd/>
          </a:ln>
        </p:spPr>
      </p:pic>
      <p:pic>
        <p:nvPicPr>
          <p:cNvPr id="8" name="Picture 7" descr="http://upload.wikimedia.org/wikipedia/commons/f/f5/Diethylpropion.png"/>
          <p:cNvPicPr/>
          <p:nvPr/>
        </p:nvPicPr>
        <p:blipFill>
          <a:blip r:embed="rId5"/>
          <a:srcRect/>
          <a:stretch>
            <a:fillRect/>
          </a:stretch>
        </p:blipFill>
        <p:spPr bwMode="auto">
          <a:xfrm>
            <a:off x="3352800" y="990600"/>
            <a:ext cx="2362200" cy="1066800"/>
          </a:xfrm>
          <a:prstGeom prst="rect">
            <a:avLst/>
          </a:prstGeom>
          <a:noFill/>
          <a:ln w="9525">
            <a:noFill/>
            <a:miter lim="800000"/>
            <a:headEnd/>
            <a:tailEnd/>
          </a:ln>
        </p:spPr>
      </p:pic>
      <p:sp>
        <p:nvSpPr>
          <p:cNvPr id="9" name="Rectangle 8"/>
          <p:cNvSpPr/>
          <p:nvPr/>
        </p:nvSpPr>
        <p:spPr>
          <a:xfrm>
            <a:off x="457200" y="2057400"/>
            <a:ext cx="2257477" cy="523220"/>
          </a:xfrm>
          <a:prstGeom prst="rect">
            <a:avLst/>
          </a:prstGeom>
        </p:spPr>
        <p:txBody>
          <a:bodyPr wrap="square">
            <a:spAutoFit/>
          </a:bodyPr>
          <a:lstStyle/>
          <a:p>
            <a:r>
              <a:rPr lang="en-US" sz="2800" dirty="0" smtClean="0"/>
              <a:t>Amphetamine</a:t>
            </a:r>
            <a:endParaRPr lang="en-US" sz="2800" dirty="0"/>
          </a:p>
        </p:txBody>
      </p:sp>
      <p:sp>
        <p:nvSpPr>
          <p:cNvPr id="10" name="Rectangle 9"/>
          <p:cNvSpPr/>
          <p:nvPr/>
        </p:nvSpPr>
        <p:spPr>
          <a:xfrm>
            <a:off x="6477000" y="2057400"/>
            <a:ext cx="2245999" cy="523220"/>
          </a:xfrm>
          <a:prstGeom prst="rect">
            <a:avLst/>
          </a:prstGeom>
        </p:spPr>
        <p:txBody>
          <a:bodyPr wrap="none">
            <a:spAutoFit/>
          </a:bodyPr>
          <a:lstStyle/>
          <a:p>
            <a:r>
              <a:rPr lang="en-US" sz="2800" dirty="0" err="1" smtClean="0"/>
              <a:t>phenteramine</a:t>
            </a:r>
            <a:endParaRPr lang="en-US" sz="2800" dirty="0"/>
          </a:p>
        </p:txBody>
      </p:sp>
      <p:sp>
        <p:nvSpPr>
          <p:cNvPr id="11" name="Rectangle 10"/>
          <p:cNvSpPr/>
          <p:nvPr/>
        </p:nvSpPr>
        <p:spPr>
          <a:xfrm>
            <a:off x="6172200" y="2743200"/>
            <a:ext cx="2465868" cy="523220"/>
          </a:xfrm>
          <a:prstGeom prst="rect">
            <a:avLst/>
          </a:prstGeom>
        </p:spPr>
        <p:txBody>
          <a:bodyPr wrap="none">
            <a:spAutoFit/>
          </a:bodyPr>
          <a:lstStyle/>
          <a:p>
            <a:r>
              <a:rPr lang="en-US" sz="2800" dirty="0" err="1" smtClean="0"/>
              <a:t>Benzphetamine</a:t>
            </a:r>
            <a:endParaRPr lang="en-US" sz="2800" dirty="0"/>
          </a:p>
        </p:txBody>
      </p:sp>
      <p:sp>
        <p:nvSpPr>
          <p:cNvPr id="12" name="Rectangle 11"/>
          <p:cNvSpPr/>
          <p:nvPr/>
        </p:nvSpPr>
        <p:spPr>
          <a:xfrm>
            <a:off x="3429000" y="1905000"/>
            <a:ext cx="2438400" cy="523220"/>
          </a:xfrm>
          <a:prstGeom prst="rect">
            <a:avLst/>
          </a:prstGeom>
        </p:spPr>
        <p:txBody>
          <a:bodyPr wrap="square">
            <a:spAutoFit/>
          </a:bodyPr>
          <a:lstStyle/>
          <a:p>
            <a:r>
              <a:rPr lang="en-US" dirty="0" smtClean="0"/>
              <a:t> </a:t>
            </a:r>
            <a:r>
              <a:rPr lang="en-US" sz="2800" dirty="0" err="1" smtClean="0"/>
              <a:t>Dietyhlpropion</a:t>
            </a:r>
            <a:r>
              <a:rPr lang="en-US" dirty="0" smtClean="0"/>
              <a:t> </a:t>
            </a:r>
            <a:endParaRPr lang="en-US"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477000"/>
          </a:xfrm>
        </p:spPr>
        <p:txBody>
          <a:bodyPr>
            <a:normAutofit fontScale="77500" lnSpcReduction="20000"/>
          </a:bodyPr>
          <a:lstStyle/>
          <a:p>
            <a:pPr algn="just">
              <a:buNone/>
            </a:pPr>
            <a:r>
              <a:rPr lang="en-US" sz="4200" b="1" dirty="0" smtClean="0">
                <a:solidFill>
                  <a:srgbClr val="00B050"/>
                </a:solidFill>
              </a:rPr>
              <a:t>5.ANTIDEPRESSANTS   :</a:t>
            </a:r>
          </a:p>
          <a:p>
            <a:pPr algn="just">
              <a:buNone/>
            </a:pPr>
            <a:r>
              <a:rPr lang="en-US" sz="3600" dirty="0" smtClean="0">
                <a:solidFill>
                  <a:srgbClr val="C00000"/>
                </a:solidFill>
              </a:rPr>
              <a:t>CLASSIFICATION :</a:t>
            </a:r>
          </a:p>
          <a:p>
            <a:pPr algn="just">
              <a:buNone/>
            </a:pPr>
            <a:r>
              <a:rPr lang="en-US" dirty="0" smtClean="0"/>
              <a:t>1.Mono amine </a:t>
            </a:r>
            <a:r>
              <a:rPr lang="en-US" dirty="0" err="1" smtClean="0"/>
              <a:t>oxidase</a:t>
            </a:r>
            <a:r>
              <a:rPr lang="en-US" dirty="0" smtClean="0"/>
              <a:t> inhibitors – </a:t>
            </a:r>
            <a:r>
              <a:rPr lang="en-US" dirty="0" err="1" smtClean="0"/>
              <a:t>eg</a:t>
            </a:r>
            <a:r>
              <a:rPr lang="en-US" dirty="0" smtClean="0"/>
              <a:t>: </a:t>
            </a:r>
            <a:r>
              <a:rPr lang="en-US" dirty="0" err="1" smtClean="0"/>
              <a:t>Phenelzine</a:t>
            </a:r>
            <a:r>
              <a:rPr lang="en-US" dirty="0" smtClean="0"/>
              <a:t> , </a:t>
            </a:r>
            <a:r>
              <a:rPr lang="en-US" dirty="0" err="1" smtClean="0"/>
              <a:t>Tranyl</a:t>
            </a:r>
            <a:r>
              <a:rPr lang="en-US" dirty="0" smtClean="0"/>
              <a:t> </a:t>
            </a:r>
            <a:r>
              <a:rPr lang="en-US" dirty="0" err="1" smtClean="0"/>
              <a:t>cypromine</a:t>
            </a:r>
            <a:r>
              <a:rPr lang="en-US" dirty="0" smtClean="0"/>
              <a:t> </a:t>
            </a:r>
          </a:p>
          <a:p>
            <a:pPr algn="just">
              <a:buNone/>
            </a:pPr>
            <a:r>
              <a:rPr lang="en-US" dirty="0" smtClean="0"/>
              <a:t>2.Tricyclic antidepressants :</a:t>
            </a:r>
          </a:p>
          <a:p>
            <a:pPr algn="just">
              <a:buNone/>
            </a:pPr>
            <a:r>
              <a:rPr lang="en-US" dirty="0" smtClean="0"/>
              <a:t>      a) </a:t>
            </a:r>
            <a:r>
              <a:rPr lang="en-US" dirty="0" err="1" smtClean="0"/>
              <a:t>Imino</a:t>
            </a:r>
            <a:r>
              <a:rPr lang="en-US" dirty="0" smtClean="0"/>
              <a:t> </a:t>
            </a:r>
            <a:r>
              <a:rPr lang="en-US" dirty="0" err="1" smtClean="0"/>
              <a:t>dibenzyl</a:t>
            </a:r>
            <a:r>
              <a:rPr lang="en-US" dirty="0" smtClean="0"/>
              <a:t> derivatives -  </a:t>
            </a:r>
            <a:r>
              <a:rPr lang="en-US" dirty="0" err="1" smtClean="0"/>
              <a:t>eg</a:t>
            </a:r>
            <a:r>
              <a:rPr lang="en-US" dirty="0" smtClean="0"/>
              <a:t>: </a:t>
            </a:r>
            <a:r>
              <a:rPr lang="en-US" dirty="0" err="1" smtClean="0"/>
              <a:t>Imipramine</a:t>
            </a:r>
            <a:r>
              <a:rPr lang="en-US" dirty="0" smtClean="0"/>
              <a:t> , </a:t>
            </a:r>
            <a:r>
              <a:rPr lang="en-US" dirty="0" err="1" smtClean="0"/>
              <a:t>Desipramine</a:t>
            </a:r>
            <a:endParaRPr lang="en-US" dirty="0" smtClean="0"/>
          </a:p>
          <a:p>
            <a:pPr algn="just">
              <a:buNone/>
            </a:pPr>
            <a:r>
              <a:rPr lang="en-US" dirty="0" smtClean="0"/>
              <a:t>      b) </a:t>
            </a:r>
            <a:r>
              <a:rPr lang="en-US" dirty="0" err="1" smtClean="0"/>
              <a:t>Dibenzocycloheptene</a:t>
            </a:r>
            <a:r>
              <a:rPr lang="en-US" dirty="0" smtClean="0"/>
              <a:t> derivatives – </a:t>
            </a:r>
            <a:r>
              <a:rPr lang="en-US" dirty="0" err="1" smtClean="0"/>
              <a:t>eg</a:t>
            </a:r>
            <a:r>
              <a:rPr lang="en-US" dirty="0" smtClean="0"/>
              <a:t>: </a:t>
            </a:r>
            <a:r>
              <a:rPr lang="en-US" dirty="0" err="1" smtClean="0"/>
              <a:t>Amitriptylline</a:t>
            </a:r>
            <a:r>
              <a:rPr lang="en-US" dirty="0" smtClean="0"/>
              <a:t>, </a:t>
            </a:r>
            <a:r>
              <a:rPr lang="en-US" dirty="0" err="1" smtClean="0"/>
              <a:t>Protriptylline</a:t>
            </a:r>
            <a:r>
              <a:rPr lang="en-US" dirty="0" smtClean="0"/>
              <a:t> </a:t>
            </a:r>
          </a:p>
          <a:p>
            <a:pPr algn="just">
              <a:buNone/>
            </a:pPr>
            <a:r>
              <a:rPr lang="en-US" dirty="0" smtClean="0"/>
              <a:t>      c) </a:t>
            </a:r>
            <a:r>
              <a:rPr lang="en-US" dirty="0" err="1" smtClean="0"/>
              <a:t>Dibenzoxepine</a:t>
            </a:r>
            <a:r>
              <a:rPr lang="en-US" dirty="0" smtClean="0"/>
              <a:t> derivatives – </a:t>
            </a:r>
            <a:r>
              <a:rPr lang="en-US" dirty="0" err="1" smtClean="0"/>
              <a:t>eg</a:t>
            </a:r>
            <a:r>
              <a:rPr lang="en-US" dirty="0" smtClean="0"/>
              <a:t>: </a:t>
            </a:r>
            <a:r>
              <a:rPr lang="en-US" dirty="0" err="1" smtClean="0"/>
              <a:t>Doxepin</a:t>
            </a:r>
            <a:endParaRPr lang="en-US" dirty="0" smtClean="0"/>
          </a:p>
          <a:p>
            <a:pPr algn="just">
              <a:buNone/>
            </a:pPr>
            <a:r>
              <a:rPr lang="en-US" dirty="0" smtClean="0"/>
              <a:t>3.Selective  </a:t>
            </a:r>
            <a:r>
              <a:rPr lang="en-US" dirty="0" err="1" smtClean="0"/>
              <a:t>Serotinin</a:t>
            </a:r>
            <a:r>
              <a:rPr lang="en-US" dirty="0" smtClean="0"/>
              <a:t> reuptake inhibitors(SSRI) –</a:t>
            </a:r>
            <a:r>
              <a:rPr lang="en-US" dirty="0" err="1" smtClean="0"/>
              <a:t>eg</a:t>
            </a:r>
            <a:r>
              <a:rPr lang="en-US" dirty="0" smtClean="0"/>
              <a:t>: </a:t>
            </a:r>
            <a:r>
              <a:rPr lang="en-US" dirty="0" err="1" smtClean="0"/>
              <a:t>Citalopram</a:t>
            </a:r>
            <a:r>
              <a:rPr lang="en-US" dirty="0" smtClean="0"/>
              <a:t> , </a:t>
            </a:r>
            <a:r>
              <a:rPr lang="en-US" dirty="0" err="1" smtClean="0"/>
              <a:t>escitalopram</a:t>
            </a:r>
            <a:r>
              <a:rPr lang="en-US" dirty="0" smtClean="0"/>
              <a:t> ,                                                                                            </a:t>
            </a:r>
            <a:r>
              <a:rPr lang="en-US" dirty="0" err="1" smtClean="0"/>
              <a:t>fluoxetine</a:t>
            </a:r>
            <a:r>
              <a:rPr lang="en-US" dirty="0" smtClean="0"/>
              <a:t> , </a:t>
            </a:r>
            <a:r>
              <a:rPr lang="en-US" dirty="0" err="1" smtClean="0"/>
              <a:t>sertraline</a:t>
            </a:r>
            <a:r>
              <a:rPr lang="en-US" dirty="0" smtClean="0"/>
              <a:t>.</a:t>
            </a:r>
          </a:p>
          <a:p>
            <a:pPr algn="just">
              <a:buNone/>
            </a:pPr>
            <a:r>
              <a:rPr lang="en-US" dirty="0" smtClean="0"/>
              <a:t>4.Selective </a:t>
            </a:r>
            <a:r>
              <a:rPr lang="en-US" dirty="0" err="1" smtClean="0"/>
              <a:t>norepinephrine</a:t>
            </a:r>
            <a:r>
              <a:rPr lang="en-US" dirty="0" smtClean="0"/>
              <a:t> reuptake inhibitors – </a:t>
            </a:r>
            <a:r>
              <a:rPr lang="en-US" dirty="0" err="1" smtClean="0"/>
              <a:t>eg</a:t>
            </a:r>
            <a:r>
              <a:rPr lang="en-US" dirty="0" smtClean="0"/>
              <a:t>; </a:t>
            </a:r>
            <a:r>
              <a:rPr lang="en-US" dirty="0" err="1" smtClean="0"/>
              <a:t>Venlafexine</a:t>
            </a:r>
            <a:r>
              <a:rPr lang="en-US" dirty="0" smtClean="0"/>
              <a:t> , </a:t>
            </a:r>
            <a:r>
              <a:rPr lang="en-US" dirty="0" err="1" smtClean="0"/>
              <a:t>Roboxetine</a:t>
            </a:r>
            <a:endParaRPr lang="en-US" dirty="0" smtClean="0"/>
          </a:p>
          <a:p>
            <a:pPr algn="just">
              <a:buNone/>
            </a:pPr>
            <a:r>
              <a:rPr lang="en-US" dirty="0" smtClean="0"/>
              <a:t>5. Miscellaneous antidepressants or </a:t>
            </a:r>
            <a:r>
              <a:rPr lang="en-US" dirty="0" err="1" smtClean="0"/>
              <a:t>heterocyclics</a:t>
            </a:r>
            <a:r>
              <a:rPr lang="en-US" dirty="0" smtClean="0"/>
              <a:t> – </a:t>
            </a:r>
            <a:r>
              <a:rPr lang="en-US" dirty="0" err="1" smtClean="0"/>
              <a:t>eg</a:t>
            </a:r>
            <a:r>
              <a:rPr lang="en-US" dirty="0" smtClean="0"/>
              <a:t>: </a:t>
            </a:r>
            <a:r>
              <a:rPr lang="en-US" dirty="0" err="1" smtClean="0"/>
              <a:t>Bupropion</a:t>
            </a:r>
            <a:r>
              <a:rPr lang="en-US" dirty="0" smtClean="0"/>
              <a:t> , </a:t>
            </a:r>
            <a:r>
              <a:rPr lang="en-US" dirty="0" err="1" smtClean="0"/>
              <a:t>Trazadone</a:t>
            </a:r>
            <a:r>
              <a:rPr lang="en-US" dirty="0" smtClean="0"/>
              <a:t>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rmAutofit/>
          </a:bodyPr>
          <a:lstStyle/>
          <a:p>
            <a:r>
              <a:rPr lang="en-US" sz="3000" b="1" dirty="0" smtClean="0">
                <a:solidFill>
                  <a:srgbClr val="00B050"/>
                </a:solidFill>
                <a:latin typeface="Times New Roman" pitchFamily="18" charset="0"/>
                <a:cs typeface="Times New Roman" pitchFamily="18" charset="0"/>
              </a:rPr>
              <a:t>STRUCTURES OF ANTI DEPRESSANT DRUGS</a:t>
            </a:r>
            <a:endParaRPr lang="en-US" sz="3000" b="1"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pic>
        <p:nvPicPr>
          <p:cNvPr id="5" name="Content Placeholder 4" descr="http://upload.wikimedia.org/wikipedia/commons/thumb/7/7b/Phenelzine.png/200px-Phenelzine.png"/>
          <p:cNvPicPr>
            <a:picLocks noGrp="1"/>
          </p:cNvPicPr>
          <p:nvPr>
            <p:ph idx="1"/>
          </p:nvPr>
        </p:nvPicPr>
        <p:blipFill>
          <a:blip r:embed="rId2"/>
          <a:srcRect/>
          <a:stretch>
            <a:fillRect/>
          </a:stretch>
        </p:blipFill>
        <p:spPr bwMode="auto">
          <a:xfrm>
            <a:off x="533400" y="1371600"/>
            <a:ext cx="1905266" cy="876422"/>
          </a:xfrm>
          <a:prstGeom prst="rect">
            <a:avLst/>
          </a:prstGeom>
          <a:noFill/>
          <a:ln w="9525">
            <a:noFill/>
            <a:miter lim="800000"/>
            <a:headEnd/>
            <a:tailEnd/>
          </a:ln>
        </p:spPr>
      </p:pic>
      <p:pic>
        <p:nvPicPr>
          <p:cNvPr id="6" name="Picture 5" descr="http://upload.wikimedia.org/wikipedia/commons/thumb/b/b9/Tranylcypromine_Enantiomers_Structural_Formulae.png/200px-Tranylcypromine_Enantiomers_Structural_Formulae.png"/>
          <p:cNvPicPr/>
          <p:nvPr/>
        </p:nvPicPr>
        <p:blipFill>
          <a:blip r:embed="rId3"/>
          <a:srcRect/>
          <a:stretch>
            <a:fillRect/>
          </a:stretch>
        </p:blipFill>
        <p:spPr bwMode="auto">
          <a:xfrm>
            <a:off x="3429000" y="1143000"/>
            <a:ext cx="1905000" cy="1304925"/>
          </a:xfrm>
          <a:prstGeom prst="rect">
            <a:avLst/>
          </a:prstGeom>
          <a:noFill/>
          <a:ln w="9525">
            <a:noFill/>
            <a:miter lim="800000"/>
            <a:headEnd/>
            <a:tailEnd/>
          </a:ln>
        </p:spPr>
      </p:pic>
      <p:sp>
        <p:nvSpPr>
          <p:cNvPr id="7" name="Rectangle 6"/>
          <p:cNvSpPr/>
          <p:nvPr/>
        </p:nvSpPr>
        <p:spPr>
          <a:xfrm>
            <a:off x="914400" y="2514600"/>
            <a:ext cx="1212191" cy="369332"/>
          </a:xfrm>
          <a:prstGeom prst="rect">
            <a:avLst/>
          </a:prstGeom>
        </p:spPr>
        <p:txBody>
          <a:bodyPr wrap="none">
            <a:spAutoFit/>
          </a:bodyPr>
          <a:lstStyle/>
          <a:p>
            <a:r>
              <a:rPr lang="en-US" dirty="0" err="1" smtClean="0"/>
              <a:t>Phenelzine</a:t>
            </a:r>
            <a:endParaRPr lang="en-US" dirty="0"/>
          </a:p>
        </p:txBody>
      </p:sp>
      <p:sp>
        <p:nvSpPr>
          <p:cNvPr id="8" name="Rectangle 7"/>
          <p:cNvSpPr/>
          <p:nvPr/>
        </p:nvSpPr>
        <p:spPr>
          <a:xfrm>
            <a:off x="3657600" y="2590800"/>
            <a:ext cx="1792670" cy="369332"/>
          </a:xfrm>
          <a:prstGeom prst="rect">
            <a:avLst/>
          </a:prstGeom>
        </p:spPr>
        <p:txBody>
          <a:bodyPr wrap="none">
            <a:spAutoFit/>
          </a:bodyPr>
          <a:lstStyle/>
          <a:p>
            <a:r>
              <a:rPr lang="en-US" dirty="0" err="1" smtClean="0"/>
              <a:t>Tranyl</a:t>
            </a:r>
            <a:r>
              <a:rPr lang="en-US" dirty="0" smtClean="0"/>
              <a:t> </a:t>
            </a:r>
            <a:r>
              <a:rPr lang="en-US" dirty="0" err="1" smtClean="0"/>
              <a:t>cypromine</a:t>
            </a:r>
            <a:endParaRPr lang="en-US" dirty="0"/>
          </a:p>
        </p:txBody>
      </p:sp>
      <p:pic>
        <p:nvPicPr>
          <p:cNvPr id="9" name="Picture 8" descr="http://upload.wikimedia.org/wikipedia/commons/thumb/b/b7/Imipramine.svg/200px-Imipramine.svg.png"/>
          <p:cNvPicPr/>
          <p:nvPr/>
        </p:nvPicPr>
        <p:blipFill>
          <a:blip r:embed="rId4"/>
          <a:srcRect/>
          <a:stretch>
            <a:fillRect/>
          </a:stretch>
        </p:blipFill>
        <p:spPr bwMode="auto">
          <a:xfrm>
            <a:off x="6781800" y="1371600"/>
            <a:ext cx="1905000" cy="866775"/>
          </a:xfrm>
          <a:prstGeom prst="rect">
            <a:avLst/>
          </a:prstGeom>
          <a:noFill/>
          <a:ln w="9525">
            <a:noFill/>
            <a:miter lim="800000"/>
            <a:headEnd/>
            <a:tailEnd/>
          </a:ln>
        </p:spPr>
      </p:pic>
      <p:sp>
        <p:nvSpPr>
          <p:cNvPr id="10" name="Rectangle 9"/>
          <p:cNvSpPr/>
          <p:nvPr/>
        </p:nvSpPr>
        <p:spPr>
          <a:xfrm>
            <a:off x="7239000" y="2514600"/>
            <a:ext cx="1261949" cy="369332"/>
          </a:xfrm>
          <a:prstGeom prst="rect">
            <a:avLst/>
          </a:prstGeom>
        </p:spPr>
        <p:txBody>
          <a:bodyPr wrap="none">
            <a:spAutoFit/>
          </a:bodyPr>
          <a:lstStyle/>
          <a:p>
            <a:r>
              <a:rPr lang="en-US" dirty="0" err="1" smtClean="0"/>
              <a:t>Imipramine</a:t>
            </a:r>
            <a:endParaRPr lang="en-US" dirty="0"/>
          </a:p>
        </p:txBody>
      </p:sp>
      <p:pic>
        <p:nvPicPr>
          <p:cNvPr id="11" name="Picture 10" descr="http://upload.wikimedia.org/wikipedia/commons/thumb/4/46/Desipramine.svg/220px-Desipramine.svg.png"/>
          <p:cNvPicPr/>
          <p:nvPr/>
        </p:nvPicPr>
        <p:blipFill>
          <a:blip r:embed="rId5"/>
          <a:srcRect/>
          <a:stretch>
            <a:fillRect/>
          </a:stretch>
        </p:blipFill>
        <p:spPr bwMode="auto">
          <a:xfrm>
            <a:off x="381000" y="3352800"/>
            <a:ext cx="2095500" cy="1428750"/>
          </a:xfrm>
          <a:prstGeom prst="rect">
            <a:avLst/>
          </a:prstGeom>
          <a:noFill/>
          <a:ln w="9525">
            <a:noFill/>
            <a:miter lim="800000"/>
            <a:headEnd/>
            <a:tailEnd/>
          </a:ln>
        </p:spPr>
      </p:pic>
      <p:sp>
        <p:nvSpPr>
          <p:cNvPr id="12" name="Rectangle 11"/>
          <p:cNvSpPr/>
          <p:nvPr/>
        </p:nvSpPr>
        <p:spPr>
          <a:xfrm>
            <a:off x="457200" y="4648200"/>
            <a:ext cx="1367747" cy="369332"/>
          </a:xfrm>
          <a:prstGeom prst="rect">
            <a:avLst/>
          </a:prstGeom>
        </p:spPr>
        <p:txBody>
          <a:bodyPr wrap="none">
            <a:spAutoFit/>
          </a:bodyPr>
          <a:lstStyle/>
          <a:p>
            <a:r>
              <a:rPr lang="en-US" dirty="0" err="1" smtClean="0"/>
              <a:t>Desipramine</a:t>
            </a:r>
            <a:endParaRPr lang="en-US" dirty="0"/>
          </a:p>
        </p:txBody>
      </p:sp>
      <p:pic>
        <p:nvPicPr>
          <p:cNvPr id="13" name="Picture 12" descr="http://upload.wikimedia.org/wikipedia/commons/thumb/b/b6/Amitriptyline.svg/200px-Amitriptyline.svg.png"/>
          <p:cNvPicPr/>
          <p:nvPr/>
        </p:nvPicPr>
        <p:blipFill>
          <a:blip r:embed="rId6"/>
          <a:srcRect/>
          <a:stretch>
            <a:fillRect/>
          </a:stretch>
        </p:blipFill>
        <p:spPr bwMode="auto">
          <a:xfrm>
            <a:off x="3581400" y="3429000"/>
            <a:ext cx="1905000" cy="1009650"/>
          </a:xfrm>
          <a:prstGeom prst="rect">
            <a:avLst/>
          </a:prstGeom>
          <a:noFill/>
          <a:ln w="9525">
            <a:noFill/>
            <a:miter lim="800000"/>
            <a:headEnd/>
            <a:tailEnd/>
          </a:ln>
        </p:spPr>
      </p:pic>
      <p:sp>
        <p:nvSpPr>
          <p:cNvPr id="14" name="Rectangle 13"/>
          <p:cNvSpPr/>
          <p:nvPr/>
        </p:nvSpPr>
        <p:spPr>
          <a:xfrm>
            <a:off x="3581400" y="4495800"/>
            <a:ext cx="1515736" cy="369332"/>
          </a:xfrm>
          <a:prstGeom prst="rect">
            <a:avLst/>
          </a:prstGeom>
        </p:spPr>
        <p:txBody>
          <a:bodyPr wrap="none">
            <a:spAutoFit/>
          </a:bodyPr>
          <a:lstStyle/>
          <a:p>
            <a:r>
              <a:rPr lang="en-US" dirty="0" err="1" smtClean="0"/>
              <a:t>Amitriptylline</a:t>
            </a:r>
            <a:r>
              <a:rPr lang="en-US" dirty="0" smtClean="0"/>
              <a:t> </a:t>
            </a:r>
            <a:endParaRPr lang="en-US" dirty="0"/>
          </a:p>
        </p:txBody>
      </p:sp>
      <p:pic>
        <p:nvPicPr>
          <p:cNvPr id="15" name="Picture 14" descr="http://upload.wikimedia.org/wikipedia/commons/thumb/6/6e/Protriptyline.svg/220px-Protriptyline.svg.png"/>
          <p:cNvPicPr/>
          <p:nvPr/>
        </p:nvPicPr>
        <p:blipFill>
          <a:blip r:embed="rId7"/>
          <a:srcRect/>
          <a:stretch>
            <a:fillRect/>
          </a:stretch>
        </p:blipFill>
        <p:spPr bwMode="auto">
          <a:xfrm>
            <a:off x="6705600" y="3505200"/>
            <a:ext cx="2095500" cy="1095375"/>
          </a:xfrm>
          <a:prstGeom prst="rect">
            <a:avLst/>
          </a:prstGeom>
          <a:noFill/>
          <a:ln w="9525">
            <a:noFill/>
            <a:miter lim="800000"/>
            <a:headEnd/>
            <a:tailEnd/>
          </a:ln>
        </p:spPr>
      </p:pic>
      <p:sp>
        <p:nvSpPr>
          <p:cNvPr id="16" name="Rectangle 15"/>
          <p:cNvSpPr/>
          <p:nvPr/>
        </p:nvSpPr>
        <p:spPr>
          <a:xfrm>
            <a:off x="7086600" y="4724400"/>
            <a:ext cx="1409425" cy="369332"/>
          </a:xfrm>
          <a:prstGeom prst="rect">
            <a:avLst/>
          </a:prstGeom>
        </p:spPr>
        <p:txBody>
          <a:bodyPr wrap="none">
            <a:spAutoFit/>
          </a:bodyPr>
          <a:lstStyle/>
          <a:p>
            <a:r>
              <a:rPr lang="en-US" dirty="0" err="1" smtClean="0"/>
              <a:t>Protriptylline</a:t>
            </a:r>
            <a:endParaRPr lang="en-US" dirty="0"/>
          </a:p>
        </p:txBody>
      </p:sp>
      <p:pic>
        <p:nvPicPr>
          <p:cNvPr id="17" name="Picture 16" descr="http://upload.wikimedia.org/wikipedia/commons/thumb/d/d9/%28E%2CZ%29-Doxepin_Structural-Formulae.png/220px-%28E%2CZ%29-Doxepin_Structural-Formulae.png"/>
          <p:cNvPicPr/>
          <p:nvPr/>
        </p:nvPicPr>
        <p:blipFill>
          <a:blip r:embed="rId8"/>
          <a:srcRect/>
          <a:stretch>
            <a:fillRect/>
          </a:stretch>
        </p:blipFill>
        <p:spPr bwMode="auto">
          <a:xfrm>
            <a:off x="1981200" y="5257800"/>
            <a:ext cx="3162300" cy="1371600"/>
          </a:xfrm>
          <a:prstGeom prst="rect">
            <a:avLst/>
          </a:prstGeom>
          <a:noFill/>
          <a:ln w="9525">
            <a:noFill/>
            <a:miter lim="800000"/>
            <a:headEnd/>
            <a:tailEnd/>
          </a:ln>
        </p:spPr>
      </p:pic>
      <p:sp>
        <p:nvSpPr>
          <p:cNvPr id="18" name="Rectangle 17"/>
          <p:cNvSpPr/>
          <p:nvPr/>
        </p:nvSpPr>
        <p:spPr>
          <a:xfrm>
            <a:off x="5410200" y="5791200"/>
            <a:ext cx="1002839" cy="369332"/>
          </a:xfrm>
          <a:prstGeom prst="rect">
            <a:avLst/>
          </a:prstGeom>
        </p:spPr>
        <p:txBody>
          <a:bodyPr wrap="none">
            <a:spAutoFit/>
          </a:bodyPr>
          <a:lstStyle/>
          <a:p>
            <a:r>
              <a:rPr lang="en-US" dirty="0" smtClean="0"/>
              <a:t> </a:t>
            </a:r>
            <a:r>
              <a:rPr lang="en-US" dirty="0" err="1" smtClean="0"/>
              <a:t>Doxepin</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pic>
        <p:nvPicPr>
          <p:cNvPr id="5" name="Content Placeholder 4" descr="http://upload.wikimedia.org/wikipedia/commons/thumb/5/59/Citalopram_structure.svg/200px-Citalopram_structure.svg.png"/>
          <p:cNvPicPr>
            <a:picLocks noGrp="1"/>
          </p:cNvPicPr>
          <p:nvPr>
            <p:ph idx="1"/>
          </p:nvPr>
        </p:nvPicPr>
        <p:blipFill>
          <a:blip r:embed="rId2"/>
          <a:srcRect/>
          <a:stretch>
            <a:fillRect/>
          </a:stretch>
        </p:blipFill>
        <p:spPr bwMode="auto">
          <a:xfrm>
            <a:off x="304800" y="990600"/>
            <a:ext cx="1905000" cy="1029494"/>
          </a:xfrm>
          <a:prstGeom prst="rect">
            <a:avLst/>
          </a:prstGeom>
          <a:noFill/>
          <a:ln w="9525">
            <a:noFill/>
            <a:miter lim="800000"/>
            <a:headEnd/>
            <a:tailEnd/>
          </a:ln>
        </p:spPr>
      </p:pic>
      <p:pic>
        <p:nvPicPr>
          <p:cNvPr id="6" name="Picture 5" descr="http://upload.wikimedia.org/wikipedia/commons/thumb/7/7b/Escitalopram_structure.svg/200px-Escitalopram_structure.svg.png"/>
          <p:cNvPicPr/>
          <p:nvPr/>
        </p:nvPicPr>
        <p:blipFill>
          <a:blip r:embed="rId3"/>
          <a:srcRect/>
          <a:stretch>
            <a:fillRect/>
          </a:stretch>
        </p:blipFill>
        <p:spPr bwMode="auto">
          <a:xfrm>
            <a:off x="2971800" y="914400"/>
            <a:ext cx="1905000" cy="1200150"/>
          </a:xfrm>
          <a:prstGeom prst="rect">
            <a:avLst/>
          </a:prstGeom>
          <a:noFill/>
          <a:ln w="9525">
            <a:noFill/>
            <a:miter lim="800000"/>
            <a:headEnd/>
            <a:tailEnd/>
          </a:ln>
        </p:spPr>
      </p:pic>
      <p:sp>
        <p:nvSpPr>
          <p:cNvPr id="7" name="Rectangle 6"/>
          <p:cNvSpPr/>
          <p:nvPr/>
        </p:nvSpPr>
        <p:spPr>
          <a:xfrm>
            <a:off x="838200" y="2133600"/>
            <a:ext cx="1265539" cy="369332"/>
          </a:xfrm>
          <a:prstGeom prst="rect">
            <a:avLst/>
          </a:prstGeom>
        </p:spPr>
        <p:txBody>
          <a:bodyPr wrap="none">
            <a:spAutoFit/>
          </a:bodyPr>
          <a:lstStyle/>
          <a:p>
            <a:r>
              <a:rPr lang="en-US" dirty="0" err="1" smtClean="0"/>
              <a:t>Citalopram</a:t>
            </a:r>
            <a:r>
              <a:rPr lang="en-US" dirty="0" smtClean="0"/>
              <a:t> </a:t>
            </a:r>
            <a:endParaRPr lang="en-US" dirty="0"/>
          </a:p>
        </p:txBody>
      </p:sp>
      <p:sp>
        <p:nvSpPr>
          <p:cNvPr id="8" name="Rectangle 7"/>
          <p:cNvSpPr/>
          <p:nvPr/>
        </p:nvSpPr>
        <p:spPr>
          <a:xfrm>
            <a:off x="3429000" y="2057400"/>
            <a:ext cx="1388970" cy="369332"/>
          </a:xfrm>
          <a:prstGeom prst="rect">
            <a:avLst/>
          </a:prstGeom>
        </p:spPr>
        <p:txBody>
          <a:bodyPr wrap="none">
            <a:spAutoFit/>
          </a:bodyPr>
          <a:lstStyle/>
          <a:p>
            <a:r>
              <a:rPr lang="en-US" dirty="0" err="1" smtClean="0"/>
              <a:t>Escitalopram</a:t>
            </a:r>
            <a:endParaRPr lang="en-US" dirty="0"/>
          </a:p>
        </p:txBody>
      </p:sp>
      <p:pic>
        <p:nvPicPr>
          <p:cNvPr id="9" name="Picture 8" descr="http://upload.wikimedia.org/wikipedia/commons/thumb/f/f3/Reboxetin-Racemat.png/350px-Reboxetin-Racemat.png"/>
          <p:cNvPicPr/>
          <p:nvPr/>
        </p:nvPicPr>
        <p:blipFill>
          <a:blip r:embed="rId4"/>
          <a:srcRect/>
          <a:stretch>
            <a:fillRect/>
          </a:stretch>
        </p:blipFill>
        <p:spPr bwMode="auto">
          <a:xfrm>
            <a:off x="5791200" y="838200"/>
            <a:ext cx="2686050" cy="1352550"/>
          </a:xfrm>
          <a:prstGeom prst="rect">
            <a:avLst/>
          </a:prstGeom>
          <a:noFill/>
          <a:ln w="9525">
            <a:noFill/>
            <a:miter lim="800000"/>
            <a:headEnd/>
            <a:tailEnd/>
          </a:ln>
        </p:spPr>
      </p:pic>
      <p:sp>
        <p:nvSpPr>
          <p:cNvPr id="10" name="Rectangle 9"/>
          <p:cNvSpPr/>
          <p:nvPr/>
        </p:nvSpPr>
        <p:spPr>
          <a:xfrm>
            <a:off x="6553200" y="2286000"/>
            <a:ext cx="1125116" cy="369332"/>
          </a:xfrm>
          <a:prstGeom prst="rect">
            <a:avLst/>
          </a:prstGeom>
        </p:spPr>
        <p:txBody>
          <a:bodyPr wrap="none">
            <a:spAutoFit/>
          </a:bodyPr>
          <a:lstStyle/>
          <a:p>
            <a:r>
              <a:rPr lang="en-US" dirty="0" err="1" smtClean="0"/>
              <a:t>Roboxetin</a:t>
            </a:r>
            <a:endParaRPr lang="en-US" dirty="0"/>
          </a:p>
        </p:txBody>
      </p:sp>
      <p:pic>
        <p:nvPicPr>
          <p:cNvPr id="11" name="Picture 10" descr="http://upload.wikimedia.org/wikipedia/commons/thumb/7/7d/Venlafaxine_structure.svg/200px-Venlafaxine_structure.svg.png"/>
          <p:cNvPicPr/>
          <p:nvPr/>
        </p:nvPicPr>
        <p:blipFill>
          <a:blip r:embed="rId5"/>
          <a:srcRect/>
          <a:stretch>
            <a:fillRect/>
          </a:stretch>
        </p:blipFill>
        <p:spPr bwMode="auto">
          <a:xfrm>
            <a:off x="304800" y="3200400"/>
            <a:ext cx="2476500" cy="1257300"/>
          </a:xfrm>
          <a:prstGeom prst="rect">
            <a:avLst/>
          </a:prstGeom>
          <a:noFill/>
          <a:ln w="9525">
            <a:noFill/>
            <a:miter lim="800000"/>
            <a:headEnd/>
            <a:tailEnd/>
          </a:ln>
        </p:spPr>
      </p:pic>
      <p:sp>
        <p:nvSpPr>
          <p:cNvPr id="12" name="Rectangle 11"/>
          <p:cNvSpPr/>
          <p:nvPr/>
        </p:nvSpPr>
        <p:spPr>
          <a:xfrm>
            <a:off x="914400" y="4800600"/>
            <a:ext cx="1270284" cy="369332"/>
          </a:xfrm>
          <a:prstGeom prst="rect">
            <a:avLst/>
          </a:prstGeom>
        </p:spPr>
        <p:txBody>
          <a:bodyPr wrap="none">
            <a:spAutoFit/>
          </a:bodyPr>
          <a:lstStyle/>
          <a:p>
            <a:r>
              <a:rPr lang="en-US" dirty="0" err="1" smtClean="0"/>
              <a:t>Venlafexine</a:t>
            </a:r>
            <a:endParaRPr lang="en-US" dirty="0"/>
          </a:p>
        </p:txBody>
      </p:sp>
      <p:pic>
        <p:nvPicPr>
          <p:cNvPr id="13" name="Picture 12" descr="http://upload.wikimedia.org/wikipedia/commons/thumb/e/ed/Bupropion_skeletal.svg/200px-Bupropion_skeletal.svg.png"/>
          <p:cNvPicPr/>
          <p:nvPr/>
        </p:nvPicPr>
        <p:blipFill>
          <a:blip r:embed="rId6"/>
          <a:srcRect/>
          <a:stretch>
            <a:fillRect/>
          </a:stretch>
        </p:blipFill>
        <p:spPr bwMode="auto">
          <a:xfrm>
            <a:off x="3657600" y="3352800"/>
            <a:ext cx="1905000" cy="1038225"/>
          </a:xfrm>
          <a:prstGeom prst="rect">
            <a:avLst/>
          </a:prstGeom>
          <a:noFill/>
          <a:ln w="9525">
            <a:noFill/>
            <a:miter lim="800000"/>
            <a:headEnd/>
            <a:tailEnd/>
          </a:ln>
        </p:spPr>
      </p:pic>
      <p:pic>
        <p:nvPicPr>
          <p:cNvPr id="14" name="Picture 13" descr="http://upload.wikimedia.org/wikipedia/en/thumb/9/97/Mirtazapine2DACS.svg/180px-Mirtazapine2DACS.svg.png"/>
          <p:cNvPicPr/>
          <p:nvPr/>
        </p:nvPicPr>
        <p:blipFill>
          <a:blip r:embed="rId7"/>
          <a:srcRect/>
          <a:stretch>
            <a:fillRect/>
          </a:stretch>
        </p:blipFill>
        <p:spPr bwMode="auto">
          <a:xfrm>
            <a:off x="6553200" y="3352800"/>
            <a:ext cx="1714500" cy="990600"/>
          </a:xfrm>
          <a:prstGeom prst="rect">
            <a:avLst/>
          </a:prstGeom>
          <a:noFill/>
          <a:ln w="9525">
            <a:noFill/>
            <a:miter lim="800000"/>
            <a:headEnd/>
            <a:tailEnd/>
          </a:ln>
        </p:spPr>
      </p:pic>
      <p:sp>
        <p:nvSpPr>
          <p:cNvPr id="15" name="Rectangle 14"/>
          <p:cNvSpPr/>
          <p:nvPr/>
        </p:nvSpPr>
        <p:spPr>
          <a:xfrm>
            <a:off x="4267200" y="4800600"/>
            <a:ext cx="1170000" cy="369332"/>
          </a:xfrm>
          <a:prstGeom prst="rect">
            <a:avLst/>
          </a:prstGeom>
        </p:spPr>
        <p:txBody>
          <a:bodyPr wrap="square">
            <a:spAutoFit/>
          </a:bodyPr>
          <a:lstStyle/>
          <a:p>
            <a:r>
              <a:rPr lang="en-US" dirty="0" err="1" smtClean="0"/>
              <a:t>Bupropion</a:t>
            </a:r>
            <a:endParaRPr lang="en-US" dirty="0"/>
          </a:p>
        </p:txBody>
      </p:sp>
      <p:sp>
        <p:nvSpPr>
          <p:cNvPr id="16" name="Rectangle 15"/>
          <p:cNvSpPr/>
          <p:nvPr/>
        </p:nvSpPr>
        <p:spPr>
          <a:xfrm>
            <a:off x="7010400" y="4724400"/>
            <a:ext cx="1309718" cy="369332"/>
          </a:xfrm>
          <a:prstGeom prst="rect">
            <a:avLst/>
          </a:prstGeom>
        </p:spPr>
        <p:txBody>
          <a:bodyPr wrap="none">
            <a:spAutoFit/>
          </a:bodyPr>
          <a:lstStyle/>
          <a:p>
            <a:r>
              <a:rPr lang="en-US" dirty="0" err="1" smtClean="0"/>
              <a:t>Mirtazapine</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8362"/>
            <a:ext cx="9144000" cy="579438"/>
          </a:xfrm>
        </p:spPr>
        <p:txBody>
          <a:bodyPr>
            <a:normAutofit fontScale="90000"/>
          </a:bodyPr>
          <a:lstStyle/>
          <a:p>
            <a:r>
              <a:rPr lang="en-US" sz="3300" b="1" dirty="0" smtClean="0">
                <a:solidFill>
                  <a:srgbClr val="00B050"/>
                </a:solidFill>
                <a:latin typeface="Times New Roman" pitchFamily="18" charset="0"/>
                <a:cs typeface="Times New Roman" pitchFamily="18" charset="0"/>
              </a:rPr>
              <a:t>6.PSYCHO MIMETIC DRUGS ( HALLUCINOGENIC DRUG)</a:t>
            </a:r>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562600"/>
          </a:xfrm>
        </p:spPr>
        <p:txBody>
          <a:bodyPr>
            <a:normAutofit fontScale="92500" lnSpcReduction="20000"/>
          </a:bodyPr>
          <a:lstStyle/>
          <a:p>
            <a:pPr algn="just">
              <a:buNone/>
            </a:pPr>
            <a:endParaRPr lang="en-US" sz="3000" dirty="0" smtClean="0">
              <a:solidFill>
                <a:srgbClr val="C00000"/>
              </a:solidFill>
              <a:latin typeface="Times New Roman" pitchFamily="18" charset="0"/>
              <a:cs typeface="Times New Roman" pitchFamily="18" charset="0"/>
            </a:endParaRPr>
          </a:p>
          <a:p>
            <a:pPr algn="just">
              <a:buNone/>
            </a:pPr>
            <a:r>
              <a:rPr lang="en-US" sz="3000" dirty="0" smtClean="0">
                <a:solidFill>
                  <a:srgbClr val="C00000"/>
                </a:solidFill>
                <a:latin typeface="Times New Roman" pitchFamily="18" charset="0"/>
                <a:cs typeface="Times New Roman" pitchFamily="18" charset="0"/>
              </a:rPr>
              <a:t>CLASSIFICATION:</a:t>
            </a:r>
          </a:p>
          <a:p>
            <a:pPr algn="just">
              <a:buNone/>
            </a:pPr>
            <a:r>
              <a:rPr lang="en-US" dirty="0" smtClean="0">
                <a:latin typeface="Times New Roman" pitchFamily="18" charset="0"/>
                <a:cs typeface="Times New Roman" pitchFamily="18" charset="0"/>
              </a:rPr>
              <a:t>1.Aryl amino hallucinogens</a:t>
            </a:r>
          </a:p>
          <a:p>
            <a:pPr algn="just">
              <a:buNone/>
            </a:pP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Indolethylamines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 Psilocybin and psilocin</a:t>
            </a:r>
          </a:p>
          <a:p>
            <a:pPr algn="just">
              <a:buNone/>
            </a:pPr>
            <a:r>
              <a:rPr lang="en-US" dirty="0" smtClean="0">
                <a:latin typeface="Times New Roman" pitchFamily="18" charset="0"/>
                <a:cs typeface="Times New Roman" pitchFamily="18" charset="0"/>
              </a:rPr>
              <a:t>      b) 2- </a:t>
            </a:r>
            <a:r>
              <a:rPr lang="en-US" dirty="0" err="1" smtClean="0">
                <a:latin typeface="Times New Roman" pitchFamily="18" charset="0"/>
                <a:cs typeface="Times New Roman" pitchFamily="18" charset="0"/>
              </a:rPr>
              <a:t>Phenylethylamine</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Mescaline</a:t>
            </a:r>
          </a:p>
          <a:p>
            <a:pPr algn="just">
              <a:buNone/>
            </a:pPr>
            <a:r>
              <a:rPr lang="en-US" dirty="0" smtClean="0">
                <a:latin typeface="Times New Roman" pitchFamily="18" charset="0"/>
                <a:cs typeface="Times New Roman" pitchFamily="18" charset="0"/>
              </a:rPr>
              <a:t>      c) Agents possessing both </a:t>
            </a:r>
            <a:r>
              <a:rPr lang="en-US" dirty="0" err="1" smtClean="0">
                <a:latin typeface="Times New Roman" pitchFamily="18" charset="0"/>
                <a:cs typeface="Times New Roman" pitchFamily="18" charset="0"/>
              </a:rPr>
              <a:t>Indoethylamine</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phenylethylamine</a:t>
            </a:r>
            <a:r>
              <a:rPr lang="en-US" dirty="0" smtClean="0">
                <a:latin typeface="Times New Roman" pitchFamily="18" charset="0"/>
                <a:cs typeface="Times New Roman" pitchFamily="18" charset="0"/>
              </a:rPr>
              <a:t> moiety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lysergic acid </a:t>
            </a:r>
            <a:r>
              <a:rPr lang="en-US" dirty="0" err="1" smtClean="0">
                <a:latin typeface="Times New Roman" pitchFamily="18" charset="0"/>
                <a:cs typeface="Times New Roman" pitchFamily="18" charset="0"/>
              </a:rPr>
              <a:t>diethylamine</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2.Dissociate agent –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Phencyclidine</a:t>
            </a:r>
          </a:p>
          <a:p>
            <a:pPr algn="just">
              <a:buNone/>
            </a:pPr>
            <a:r>
              <a:rPr lang="en-US" dirty="0" smtClean="0">
                <a:latin typeface="Times New Roman" pitchFamily="18" charset="0"/>
                <a:cs typeface="Times New Roman" pitchFamily="18" charset="0"/>
              </a:rPr>
              <a:t>3.Euphoriant stimulant –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Cocaine</a:t>
            </a:r>
          </a:p>
          <a:p>
            <a:pPr algn="just">
              <a:buNone/>
            </a:pPr>
            <a:r>
              <a:rPr lang="en-US" dirty="0" smtClean="0">
                <a:latin typeface="Times New Roman" pitchFamily="18" charset="0"/>
                <a:cs typeface="Times New Roman" pitchFamily="18" charset="0"/>
              </a:rPr>
              <a:t>4.Depressant intoxicant – </a:t>
            </a:r>
            <a:r>
              <a:rPr lang="en-US" dirty="0" err="1" smtClean="0">
                <a:latin typeface="Times New Roman" pitchFamily="18" charset="0"/>
                <a:cs typeface="Times New Roman" pitchFamily="18" charset="0"/>
              </a:rPr>
              <a:t>eg</a:t>
            </a:r>
            <a:r>
              <a:rPr lang="en-US" dirty="0" smtClean="0"/>
              <a:t>: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0B050"/>
                </a:solidFill>
              </a:rPr>
              <a:t>STRUCUTES OF DRUGS: </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pic>
        <p:nvPicPr>
          <p:cNvPr id="5" name="Content Placeholder 4" descr="http://www.mushmagic.com/img/cms/psilocybin%20psilocin%20structure.jpg"/>
          <p:cNvPicPr>
            <a:picLocks noGrp="1"/>
          </p:cNvPicPr>
          <p:nvPr>
            <p:ph idx="1"/>
          </p:nvPr>
        </p:nvPicPr>
        <p:blipFill>
          <a:blip r:embed="rId2"/>
          <a:srcRect/>
          <a:stretch>
            <a:fillRect/>
          </a:stretch>
        </p:blipFill>
        <p:spPr bwMode="auto">
          <a:xfrm>
            <a:off x="304800" y="990600"/>
            <a:ext cx="5181600" cy="2349500"/>
          </a:xfrm>
          <a:prstGeom prst="rect">
            <a:avLst/>
          </a:prstGeom>
          <a:noFill/>
          <a:ln w="9525">
            <a:noFill/>
            <a:miter lim="800000"/>
            <a:headEnd/>
            <a:tailEnd/>
          </a:ln>
        </p:spPr>
      </p:pic>
      <p:pic>
        <p:nvPicPr>
          <p:cNvPr id="6" name="Picture 5" descr="http://0.tqn.com/d/chemistry/1/0/w/M/1/Phencyclidine.jpg"/>
          <p:cNvPicPr/>
          <p:nvPr/>
        </p:nvPicPr>
        <p:blipFill>
          <a:blip r:embed="rId3"/>
          <a:srcRect/>
          <a:stretch>
            <a:fillRect/>
          </a:stretch>
        </p:blipFill>
        <p:spPr bwMode="auto">
          <a:xfrm>
            <a:off x="6172200" y="2286000"/>
            <a:ext cx="2209800" cy="1933575"/>
          </a:xfrm>
          <a:prstGeom prst="rect">
            <a:avLst/>
          </a:prstGeom>
          <a:noFill/>
          <a:ln w="9525">
            <a:noFill/>
            <a:miter lim="800000"/>
            <a:headEnd/>
            <a:tailEnd/>
          </a:ln>
        </p:spPr>
      </p:pic>
      <p:sp>
        <p:nvSpPr>
          <p:cNvPr id="7" name="Rectangle 6"/>
          <p:cNvSpPr/>
          <p:nvPr/>
        </p:nvSpPr>
        <p:spPr>
          <a:xfrm>
            <a:off x="5486400" y="4267200"/>
            <a:ext cx="3531672" cy="461665"/>
          </a:xfrm>
          <a:prstGeom prst="rect">
            <a:avLst/>
          </a:prstGeom>
        </p:spPr>
        <p:txBody>
          <a:bodyPr wrap="none">
            <a:spAutoFit/>
          </a:bodyPr>
          <a:lstStyle/>
          <a:p>
            <a:r>
              <a:rPr lang="en-US" sz="2400" dirty="0" smtClean="0"/>
              <a:t> lysergic acid </a:t>
            </a:r>
            <a:r>
              <a:rPr lang="en-US" sz="2400" dirty="0" err="1" smtClean="0"/>
              <a:t>diethylamine</a:t>
            </a:r>
            <a:r>
              <a:rPr lang="en-US" sz="2400" dirty="0" smtClean="0"/>
              <a:t> </a:t>
            </a:r>
            <a:endParaRPr lang="en-US" sz="2400" dirty="0"/>
          </a:p>
        </p:txBody>
      </p:sp>
      <p:pic>
        <p:nvPicPr>
          <p:cNvPr id="8" name="Picture 7" descr="http://upload.wikimedia.org/wikipedia/commons/d/dc/Mescaline_chemical_structure.png"/>
          <p:cNvPicPr/>
          <p:nvPr/>
        </p:nvPicPr>
        <p:blipFill>
          <a:blip r:embed="rId4"/>
          <a:srcRect/>
          <a:stretch>
            <a:fillRect/>
          </a:stretch>
        </p:blipFill>
        <p:spPr bwMode="auto">
          <a:xfrm>
            <a:off x="6705600" y="914400"/>
            <a:ext cx="1628775" cy="1419225"/>
          </a:xfrm>
          <a:prstGeom prst="rect">
            <a:avLst/>
          </a:prstGeom>
          <a:noFill/>
          <a:ln w="9525">
            <a:noFill/>
            <a:miter lim="800000"/>
            <a:headEnd/>
            <a:tailEnd/>
          </a:ln>
        </p:spPr>
      </p:pic>
      <p:pic>
        <p:nvPicPr>
          <p:cNvPr id="9" name="Picture 8" descr="http://0.tqn.com/d/chemistry/1/0/g/K/1/lsd.jpg"/>
          <p:cNvPicPr/>
          <p:nvPr/>
        </p:nvPicPr>
        <p:blipFill>
          <a:blip r:embed="rId5"/>
          <a:srcRect/>
          <a:stretch>
            <a:fillRect/>
          </a:stretch>
        </p:blipFill>
        <p:spPr bwMode="auto">
          <a:xfrm>
            <a:off x="838200" y="3733800"/>
            <a:ext cx="4267200" cy="2743200"/>
          </a:xfrm>
          <a:prstGeom prst="rect">
            <a:avLst/>
          </a:prstGeom>
          <a:noFill/>
          <a:ln w="9525">
            <a:noFill/>
            <a:miter lim="800000"/>
            <a:headEnd/>
            <a:tailEnd/>
          </a:ln>
        </p:spPr>
      </p:pic>
      <p:sp>
        <p:nvSpPr>
          <p:cNvPr id="10" name="Rectangle 9"/>
          <p:cNvSpPr/>
          <p:nvPr/>
        </p:nvSpPr>
        <p:spPr>
          <a:xfrm>
            <a:off x="5638800" y="5334000"/>
            <a:ext cx="2190280" cy="523220"/>
          </a:xfrm>
          <a:prstGeom prst="rect">
            <a:avLst/>
          </a:prstGeom>
        </p:spPr>
        <p:txBody>
          <a:bodyPr wrap="none">
            <a:spAutoFit/>
          </a:bodyPr>
          <a:lstStyle/>
          <a:p>
            <a:r>
              <a:rPr lang="en-US" sz="2800" dirty="0" smtClean="0"/>
              <a:t>Phencyclidine</a:t>
            </a:r>
            <a:endParaRPr lang="en-US"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pic>
        <p:nvPicPr>
          <p:cNvPr id="5" name="Content Placeholder 4" descr="https://cannabissativabiol2061.files.wordpress.com/2012/03/better-pic-of-thc-needs-to-be-cropped1.gif?w=584"/>
          <p:cNvPicPr>
            <a:picLocks noGrp="1"/>
          </p:cNvPicPr>
          <p:nvPr>
            <p:ph idx="1"/>
          </p:nvPr>
        </p:nvPicPr>
        <p:blipFill>
          <a:blip r:embed="rId2"/>
          <a:srcRect/>
          <a:stretch>
            <a:fillRect/>
          </a:stretch>
        </p:blipFill>
        <p:spPr bwMode="auto">
          <a:xfrm>
            <a:off x="762000" y="1752600"/>
            <a:ext cx="3124200" cy="2819400"/>
          </a:xfrm>
          <a:prstGeom prst="rect">
            <a:avLst/>
          </a:prstGeom>
          <a:noFill/>
          <a:ln w="9525">
            <a:noFill/>
            <a:miter lim="800000"/>
            <a:headEnd/>
            <a:tailEnd/>
          </a:ln>
        </p:spPr>
      </p:pic>
      <p:pic>
        <p:nvPicPr>
          <p:cNvPr id="6" name="Picture 5" descr="http://www.erowid.org/archive/rhodium/chemistry/pictures/illicitcocaine-1.gif"/>
          <p:cNvPicPr/>
          <p:nvPr/>
        </p:nvPicPr>
        <p:blipFill>
          <a:blip r:embed="rId3"/>
          <a:srcRect/>
          <a:stretch>
            <a:fillRect/>
          </a:stretch>
        </p:blipFill>
        <p:spPr bwMode="auto">
          <a:xfrm>
            <a:off x="5105400" y="2286000"/>
            <a:ext cx="3429000" cy="2819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77500" lnSpcReduction="20000"/>
          </a:bodyPr>
          <a:lstStyle/>
          <a:p>
            <a:pPr lvl="0" algn="just">
              <a:buFont typeface="Wingdings" pitchFamily="2" charset="2"/>
              <a:buChar char="q"/>
            </a:pPr>
            <a:r>
              <a:rPr lang="en-US" u="sng" dirty="0" smtClean="0">
                <a:latin typeface="Times New Roman" pitchFamily="18" charset="0"/>
                <a:cs typeface="Times New Roman" pitchFamily="18" charset="0"/>
              </a:rPr>
              <a:t>Infantile spasms (West syndrome)</a:t>
            </a:r>
            <a:r>
              <a:rPr lang="en-US" dirty="0" smtClean="0">
                <a:latin typeface="Times New Roman" pitchFamily="18" charset="0"/>
                <a:cs typeface="Times New Roman" pitchFamily="18" charset="0"/>
              </a:rPr>
              <a:t> which causes </a:t>
            </a:r>
            <a:r>
              <a:rPr lang="en-US" u="sng" dirty="0" smtClean="0">
                <a:latin typeface="Times New Roman" pitchFamily="18" charset="0"/>
                <a:cs typeface="Times New Roman" pitchFamily="18" charset="0"/>
              </a:rPr>
              <a:t>muscle spasms</a:t>
            </a:r>
            <a:r>
              <a:rPr lang="en-US" dirty="0" smtClean="0">
                <a:latin typeface="Times New Roman" pitchFamily="18" charset="0"/>
                <a:cs typeface="Times New Roman" pitchFamily="18" charset="0"/>
              </a:rPr>
              <a:t> that affect a child's head, torso, and limbs. Infantile spasms usually begin before the age of 6 months.</a:t>
            </a:r>
          </a:p>
          <a:p>
            <a:pPr lvl="0" algn="just">
              <a:buFont typeface="Wingdings" pitchFamily="2" charset="2"/>
              <a:buChar char="q"/>
            </a:pPr>
            <a:r>
              <a:rPr lang="en-US" u="sng" dirty="0" smtClean="0">
                <a:latin typeface="Times New Roman" pitchFamily="18" charset="0"/>
                <a:cs typeface="Times New Roman" pitchFamily="18" charset="0"/>
              </a:rPr>
              <a:t>Juvenile </a:t>
            </a:r>
            <a:r>
              <a:rPr lang="en-US" u="sng" dirty="0" err="1" smtClean="0">
                <a:latin typeface="Times New Roman" pitchFamily="18" charset="0"/>
                <a:cs typeface="Times New Roman" pitchFamily="18" charset="0"/>
              </a:rPr>
              <a:t>myoclonic</a:t>
            </a:r>
            <a:r>
              <a:rPr lang="en-US" u="sng" dirty="0" smtClean="0">
                <a:latin typeface="Times New Roman" pitchFamily="18" charset="0"/>
                <a:cs typeface="Times New Roman" pitchFamily="18" charset="0"/>
              </a:rPr>
              <a:t> epilepsy</a:t>
            </a:r>
            <a:r>
              <a:rPr lang="en-US" dirty="0" smtClean="0">
                <a:latin typeface="Times New Roman" pitchFamily="18" charset="0"/>
                <a:cs typeface="Times New Roman" pitchFamily="18" charset="0"/>
              </a:rPr>
              <a:t> which causes jerking in the shoulders or arms.</a:t>
            </a:r>
          </a:p>
          <a:p>
            <a:pPr lvl="0" algn="just">
              <a:buFont typeface="Wingdings" pitchFamily="2" charset="2"/>
              <a:buChar char="q"/>
            </a:pPr>
            <a:r>
              <a:rPr lang="en-US" u="sng" dirty="0" smtClean="0">
                <a:latin typeface="Times New Roman" pitchFamily="18" charset="0"/>
                <a:cs typeface="Times New Roman" pitchFamily="18" charset="0"/>
              </a:rPr>
              <a:t>Lennox-</a:t>
            </a:r>
            <a:r>
              <a:rPr lang="en-US" u="sng" dirty="0" err="1" smtClean="0">
                <a:latin typeface="Times New Roman" pitchFamily="18" charset="0"/>
                <a:cs typeface="Times New Roman" pitchFamily="18" charset="0"/>
              </a:rPr>
              <a:t>Gastaut</a:t>
            </a:r>
            <a:r>
              <a:rPr lang="en-US" u="sng" dirty="0" smtClean="0">
                <a:latin typeface="Times New Roman" pitchFamily="18" charset="0"/>
                <a:cs typeface="Times New Roman" pitchFamily="18" charset="0"/>
              </a:rPr>
              <a:t> syndrome</a:t>
            </a:r>
            <a:r>
              <a:rPr lang="en-US" dirty="0" smtClean="0">
                <a:latin typeface="Times New Roman" pitchFamily="18" charset="0"/>
                <a:cs typeface="Times New Roman" pitchFamily="18" charset="0"/>
              </a:rPr>
              <a:t>, which causes frequent and several different types of seizures to occur. This syndrome can lead to falls during a seizure, which can cause an injury.</a:t>
            </a:r>
          </a:p>
          <a:p>
            <a:pPr lvl="0" algn="just">
              <a:buFont typeface="Wingdings" pitchFamily="2" charset="2"/>
              <a:buChar char="q"/>
            </a:pPr>
            <a:r>
              <a:rPr lang="en-US" u="sng" dirty="0" smtClean="0">
                <a:latin typeface="Times New Roman" pitchFamily="18" charset="0"/>
                <a:cs typeface="Times New Roman" pitchFamily="18" charset="0"/>
              </a:rPr>
              <a:t>Temporal lobe epilepsy</a:t>
            </a:r>
            <a:r>
              <a:rPr lang="en-US" dirty="0" smtClean="0">
                <a:latin typeface="Times New Roman" pitchFamily="18" charset="0"/>
                <a:cs typeface="Times New Roman" pitchFamily="18" charset="0"/>
              </a:rPr>
              <a:t> (the most common type of epilepsy in adults), which causes smacking of the lips or rubbing the hands together, emotional or thought disturbances, and hallucinations of sounds, smells, or taste.</a:t>
            </a:r>
          </a:p>
          <a:p>
            <a:pPr lvl="0" algn="just">
              <a:buFont typeface="Wingdings" pitchFamily="2" charset="2"/>
              <a:buChar char="q"/>
            </a:pPr>
            <a:r>
              <a:rPr lang="en-US" dirty="0" smtClean="0">
                <a:latin typeface="Times New Roman" pitchFamily="18" charset="0"/>
                <a:cs typeface="Times New Roman" pitchFamily="18" charset="0"/>
              </a:rPr>
              <a:t>Epilepsy is not a form of </a:t>
            </a:r>
            <a:r>
              <a:rPr lang="en-US" u="sng" dirty="0" smtClean="0">
                <a:latin typeface="Times New Roman" pitchFamily="18" charset="0"/>
                <a:cs typeface="Times New Roman" pitchFamily="18" charset="0"/>
              </a:rPr>
              <a:t>intellectual disability</a:t>
            </a:r>
            <a:r>
              <a:rPr lang="en-US" dirty="0" smtClean="0">
                <a:latin typeface="Times New Roman" pitchFamily="18" charset="0"/>
                <a:cs typeface="Times New Roman" pitchFamily="18" charset="0"/>
              </a:rPr>
              <a:t> or </a:t>
            </a:r>
            <a:r>
              <a:rPr lang="en-US" u="sng" dirty="0" smtClean="0">
                <a:latin typeface="Times New Roman" pitchFamily="18" charset="0"/>
                <a:cs typeface="Times New Roman" pitchFamily="18" charset="0"/>
              </a:rPr>
              <a:t>mental illness</a:t>
            </a:r>
            <a:r>
              <a:rPr lang="en-US" dirty="0" smtClean="0">
                <a:latin typeface="Times New Roman" pitchFamily="18" charset="0"/>
                <a:cs typeface="Times New Roman" pitchFamily="18" charset="0"/>
              </a:rPr>
              <a:t>. Although a few forms of childhood epilepsy are linked with below-average intelligence and problems with physical and mental development, epilepsy does not cause these problems. Seizures may look scary or strange, but they do not make a person crazy, violent, or dangerous</a:t>
            </a:r>
            <a:r>
              <a:rPr lang="en-US" dirty="0" smtClean="0"/>
              <a: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85000" lnSpcReduction="10000"/>
          </a:bodyPr>
          <a:lstStyle/>
          <a:p>
            <a:pPr algn="just">
              <a:buNone/>
            </a:pPr>
            <a:r>
              <a:rPr lang="en-US" sz="3800" dirty="0" smtClean="0">
                <a:solidFill>
                  <a:srgbClr val="00B050"/>
                </a:solidFill>
                <a:latin typeface="Times New Roman" pitchFamily="18" charset="0"/>
                <a:cs typeface="Times New Roman" pitchFamily="18" charset="0"/>
              </a:rPr>
              <a:t>CLINICAL USES :</a:t>
            </a:r>
          </a:p>
          <a:p>
            <a:pPr lvl="0" algn="just"/>
            <a:r>
              <a:rPr lang="en-US" dirty="0" smtClean="0">
                <a:latin typeface="Times New Roman" pitchFamily="18" charset="0"/>
                <a:cs typeface="Times New Roman" pitchFamily="18" charset="0"/>
              </a:rPr>
              <a:t>To counteract </a:t>
            </a:r>
            <a:r>
              <a:rPr lang="en-US" dirty="0" smtClean="0">
                <a:solidFill>
                  <a:srgbClr val="FF0000"/>
                </a:solidFill>
                <a:latin typeface="Times New Roman" pitchFamily="18" charset="0"/>
                <a:cs typeface="Times New Roman" pitchFamily="18" charset="0"/>
              </a:rPr>
              <a:t>lethargy and fatigue </a:t>
            </a:r>
            <a:r>
              <a:rPr lang="en-US" dirty="0" smtClean="0">
                <a:latin typeface="Times New Roman" pitchFamily="18" charset="0"/>
                <a:cs typeface="Times New Roman" pitchFamily="18" charset="0"/>
              </a:rPr>
              <a:t>throughout the day while at work or while doing other activities.</a:t>
            </a:r>
          </a:p>
          <a:p>
            <a:pPr lvl="0" algn="just"/>
            <a:r>
              <a:rPr lang="en-US" dirty="0" smtClean="0">
                <a:latin typeface="Times New Roman" pitchFamily="18" charset="0"/>
                <a:cs typeface="Times New Roman" pitchFamily="18" charset="0"/>
              </a:rPr>
              <a:t>To </a:t>
            </a:r>
            <a:r>
              <a:rPr lang="en-US" dirty="0" smtClean="0">
                <a:solidFill>
                  <a:srgbClr val="FF0000"/>
                </a:solidFill>
                <a:latin typeface="Times New Roman" pitchFamily="18" charset="0"/>
                <a:cs typeface="Times New Roman" pitchFamily="18" charset="0"/>
              </a:rPr>
              <a:t>reduce sleepiness </a:t>
            </a:r>
            <a:r>
              <a:rPr lang="en-US" dirty="0" smtClean="0">
                <a:latin typeface="Times New Roman" pitchFamily="18" charset="0"/>
                <a:cs typeface="Times New Roman" pitchFamily="18" charset="0"/>
              </a:rPr>
              <a:t>and to keep the person awake when necessary, as well as to treat </a:t>
            </a:r>
            <a:r>
              <a:rPr lang="en-US" dirty="0" smtClean="0">
                <a:solidFill>
                  <a:srgbClr val="FF0000"/>
                </a:solidFill>
                <a:latin typeface="Times New Roman" pitchFamily="18" charset="0"/>
                <a:cs typeface="Times New Roman" pitchFamily="18" charset="0"/>
              </a:rPr>
              <a:t> narcolepsy</a:t>
            </a:r>
            <a:r>
              <a:rPr lang="en-US" dirty="0" smtClean="0">
                <a:latin typeface="Times New Roman" pitchFamily="18" charset="0"/>
                <a:cs typeface="Times New Roman" pitchFamily="18" charset="0"/>
              </a:rPr>
              <a:t>.</a:t>
            </a:r>
          </a:p>
          <a:p>
            <a:pPr lvl="0" algn="just"/>
            <a:r>
              <a:rPr lang="en-US" dirty="0" smtClean="0">
                <a:latin typeface="Times New Roman" pitchFamily="18" charset="0"/>
                <a:cs typeface="Times New Roman" pitchFamily="18" charset="0"/>
              </a:rPr>
              <a:t>To decrease appetite and promote weight loss, as well as to treat </a:t>
            </a:r>
            <a:r>
              <a:rPr lang="en-US" u="sng" dirty="0" smtClean="0">
                <a:latin typeface="Times New Roman" pitchFamily="18" charset="0"/>
                <a:cs typeface="Times New Roman" pitchFamily="18" charset="0"/>
                <a:hlinkClick r:id="rId2" tooltip="Obesity"/>
              </a:rPr>
              <a:t>obesity</a:t>
            </a:r>
            <a:r>
              <a:rPr lang="en-US" dirty="0" smtClean="0">
                <a:latin typeface="Times New Roman" pitchFamily="18" charset="0"/>
                <a:cs typeface="Times New Roman" pitchFamily="18" charset="0"/>
              </a:rPr>
              <a:t>.</a:t>
            </a:r>
          </a:p>
          <a:p>
            <a:pPr lvl="0" algn="just"/>
            <a:r>
              <a:rPr lang="en-US" dirty="0" smtClean="0">
                <a:latin typeface="Times New Roman" pitchFamily="18" charset="0"/>
                <a:cs typeface="Times New Roman" pitchFamily="18" charset="0"/>
              </a:rPr>
              <a:t>To improve concentration and focus while at work or school, especially for those with </a:t>
            </a:r>
            <a:r>
              <a:rPr lang="en-US" dirty="0" err="1" smtClean="0">
                <a:latin typeface="Times New Roman" pitchFamily="18" charset="0"/>
                <a:cs typeface="Times New Roman" pitchFamily="18" charset="0"/>
              </a:rPr>
              <a:t>attentional</a:t>
            </a:r>
            <a:r>
              <a:rPr lang="en-US" dirty="0" smtClean="0">
                <a:latin typeface="Times New Roman" pitchFamily="18" charset="0"/>
                <a:cs typeface="Times New Roman" pitchFamily="18" charset="0"/>
              </a:rPr>
              <a:t> disorders such as </a:t>
            </a:r>
            <a:r>
              <a:rPr lang="en-US" u="sng" dirty="0" smtClean="0">
                <a:latin typeface="Times New Roman" pitchFamily="18" charset="0"/>
                <a:cs typeface="Times New Roman" pitchFamily="18" charset="0"/>
                <a:hlinkClick r:id="rId3" tooltip="ADHD"/>
              </a:rPr>
              <a:t>ADHD</a:t>
            </a:r>
            <a:r>
              <a:rPr lang="en-US" dirty="0" smtClean="0">
                <a:latin typeface="Times New Roman" pitchFamily="18" charset="0"/>
                <a:cs typeface="Times New Roman" pitchFamily="18" charset="0"/>
              </a:rPr>
              <a:t>.</a:t>
            </a:r>
          </a:p>
          <a:p>
            <a:pPr lvl="0" algn="just"/>
            <a:r>
              <a:rPr lang="en-US" dirty="0" smtClean="0">
                <a:latin typeface="Times New Roman" pitchFamily="18" charset="0"/>
                <a:cs typeface="Times New Roman" pitchFamily="18" charset="0"/>
              </a:rPr>
              <a:t>Occasionally, they are also used </a:t>
            </a:r>
            <a:r>
              <a:rPr lang="en-US" u="sng" dirty="0" smtClean="0">
                <a:latin typeface="Times New Roman" pitchFamily="18" charset="0"/>
                <a:cs typeface="Times New Roman" pitchFamily="18" charset="0"/>
                <a:hlinkClick r:id="rId4" tooltip="Off label"/>
              </a:rPr>
              <a:t>off label</a:t>
            </a:r>
            <a:r>
              <a:rPr lang="en-US" dirty="0" smtClean="0">
                <a:latin typeface="Times New Roman" pitchFamily="18" charset="0"/>
                <a:cs typeface="Times New Roman" pitchFamily="18" charset="0"/>
              </a:rPr>
              <a:t> to treat </a:t>
            </a:r>
            <a:r>
              <a:rPr lang="en-US" u="sng" dirty="0" smtClean="0">
                <a:latin typeface="Times New Roman" pitchFamily="18" charset="0"/>
                <a:cs typeface="Times New Roman" pitchFamily="18" charset="0"/>
                <a:hlinkClick r:id="rId5" tooltip="Clinical depression"/>
              </a:rPr>
              <a:t>clinical depression</a:t>
            </a:r>
            <a:r>
              <a:rPr lang="en-US" dirty="0" smtClean="0">
                <a:latin typeface="Times New Roman" pitchFamily="18" charset="0"/>
                <a:cs typeface="Times New Roman" pitchFamily="18" charset="0"/>
              </a:rPr>
              <a:t>, more particularly, non-typical depression and </a:t>
            </a:r>
            <a:r>
              <a:rPr lang="en-US" u="sng" dirty="0" smtClean="0">
                <a:latin typeface="Times New Roman" pitchFamily="18" charset="0"/>
                <a:cs typeface="Times New Roman" pitchFamily="18" charset="0"/>
                <a:hlinkClick r:id="rId6" tooltip="Treatment-resistant depression"/>
              </a:rPr>
              <a:t>treatment-resistant depression</a:t>
            </a:r>
            <a:r>
              <a:rPr lang="en-US" dirty="0" smtClean="0">
                <a:latin typeface="Times New Roman" pitchFamily="18" charset="0"/>
                <a:cs typeface="Times New Roman" pitchFamily="18" charset="0"/>
              </a:rPr>
              <a:t>.</a:t>
            </a:r>
            <a:r>
              <a:rPr lang="en-US" dirty="0" smtClean="0"/>
              <a:t>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4038600" cy="533400"/>
          </a:xfrm>
        </p:spPr>
        <p:txBody>
          <a:bodyPr>
            <a:noAutofit/>
          </a:bodyPr>
          <a:lstStyle/>
          <a:p>
            <a:r>
              <a:rPr lang="en-US" sz="3600" b="1" dirty="0" smtClean="0">
                <a:solidFill>
                  <a:srgbClr val="00B050"/>
                </a:solidFill>
                <a:latin typeface="Times New Roman" pitchFamily="18" charset="0"/>
                <a:cs typeface="Times New Roman" pitchFamily="18" charset="0"/>
              </a:rPr>
              <a:t>REFERENCES:</a:t>
            </a:r>
            <a:endParaRPr lang="en-US" sz="3600"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257800"/>
          </a:xfrm>
        </p:spPr>
        <p:txBody>
          <a:bodyPr>
            <a:normAutofit fontScale="77500" lnSpcReduction="20000"/>
          </a:bodyPr>
          <a:lstStyle/>
          <a:p>
            <a:pPr lvl="0"/>
            <a:r>
              <a:rPr lang="en-US" sz="3400" dirty="0" smtClean="0">
                <a:latin typeface="Times New Roman" pitchFamily="18" charset="0"/>
                <a:cs typeface="Times New Roman" pitchFamily="18" charset="0"/>
              </a:rPr>
              <a:t>K. </a:t>
            </a:r>
            <a:r>
              <a:rPr lang="en-US" sz="3400" dirty="0" err="1" smtClean="0">
                <a:latin typeface="Times New Roman" pitchFamily="18" charset="0"/>
                <a:cs typeface="Times New Roman" pitchFamily="18" charset="0"/>
              </a:rPr>
              <a:t>Illango</a:t>
            </a:r>
            <a:r>
              <a:rPr lang="en-US" sz="3400" dirty="0" smtClean="0">
                <a:latin typeface="Times New Roman" pitchFamily="18" charset="0"/>
                <a:cs typeface="Times New Roman" pitchFamily="18" charset="0"/>
              </a:rPr>
              <a:t> , </a:t>
            </a:r>
            <a:r>
              <a:rPr lang="en-US" sz="3400" dirty="0" err="1" smtClean="0">
                <a:latin typeface="Times New Roman" pitchFamily="18" charset="0"/>
                <a:cs typeface="Times New Roman" pitchFamily="18" charset="0"/>
              </a:rPr>
              <a:t>P.Valentina</a:t>
            </a:r>
            <a:r>
              <a:rPr lang="en-US" sz="3400" dirty="0" smtClean="0">
                <a:latin typeface="Times New Roman" pitchFamily="18" charset="0"/>
                <a:cs typeface="Times New Roman" pitchFamily="18" charset="0"/>
              </a:rPr>
              <a:t> - Text book of medicinal chemistry </a:t>
            </a:r>
            <a:r>
              <a:rPr lang="en-US" sz="3400" dirty="0" err="1" smtClean="0">
                <a:latin typeface="Times New Roman" pitchFamily="18" charset="0"/>
                <a:cs typeface="Times New Roman" pitchFamily="18" charset="0"/>
              </a:rPr>
              <a:t>Keerthi</a:t>
            </a:r>
            <a:r>
              <a:rPr lang="en-US" sz="3400" dirty="0" smtClean="0">
                <a:latin typeface="Times New Roman" pitchFamily="18" charset="0"/>
                <a:cs typeface="Times New Roman" pitchFamily="18" charset="0"/>
              </a:rPr>
              <a:t> publishers in 2007 , Chennai - </a:t>
            </a:r>
            <a:r>
              <a:rPr lang="en-US" sz="3400" dirty="0" err="1" smtClean="0">
                <a:latin typeface="Times New Roman" pitchFamily="18" charset="0"/>
                <a:cs typeface="Times New Roman" pitchFamily="18" charset="0"/>
              </a:rPr>
              <a:t>vol</a:t>
            </a:r>
            <a:r>
              <a:rPr lang="en-US" sz="3400" dirty="0" smtClean="0">
                <a:latin typeface="Times New Roman" pitchFamily="18" charset="0"/>
                <a:cs typeface="Times New Roman" pitchFamily="18" charset="0"/>
              </a:rPr>
              <a:t> – 1  page no:174-189</a:t>
            </a:r>
          </a:p>
          <a:p>
            <a:pPr lvl="0"/>
            <a:r>
              <a:rPr lang="en-US" sz="3400" dirty="0" smtClean="0">
                <a:latin typeface="Times New Roman" pitchFamily="18" charset="0"/>
                <a:cs typeface="Times New Roman" pitchFamily="18" charset="0"/>
              </a:rPr>
              <a:t>  Dr. S. S. </a:t>
            </a:r>
            <a:r>
              <a:rPr lang="en-US" sz="3400" dirty="0" err="1" smtClean="0">
                <a:latin typeface="Times New Roman" pitchFamily="18" charset="0"/>
                <a:cs typeface="Times New Roman" pitchFamily="18" charset="0"/>
              </a:rPr>
              <a:t>Kadam</a:t>
            </a:r>
            <a:r>
              <a:rPr lang="en-US" sz="3400" dirty="0" smtClean="0">
                <a:latin typeface="Times New Roman" pitchFamily="18" charset="0"/>
                <a:cs typeface="Times New Roman" pitchFamily="18" charset="0"/>
              </a:rPr>
              <a:t> , Dr. K . R .</a:t>
            </a:r>
            <a:r>
              <a:rPr lang="en-US" sz="3400" dirty="0" err="1" smtClean="0">
                <a:latin typeface="Times New Roman" pitchFamily="18" charset="0"/>
                <a:cs typeface="Times New Roman" pitchFamily="18" charset="0"/>
              </a:rPr>
              <a:t>Mahadik</a:t>
            </a:r>
            <a:r>
              <a:rPr lang="en-US" sz="3400" dirty="0" smtClean="0">
                <a:latin typeface="Times New Roman" pitchFamily="18" charset="0"/>
                <a:cs typeface="Times New Roman" pitchFamily="18" charset="0"/>
              </a:rPr>
              <a:t> , Dr K .G </a:t>
            </a:r>
            <a:r>
              <a:rPr lang="en-US" sz="3400" dirty="0" err="1" smtClean="0">
                <a:latin typeface="Times New Roman" pitchFamily="18" charset="0"/>
                <a:cs typeface="Times New Roman" pitchFamily="18" charset="0"/>
              </a:rPr>
              <a:t>Bothara</a:t>
            </a:r>
            <a:r>
              <a:rPr lang="en-US" sz="3400" dirty="0" smtClean="0">
                <a:latin typeface="Times New Roman" pitchFamily="18" charset="0"/>
                <a:cs typeface="Times New Roman" pitchFamily="18" charset="0"/>
              </a:rPr>
              <a:t> - Text book of Principles of Medicinal chemistry  , </a:t>
            </a:r>
            <a:r>
              <a:rPr lang="en-US" sz="3400" dirty="0" err="1" smtClean="0">
                <a:latin typeface="Times New Roman" pitchFamily="18" charset="0"/>
                <a:cs typeface="Times New Roman" pitchFamily="18" charset="0"/>
              </a:rPr>
              <a:t>Nirali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prakashan</a:t>
            </a:r>
            <a:r>
              <a:rPr lang="en-US" sz="3400" dirty="0" smtClean="0">
                <a:latin typeface="Times New Roman" pitchFamily="18" charset="0"/>
                <a:cs typeface="Times New Roman" pitchFamily="18" charset="0"/>
              </a:rPr>
              <a:t> in 2010 , revised edition  -  vol-2  page no 8.20-8.41  </a:t>
            </a:r>
          </a:p>
          <a:p>
            <a:pPr lvl="0"/>
            <a:r>
              <a:rPr lang="en-US" sz="3400" dirty="0" smtClean="0">
                <a:latin typeface="Times New Roman" pitchFamily="18" charset="0"/>
                <a:cs typeface="Times New Roman" pitchFamily="18" charset="0"/>
              </a:rPr>
              <a:t>Wilson and </a:t>
            </a:r>
            <a:r>
              <a:rPr lang="en-US" sz="3400" dirty="0" err="1" smtClean="0">
                <a:latin typeface="Times New Roman" pitchFamily="18" charset="0"/>
                <a:cs typeface="Times New Roman" pitchFamily="18" charset="0"/>
              </a:rPr>
              <a:t>Gisvold’s</a:t>
            </a:r>
            <a:r>
              <a:rPr lang="en-US" sz="3400" dirty="0" smtClean="0">
                <a:latin typeface="Times New Roman" pitchFamily="18" charset="0"/>
                <a:cs typeface="Times New Roman" pitchFamily="18" charset="0"/>
              </a:rPr>
              <a:t> – Text book of organic medicinal and pharmaceutical chemistry , published by </a:t>
            </a:r>
            <a:r>
              <a:rPr lang="en-US" sz="3400" dirty="0" err="1" smtClean="0">
                <a:latin typeface="Times New Roman" pitchFamily="18" charset="0"/>
                <a:cs typeface="Times New Roman" pitchFamily="18" charset="0"/>
              </a:rPr>
              <a:t>Wolters</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kluwer</a:t>
            </a:r>
            <a:r>
              <a:rPr lang="en-US" sz="3400" dirty="0" smtClean="0">
                <a:latin typeface="Times New Roman" pitchFamily="18" charset="0"/>
                <a:cs typeface="Times New Roman" pitchFamily="18" charset="0"/>
              </a:rPr>
              <a:t> (India) pvt.ltd - New Delhi , 12</a:t>
            </a:r>
            <a:r>
              <a:rPr lang="en-US" sz="3400" baseline="30000" dirty="0" smtClean="0">
                <a:latin typeface="Times New Roman" pitchFamily="18" charset="0"/>
                <a:cs typeface="Times New Roman" pitchFamily="18" charset="0"/>
              </a:rPr>
              <a:t>th</a:t>
            </a:r>
            <a:r>
              <a:rPr lang="en-US" sz="3400" dirty="0" smtClean="0">
                <a:latin typeface="Times New Roman" pitchFamily="18" charset="0"/>
                <a:cs typeface="Times New Roman" pitchFamily="18" charset="0"/>
              </a:rPr>
              <a:t> edition , page no : 491- 501. </a:t>
            </a:r>
          </a:p>
          <a:p>
            <a:pPr lvl="0"/>
            <a:r>
              <a:rPr lang="en-US" sz="3400" dirty="0" err="1" smtClean="0">
                <a:latin typeface="Times New Roman" pitchFamily="18" charset="0"/>
                <a:cs typeface="Times New Roman" pitchFamily="18" charset="0"/>
              </a:rPr>
              <a:t>Nadendla</a:t>
            </a:r>
            <a:r>
              <a:rPr lang="en-US" sz="3400" dirty="0" smtClean="0">
                <a:latin typeface="Times New Roman" pitchFamily="18" charset="0"/>
                <a:cs typeface="Times New Roman" pitchFamily="18" charset="0"/>
              </a:rPr>
              <a:t> Rama </a:t>
            </a:r>
            <a:r>
              <a:rPr lang="en-US" sz="3400" dirty="0" err="1" smtClean="0">
                <a:latin typeface="Times New Roman" pitchFamily="18" charset="0"/>
                <a:cs typeface="Times New Roman" pitchFamily="18" charset="0"/>
              </a:rPr>
              <a:t>rao</a:t>
            </a:r>
            <a:r>
              <a:rPr lang="en-US" sz="3400" dirty="0" smtClean="0">
                <a:latin typeface="Times New Roman" pitchFamily="18" charset="0"/>
                <a:cs typeface="Times New Roman" pitchFamily="18" charset="0"/>
              </a:rPr>
              <a:t> - Principles of Organic  Medicinal chemistry , new age international </a:t>
            </a:r>
            <a:r>
              <a:rPr lang="en-US" sz="3400" dirty="0" err="1" smtClean="0">
                <a:latin typeface="Times New Roman" pitchFamily="18" charset="0"/>
                <a:cs typeface="Times New Roman" pitchFamily="18" charset="0"/>
              </a:rPr>
              <a:t>pvt</a:t>
            </a:r>
            <a:r>
              <a:rPr lang="en-US" sz="3400" dirty="0" smtClean="0">
                <a:latin typeface="Times New Roman" pitchFamily="18" charset="0"/>
                <a:cs typeface="Times New Roman" pitchFamily="18" charset="0"/>
              </a:rPr>
              <a:t>. Ltd publishers in 2005 , New Delhi</a:t>
            </a:r>
          </a:p>
          <a:p>
            <a:pPr>
              <a:buNone/>
            </a:pPr>
            <a:r>
              <a:rPr lang="en-US" sz="3400" dirty="0" smtClean="0">
                <a:latin typeface="Times New Roman" pitchFamily="18" charset="0"/>
                <a:cs typeface="Times New Roman" pitchFamily="18" charset="0"/>
              </a:rPr>
              <a:t> page no 102-120.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endParaRPr lang="en-US" dirty="0" smtClean="0"/>
          </a:p>
          <a:p>
            <a:pPr lvl="0" algn="just"/>
            <a:r>
              <a:rPr lang="en-US" dirty="0" smtClean="0">
                <a:latin typeface="Times New Roman" pitchFamily="18" charset="0"/>
                <a:cs typeface="Times New Roman" pitchFamily="18" charset="0"/>
              </a:rPr>
              <a:t>http://en.wikipedia.org/wiki/Stimulant .</a:t>
            </a:r>
          </a:p>
          <a:p>
            <a:pPr lvl="0" algn="just"/>
            <a:r>
              <a:rPr lang="en-US" dirty="0" smtClean="0">
                <a:latin typeface="Times New Roman" pitchFamily="18" charset="0"/>
                <a:cs typeface="Times New Roman" pitchFamily="18" charset="0"/>
              </a:rPr>
              <a:t>http://en.wikibooks.org/wiki/pharmocology/Antiepileptics .</a:t>
            </a:r>
          </a:p>
          <a:p>
            <a:pPr lvl="0" algn="just"/>
            <a:r>
              <a:rPr lang="en-US" dirty="0" smtClean="0">
                <a:latin typeface="Times New Roman" pitchFamily="18" charset="0"/>
                <a:cs typeface="Times New Roman" pitchFamily="18" charset="0"/>
              </a:rPr>
              <a:t>http://en.wikipedea.org/wiki/anticonvulsant.</a:t>
            </a:r>
          </a:p>
          <a:p>
            <a:pPr lvl="0" algn="just"/>
            <a:r>
              <a:rPr lang="en-US" dirty="0" smtClean="0">
                <a:latin typeface="Times New Roman" pitchFamily="18" charset="0"/>
                <a:cs typeface="Times New Roman" pitchFamily="18" charset="0"/>
              </a:rPr>
              <a:t>http://www.healthline .com/</a:t>
            </a:r>
            <a:r>
              <a:rPr lang="en-US" dirty="0" err="1" smtClean="0">
                <a:latin typeface="Times New Roman" pitchFamily="18" charset="0"/>
                <a:cs typeface="Times New Roman" pitchFamily="18" charset="0"/>
              </a:rPr>
              <a:t>alecontent</a:t>
            </a:r>
            <a:r>
              <a:rPr lang="en-US" dirty="0" smtClean="0">
                <a:latin typeface="Times New Roman" pitchFamily="18" charset="0"/>
                <a:cs typeface="Times New Roman" pitchFamily="18" charset="0"/>
              </a:rPr>
              <a:t>/central-nervous-system stimulants</a:t>
            </a:r>
          </a:p>
          <a:p>
            <a:pPr lvl="0" algn="just"/>
            <a:r>
              <a:rPr lang="en-US" dirty="0" smtClean="0">
                <a:latin typeface="Times New Roman" pitchFamily="18" charset="0"/>
                <a:cs typeface="Times New Roman" pitchFamily="18" charset="0"/>
              </a:rPr>
              <a:t>http://www.icm.tn.gov.in/drug%20formulary/ANTIEPILEPTIC%20DRUS.htm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pic>
        <p:nvPicPr>
          <p:cNvPr id="7" name="Picture 4"/>
          <p:cNvPicPr>
            <a:picLocks noChangeAspect="1" noChangeArrowheads="1"/>
          </p:cNvPicPr>
          <p:nvPr/>
        </p:nvPicPr>
        <p:blipFill>
          <a:blip r:embed="rId2"/>
          <a:srcRect b="5556"/>
          <a:stretch>
            <a:fillRect/>
          </a:stretch>
        </p:blipFill>
        <p:spPr bwMode="auto">
          <a:xfrm rot="21236218">
            <a:off x="4619968" y="2757849"/>
            <a:ext cx="3169968" cy="3567699"/>
          </a:xfrm>
          <a:prstGeom prst="rect">
            <a:avLst/>
          </a:prstGeom>
          <a:noFill/>
          <a:ln w="9525">
            <a:noFill/>
            <a:miter lim="800000"/>
            <a:headEnd/>
            <a:tailEnd/>
          </a:ln>
          <a:effectLst/>
        </p:spPr>
      </p:pic>
      <p:sp>
        <p:nvSpPr>
          <p:cNvPr id="8" name="Flowchart: Punched Tape 7"/>
          <p:cNvSpPr/>
          <p:nvPr/>
        </p:nvSpPr>
        <p:spPr>
          <a:xfrm>
            <a:off x="1371600" y="762000"/>
            <a:ext cx="5562600" cy="2328672"/>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7200" b="1" dirty="0"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  Thank you </a:t>
            </a:r>
            <a:endParaRPr lang="en-US" sz="7200" b="1" dirty="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00B050"/>
                </a:solidFill>
                <a:latin typeface="Times New Roman" pitchFamily="18" charset="0"/>
                <a:cs typeface="Times New Roman" pitchFamily="18" charset="0"/>
              </a:rPr>
              <a:t>DRUGS USED IN THE TREATMENT  OF CONVULSIVE  DISORDERS</a:t>
            </a:r>
            <a:endParaRPr lang="en-US" sz="32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a:buNone/>
            </a:pPr>
            <a:r>
              <a:rPr lang="en-US" sz="3100" dirty="0" smtClean="0">
                <a:latin typeface="Times New Roman" pitchFamily="18" charset="0"/>
                <a:cs typeface="Times New Roman" pitchFamily="18" charset="0"/>
              </a:rPr>
              <a:t>They are divided into:</a:t>
            </a:r>
          </a:p>
          <a:p>
            <a:pPr lvl="0"/>
            <a:r>
              <a:rPr lang="en-US" sz="3100" dirty="0" smtClean="0">
                <a:latin typeface="Times New Roman" pitchFamily="18" charset="0"/>
                <a:cs typeface="Times New Roman" pitchFamily="18" charset="0"/>
              </a:rPr>
              <a:t>Drugs which are used to abolish convulsions (anticonvulsants)</a:t>
            </a:r>
          </a:p>
          <a:p>
            <a:pPr lvl="0"/>
            <a:r>
              <a:rPr lang="en-US" sz="3100" dirty="0" smtClean="0">
                <a:latin typeface="Times New Roman" pitchFamily="18" charset="0"/>
                <a:cs typeface="Times New Roman" pitchFamily="18" charset="0"/>
              </a:rPr>
              <a:t>Drugs which are administered </a:t>
            </a:r>
            <a:r>
              <a:rPr lang="en-US" sz="3100" dirty="0" err="1" smtClean="0">
                <a:latin typeface="Times New Roman" pitchFamily="18" charset="0"/>
                <a:cs typeface="Times New Roman" pitchFamily="18" charset="0"/>
              </a:rPr>
              <a:t>prophylactically</a:t>
            </a:r>
            <a:r>
              <a:rPr lang="en-US" sz="3100" dirty="0" smtClean="0">
                <a:latin typeface="Times New Roman" pitchFamily="18" charset="0"/>
                <a:cs typeface="Times New Roman" pitchFamily="18" charset="0"/>
              </a:rPr>
              <a:t> to prevent convulsions.</a:t>
            </a:r>
          </a:p>
          <a:p>
            <a:pPr lvl="0"/>
            <a:r>
              <a:rPr lang="en-US" sz="3100" dirty="0" smtClean="0">
                <a:latin typeface="Times New Roman" pitchFamily="18" charset="0"/>
                <a:cs typeface="Times New Roman" pitchFamily="18" charset="0"/>
              </a:rPr>
              <a:t>Centrally acting -  </a:t>
            </a:r>
            <a:r>
              <a:rPr lang="en-US" sz="3100" dirty="0" err="1" smtClean="0">
                <a:latin typeface="Times New Roman" pitchFamily="18" charset="0"/>
                <a:cs typeface="Times New Roman" pitchFamily="18" charset="0"/>
              </a:rPr>
              <a:t>eg</a:t>
            </a:r>
            <a:r>
              <a:rPr lang="en-US" sz="3100" dirty="0" smtClean="0">
                <a:latin typeface="Times New Roman" pitchFamily="18" charset="0"/>
                <a:cs typeface="Times New Roman" pitchFamily="18" charset="0"/>
              </a:rPr>
              <a:t>:  General anesthetics</a:t>
            </a:r>
          </a:p>
          <a:p>
            <a:pPr>
              <a:buNone/>
            </a:pPr>
            <a:r>
              <a:rPr lang="en-US" sz="3100" dirty="0" smtClean="0">
                <a:latin typeface="Times New Roman" pitchFamily="18" charset="0"/>
                <a:cs typeface="Times New Roman" pitchFamily="18" charset="0"/>
              </a:rPr>
              <a:t>                                     Paraldehyde</a:t>
            </a:r>
          </a:p>
          <a:p>
            <a:pPr>
              <a:buNone/>
            </a:pPr>
            <a:r>
              <a:rPr lang="en-US" sz="3100" dirty="0" smtClean="0">
                <a:latin typeface="Times New Roman" pitchFamily="18" charset="0"/>
                <a:cs typeface="Times New Roman" pitchFamily="18" charset="0"/>
              </a:rPr>
              <a:t>                                     Barbiturates</a:t>
            </a:r>
          </a:p>
          <a:p>
            <a:pPr>
              <a:buNone/>
            </a:pPr>
            <a:r>
              <a:rPr lang="en-US" sz="3100" dirty="0" smtClean="0">
                <a:latin typeface="Times New Roman" pitchFamily="18" charset="0"/>
                <a:cs typeface="Times New Roman" pitchFamily="18" charset="0"/>
              </a:rPr>
              <a:t>                                     Diazepam and</a:t>
            </a:r>
          </a:p>
          <a:p>
            <a:pPr>
              <a:buNone/>
            </a:pPr>
            <a:r>
              <a:rPr lang="en-US" sz="3100" dirty="0" smtClean="0">
                <a:latin typeface="Times New Roman" pitchFamily="18" charset="0"/>
                <a:cs typeface="Times New Roman" pitchFamily="18" charset="0"/>
              </a:rPr>
              <a:t>                                     Specific antiepileptic drugs</a:t>
            </a:r>
          </a:p>
          <a:p>
            <a:pPr lvl="0"/>
            <a:r>
              <a:rPr lang="en-US" sz="3100" dirty="0" smtClean="0">
                <a:latin typeface="Times New Roman" pitchFamily="18" charset="0"/>
                <a:cs typeface="Times New Roman" pitchFamily="18" charset="0"/>
              </a:rPr>
              <a:t>Acting mainly on the spinal cord   -  </a:t>
            </a:r>
            <a:r>
              <a:rPr lang="en-US" sz="3100" dirty="0" err="1" smtClean="0">
                <a:latin typeface="Times New Roman" pitchFamily="18" charset="0"/>
                <a:cs typeface="Times New Roman" pitchFamily="18" charset="0"/>
              </a:rPr>
              <a:t>eg</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Mephenesin</a:t>
            </a:r>
            <a:endParaRPr lang="en-US" sz="3100" dirty="0" smtClean="0">
              <a:latin typeface="Times New Roman" pitchFamily="18" charset="0"/>
              <a:cs typeface="Times New Roman" pitchFamily="18" charset="0"/>
            </a:endParaRPr>
          </a:p>
          <a:p>
            <a:pPr lvl="0"/>
            <a:r>
              <a:rPr lang="en-US" sz="3100" dirty="0" smtClean="0">
                <a:latin typeface="Times New Roman" pitchFamily="18" charset="0"/>
                <a:cs typeface="Times New Roman" pitchFamily="18" charset="0"/>
              </a:rPr>
              <a:t>Peripheral skeletal muscle relaxants  - </a:t>
            </a:r>
            <a:r>
              <a:rPr lang="en-US" sz="3100" dirty="0" err="1" smtClean="0">
                <a:latin typeface="Times New Roman" pitchFamily="18" charset="0"/>
                <a:cs typeface="Times New Roman" pitchFamily="18" charset="0"/>
              </a:rPr>
              <a:t>eg</a:t>
            </a:r>
            <a:r>
              <a:rPr lang="en-US" sz="3100" dirty="0" smtClean="0">
                <a:latin typeface="Times New Roman" pitchFamily="18" charset="0"/>
                <a:cs typeface="Times New Roman" pitchFamily="18" charset="0"/>
              </a:rPr>
              <a:t>: D-</a:t>
            </a:r>
            <a:r>
              <a:rPr lang="en-US" sz="3100" dirty="0" err="1" smtClean="0">
                <a:latin typeface="Times New Roman" pitchFamily="18" charset="0"/>
                <a:cs typeface="Times New Roman" pitchFamily="18" charset="0"/>
              </a:rPr>
              <a:t>tubocurarine</a:t>
            </a:r>
            <a:endParaRPr lang="en-US" sz="3100" dirty="0" smtClean="0">
              <a:latin typeface="Times New Roman" pitchFamily="18" charset="0"/>
              <a:cs typeface="Times New Roman" pitchFamily="18" charset="0"/>
            </a:endParaRPr>
          </a:p>
          <a:p>
            <a:pPr>
              <a:buNone/>
            </a:pP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Succinylcholine</a:t>
            </a:r>
            <a:endParaRPr lang="en-US" sz="31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838200"/>
          </a:xfrm>
        </p:spPr>
        <p:txBody>
          <a:bodyPr>
            <a:noAutofit/>
          </a:bodyPr>
          <a:lstStyle/>
          <a:p>
            <a:r>
              <a:rPr lang="en-US" sz="3200" b="1" dirty="0" smtClean="0">
                <a:solidFill>
                  <a:srgbClr val="00B050"/>
                </a:solidFill>
                <a:latin typeface="Times New Roman" pitchFamily="18" charset="0"/>
                <a:cs typeface="Times New Roman" pitchFamily="18" charset="0"/>
              </a:rPr>
              <a:t>CLASSIFICATION OF ANTICONVULSANTS</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458200" cy="6096000"/>
          </a:xfrm>
        </p:spPr>
        <p:txBody>
          <a:bodyPr>
            <a:normAutofit fontScale="85000" lnSpcReduction="20000"/>
          </a:bodyPr>
          <a:lstStyle/>
          <a:p>
            <a:pPr algn="just">
              <a:buNone/>
            </a:pPr>
            <a:r>
              <a:rPr lang="en-US" dirty="0" smtClean="0">
                <a:latin typeface="Times New Roman" pitchFamily="18" charset="0"/>
                <a:cs typeface="Times New Roman" pitchFamily="18" charset="0"/>
              </a:rPr>
              <a:t>The anticonvulsants are classified into</a:t>
            </a:r>
          </a:p>
          <a:p>
            <a:pPr lvl="0" algn="just"/>
            <a:r>
              <a:rPr lang="en-US" dirty="0" smtClean="0">
                <a:latin typeface="Times New Roman" pitchFamily="18" charset="0"/>
                <a:cs typeface="Times New Roman" pitchFamily="18" charset="0"/>
              </a:rPr>
              <a:t>Barbiturates     -    Phenobarbital</a:t>
            </a:r>
          </a:p>
          <a:p>
            <a:pPr algn="just">
              <a:buNone/>
            </a:pPr>
            <a:r>
              <a:rPr lang="en-US" dirty="0" smtClean="0">
                <a:latin typeface="Times New Roman" pitchFamily="18" charset="0"/>
                <a:cs typeface="Times New Roman" pitchFamily="18" charset="0"/>
              </a:rPr>
              <a:t>                                    Methyl </a:t>
            </a:r>
            <a:r>
              <a:rPr lang="en-US" dirty="0" err="1" smtClean="0">
                <a:latin typeface="Times New Roman" pitchFamily="18" charset="0"/>
                <a:cs typeface="Times New Roman" pitchFamily="18" charset="0"/>
              </a:rPr>
              <a:t>phenobarbitone</a:t>
            </a: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lvl="0" algn="just"/>
            <a:r>
              <a:rPr lang="en-US" dirty="0" err="1" smtClean="0">
                <a:latin typeface="Times New Roman" pitchFamily="18" charset="0"/>
                <a:cs typeface="Times New Roman" pitchFamily="18" charset="0"/>
              </a:rPr>
              <a:t>Hydantoins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Phenytoin</a:t>
            </a:r>
            <a:r>
              <a:rPr lang="en-US" dirty="0" smtClean="0">
                <a:latin typeface="Times New Roman" pitchFamily="18" charset="0"/>
                <a:cs typeface="Times New Roman" pitchFamily="18" charset="0"/>
              </a:rPr>
              <a:t> sodium </a:t>
            </a: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Ethotoin</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Mephenytoin</a:t>
            </a: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lvl="0" algn="just"/>
            <a:r>
              <a:rPr lang="en-US" dirty="0" err="1" smtClean="0">
                <a:latin typeface="Times New Roman" pitchFamily="18" charset="0"/>
                <a:cs typeface="Times New Roman" pitchFamily="18" charset="0"/>
              </a:rPr>
              <a:t>Oxazolidinediones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Trimethadione</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Paramethadione</a:t>
            </a:r>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a:p>
            <a:pPr lvl="0" algn="just"/>
            <a:r>
              <a:rPr lang="en-US" dirty="0" err="1" smtClean="0">
                <a:latin typeface="Times New Roman" pitchFamily="18" charset="0"/>
                <a:cs typeface="Times New Roman" pitchFamily="18" charset="0"/>
              </a:rPr>
              <a:t>Succinimides</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Phensuximide</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Methsuximide</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Ethosuximide</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3350</TotalTime>
  <Words>2783</Words>
  <Application>Microsoft Office PowerPoint</Application>
  <PresentationFormat>On-screen Show (4:3)</PresentationFormat>
  <Paragraphs>449</Paragraphs>
  <Slides>73</Slides>
  <Notes>1</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ANTIEPILEPTICS  &amp; CNS STIMULANTS</vt:lpstr>
      <vt:lpstr>Slide 2</vt:lpstr>
      <vt:lpstr>Slide 3</vt:lpstr>
      <vt:lpstr>Slide 4</vt:lpstr>
      <vt:lpstr>Slide 5</vt:lpstr>
      <vt:lpstr>Slide 6</vt:lpstr>
      <vt:lpstr>Slide 7</vt:lpstr>
      <vt:lpstr>DRUGS USED IN THE TREATMENT  OF CONVULSIVE  DISORDERS</vt:lpstr>
      <vt:lpstr>CLASSIFICATION OF ANTICONVULSANTS </vt:lpstr>
      <vt:lpstr>Slide 10</vt:lpstr>
      <vt:lpstr>Slide 11</vt:lpstr>
      <vt:lpstr>Mechanisms of Action </vt:lpstr>
      <vt:lpstr>Na+ Channel Inhibitors</vt:lpstr>
      <vt:lpstr>Slide 14</vt:lpstr>
      <vt:lpstr>Enhancement of GABA Inhibition</vt:lpstr>
      <vt:lpstr>Slide 16</vt:lpstr>
      <vt:lpstr>Calcium Channel Blockers</vt:lpstr>
      <vt:lpstr>Slide 18</vt:lpstr>
      <vt:lpstr>STRUCTURAL FEATURES COMMON TO DRUGS  </vt:lpstr>
      <vt:lpstr>1.BARBITURATES:</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2.GABAPENTIN:</vt:lpstr>
      <vt:lpstr>Slide 47</vt:lpstr>
      <vt:lpstr>3.LAMOTRIGINE:</vt:lpstr>
      <vt:lpstr>4.FOSPHENYTOIN:</vt:lpstr>
      <vt:lpstr>Slide 50</vt:lpstr>
      <vt:lpstr>Slide 51</vt:lpstr>
      <vt:lpstr>SYNTHESIS OF DIPHENYL HYDANTOIN</vt:lpstr>
      <vt:lpstr>SYNTHESIS OF CARBAMAZEPINE: </vt:lpstr>
      <vt:lpstr>SYNTHESIS OF SODIUM VALPROATE: </vt:lpstr>
      <vt:lpstr>Slide 55</vt:lpstr>
      <vt:lpstr>Slide 56</vt:lpstr>
      <vt:lpstr>Slide 57</vt:lpstr>
      <vt:lpstr>Slide 58</vt:lpstr>
      <vt:lpstr>1. ANALEPTICS</vt:lpstr>
      <vt:lpstr>Slide 60</vt:lpstr>
      <vt:lpstr>Slide 61</vt:lpstr>
      <vt:lpstr>Slide 62</vt:lpstr>
      <vt:lpstr>Slide 63</vt:lpstr>
      <vt:lpstr>Slide 64</vt:lpstr>
      <vt:lpstr>STRUCTURES OF ANTI DEPRESSANT DRUGS</vt:lpstr>
      <vt:lpstr>Slide 66</vt:lpstr>
      <vt:lpstr>6.PSYCHO MIMETIC DRUGS ( HALLUCINOGENIC DRUG) </vt:lpstr>
      <vt:lpstr>STRUCUTES OF DRUGS:  </vt:lpstr>
      <vt:lpstr>Slide 69</vt:lpstr>
      <vt:lpstr>Slide 70</vt:lpstr>
      <vt:lpstr>REFERENCES:</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Mypc</dc:creator>
  <cp:lastModifiedBy>vamsi</cp:lastModifiedBy>
  <cp:revision>354</cp:revision>
  <dcterms:created xsi:type="dcterms:W3CDTF">2006-08-16T00:00:00Z</dcterms:created>
  <dcterms:modified xsi:type="dcterms:W3CDTF">2023-05-29T06:26:33Z</dcterms:modified>
</cp:coreProperties>
</file>