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1"/>
  </p:notes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0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7" r:id="rId30"/>
    <p:sldId id="291" r:id="rId31"/>
    <p:sldId id="288" r:id="rId32"/>
    <p:sldId id="289" r:id="rId33"/>
    <p:sldId id="290" r:id="rId34"/>
    <p:sldId id="284" r:id="rId35"/>
    <p:sldId id="285" r:id="rId36"/>
    <p:sldId id="286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1" r:id="rId46"/>
    <p:sldId id="302" r:id="rId47"/>
    <p:sldId id="303" r:id="rId48"/>
    <p:sldId id="306" r:id="rId49"/>
    <p:sldId id="307" r:id="rId5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856D"/>
    <a:srgbClr val="FF2549"/>
    <a:srgbClr val="F1C88B"/>
    <a:srgbClr val="0000CC"/>
    <a:srgbClr val="1D3A00"/>
    <a:srgbClr val="003635"/>
    <a:srgbClr val="005856"/>
    <a:srgbClr val="9EFF29"/>
    <a:srgbClr val="007033"/>
    <a:srgbClr val="5EEC3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1146" y="-2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445" y="3163529"/>
            <a:ext cx="8074741" cy="89227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697" y="4070547"/>
            <a:ext cx="8104237" cy="766920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rgbClr val="F1C88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48" y="762653"/>
            <a:ext cx="8214852" cy="763526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F1C88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19084"/>
            <a:ext cx="8246070" cy="3343238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758" y="443407"/>
            <a:ext cx="6571913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1C88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4384" y="1177436"/>
            <a:ext cx="6594035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69" y="861581"/>
            <a:ext cx="8093365" cy="76352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F1C88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82512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29752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82512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9752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3.wdp"/><Relationship Id="rId5" Type="http://schemas.openxmlformats.org/officeDocument/2006/relationships/image" Target="../media/image55.png"/><Relationship Id="rId4" Type="http://schemas.microsoft.com/office/2007/relationships/hdphoto" Target="../media/hdphoto4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Turpentine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47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hdphoto" Target="../media/hdphoto50.wdp"/><Relationship Id="rId13" Type="http://schemas.microsoft.com/office/2007/relationships/hdphoto" Target="../media/hdphoto52.wdp"/><Relationship Id="rId7" Type="http://schemas.openxmlformats.org/officeDocument/2006/relationships/image" Target="../media/image75.png"/><Relationship Id="rId17" Type="http://schemas.openxmlformats.org/officeDocument/2006/relationships/image" Target="../media/image79.png"/><Relationship Id="rId2" Type="http://schemas.openxmlformats.org/officeDocument/2006/relationships/image" Target="../media/image74.png"/><Relationship Id="rId16" Type="http://schemas.microsoft.com/office/2007/relationships/hdphoto" Target="../media/hdphoto51.wdp"/><Relationship Id="rId1" Type="http://schemas.openxmlformats.org/officeDocument/2006/relationships/slideLayout" Target="../slideLayouts/slideLayout2.xml"/><Relationship Id="rId6" Type="http://schemas.microsoft.com/office/2007/relationships/hdphoto" Target="../media/hdphoto49.wdp"/><Relationship Id="rId15" Type="http://schemas.openxmlformats.org/officeDocument/2006/relationships/image" Target="../media/image78.png"/><Relationship Id="rId10" Type="http://schemas.openxmlformats.org/officeDocument/2006/relationships/image" Target="../media/image76.png"/><Relationship Id="rId9" Type="http://schemas.openxmlformats.org/officeDocument/2006/relationships/hyperlink" Target="http://images.google.com.vn/imgres?imgurl=http://www.homemart.com.vn/home/files/10_hoa_my_pham/4_kem_danh_rang_ban_chai_nuoc_xuc_mieng/035602.jpg&amp;imgrefurl=http://homemart.com.vn/home/product.php?productid=18414&amp;cat=693&amp;page=1&amp;h=300&amp;w=300&amp;sz=16&amp;hl=vi&amp;start=5&amp;um=1&amp;tbnid=jKOx3Mdzq6tQpM:&amp;tbnh=116&amp;tbnw=116&amp;prev=/images?q=n%C6%B0%E1%BB%9Bc+s%C3%BAc+mi%E1%BB%87ng&amp;um=1&amp;hl=vi&amp;sa=G" TargetMode="External"/><Relationship Id="rId14" Type="http://schemas.openxmlformats.org/officeDocument/2006/relationships/image" Target="../media/image77.png"/><Relationship Id="rId4" Type="http://schemas.microsoft.com/office/2007/relationships/hdphoto" Target="../media/hdphoto48.wdp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50.wdp"/><Relationship Id="rId3" Type="http://schemas.openxmlformats.org/officeDocument/2006/relationships/image" Target="../media/image7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82.png"/><Relationship Id="rId9" Type="http://schemas.openxmlformats.org/officeDocument/2006/relationships/image" Target="../media/image8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ShvetaArya/chemistry-of-naturalproducts" TargetMode="External"/><Relationship Id="rId2" Type="http://schemas.openxmlformats.org/officeDocument/2006/relationships/hyperlink" Target="https://slideplayer.com/slide/10026518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5067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286380" y="696503"/>
            <a:ext cx="3857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7200" b="1" dirty="0" err="1" smtClean="0">
                <a:solidFill>
                  <a:schemeClr val="bg1"/>
                </a:solidFill>
                <a:latin typeface="AR JULIAN" pitchFamily="2" charset="0"/>
              </a:rPr>
              <a:t>terpenes</a:t>
            </a:r>
            <a:endParaRPr lang="en-IN" sz="7200" dirty="0">
              <a:solidFill>
                <a:schemeClr val="bg1"/>
              </a:solidFill>
              <a:latin typeface="AR JULI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06944" y="3512284"/>
            <a:ext cx="49292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accent1"/>
              </a:buClr>
              <a:buSzPct val="70000"/>
              <a:defRPr/>
            </a:pPr>
            <a:r>
              <a:rPr lang="en-IN" b="1" u="sng" dirty="0" smtClean="0">
                <a:solidFill>
                  <a:schemeClr val="bg1"/>
                </a:solidFill>
                <a:latin typeface="AR JULIAN" pitchFamily="2" charset="0"/>
              </a:rPr>
              <a:t>PRESENTED BY </a:t>
            </a:r>
          </a:p>
          <a:p>
            <a:pPr marL="342900" lvl="0" indent="-342900" algn="ctr">
              <a:buClr>
                <a:schemeClr val="accent1"/>
              </a:buClr>
              <a:buSzPct val="70000"/>
              <a:defRPr/>
            </a:pPr>
            <a:r>
              <a:rPr lang="en-IN" sz="3200" b="1" dirty="0" smtClean="0">
                <a:solidFill>
                  <a:srgbClr val="FFFF00"/>
                </a:solidFill>
                <a:latin typeface="AR JULIAN" pitchFamily="2" charset="0"/>
              </a:rPr>
              <a:t>a. </a:t>
            </a:r>
            <a:r>
              <a:rPr lang="en-IN" sz="2400" b="1" dirty="0" smtClean="0">
                <a:solidFill>
                  <a:srgbClr val="FFFF00"/>
                </a:solidFill>
                <a:latin typeface="AR JULIAN" pitchFamily="2" charset="0"/>
              </a:rPr>
              <a:t>VAMSI </a:t>
            </a:r>
            <a:r>
              <a:rPr lang="en-IN" sz="1600" b="1" dirty="0" err="1" smtClean="0">
                <a:solidFill>
                  <a:srgbClr val="FFFF00"/>
                </a:solidFill>
                <a:latin typeface="AR JULIAN" pitchFamily="2" charset="0"/>
              </a:rPr>
              <a:t>M.Pharm</a:t>
            </a:r>
            <a:endParaRPr lang="en-IN" sz="1600" b="1" dirty="0" smtClean="0">
              <a:solidFill>
                <a:srgbClr val="FFFF00"/>
              </a:solidFill>
              <a:latin typeface="AR JULIAN" pitchFamily="2" charset="0"/>
            </a:endParaRPr>
          </a:p>
          <a:p>
            <a:pPr marL="342900" lvl="0" indent="-342900" algn="ctr">
              <a:buClr>
                <a:schemeClr val="accent1"/>
              </a:buClr>
              <a:buSzPct val="70000"/>
              <a:defRPr/>
            </a:pPr>
            <a:r>
              <a:rPr lang="en-IN" sz="1600" b="1" dirty="0" smtClean="0">
                <a:solidFill>
                  <a:schemeClr val="bg1"/>
                </a:solidFill>
                <a:latin typeface="AR JULIAN" pitchFamily="2" charset="0"/>
              </a:rPr>
              <a:t>Department of pharmaceutical chemistry</a:t>
            </a:r>
          </a:p>
          <a:p>
            <a:pPr marL="342900" lvl="0" indent="-342900" algn="ctr">
              <a:buClr>
                <a:schemeClr val="accent1"/>
              </a:buClr>
              <a:buSzPct val="70000"/>
              <a:defRPr/>
            </a:pPr>
            <a:r>
              <a:rPr lang="en-IN" sz="1600" b="1" dirty="0" smtClean="0">
                <a:solidFill>
                  <a:schemeClr val="bg1"/>
                </a:solidFill>
                <a:latin typeface="AR JULIAN" pitchFamily="2" charset="0"/>
              </a:rPr>
              <a:t>M.A.M</a:t>
            </a:r>
            <a:r>
              <a:rPr lang="en-IN" sz="1600" b="1" dirty="0" smtClean="0">
                <a:solidFill>
                  <a:schemeClr val="bg1"/>
                </a:solidFill>
                <a:latin typeface="AR JULIAN" pitchFamily="2" charset="0"/>
              </a:rPr>
              <a:t> </a:t>
            </a:r>
            <a:r>
              <a:rPr lang="en-IN" sz="1600" b="1" dirty="0" smtClean="0">
                <a:solidFill>
                  <a:schemeClr val="bg1"/>
                </a:solidFill>
                <a:latin typeface="AR JULIAN" pitchFamily="2" charset="0"/>
              </a:rPr>
              <a:t>college of pharmacy</a:t>
            </a:r>
          </a:p>
          <a:p>
            <a:pPr marL="342900" lvl="0" indent="-342900" algn="ctr">
              <a:buClr>
                <a:schemeClr val="accent1"/>
              </a:buClr>
              <a:buSzPct val="70000"/>
              <a:defRPr/>
            </a:pPr>
            <a:r>
              <a:rPr lang="en-IN" sz="1600" b="1" dirty="0" err="1" smtClean="0">
                <a:solidFill>
                  <a:schemeClr val="bg1"/>
                </a:solidFill>
                <a:latin typeface="AR JULIAN" pitchFamily="2" charset="0"/>
              </a:rPr>
              <a:t>Narasaropet</a:t>
            </a:r>
            <a:r>
              <a:rPr lang="en-IN" sz="1600" b="1" dirty="0" smtClean="0">
                <a:solidFill>
                  <a:schemeClr val="bg1"/>
                </a:solidFill>
                <a:latin typeface="AR JULIAN" pitchFamily="2" charset="0"/>
              </a:rPr>
              <a:t> </a:t>
            </a:r>
            <a:endParaRPr lang="en-IN" sz="2400" b="1" dirty="0" smtClean="0">
              <a:solidFill>
                <a:schemeClr val="bg1"/>
              </a:solidFill>
              <a:latin typeface="AR JULIAN" pitchFamily="2" charset="0"/>
            </a:endParaRPr>
          </a:p>
        </p:txBody>
      </p:sp>
      <p:pic>
        <p:nvPicPr>
          <p:cNvPr id="5" name="Picture 2" descr="C:\Users\vamsi\Downloads\download-removebg-preview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" y="1024128"/>
            <a:ext cx="1816608" cy="1816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496" y="0"/>
            <a:ext cx="2961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Monocyclic </a:t>
            </a:r>
            <a:r>
              <a:rPr lang="en-IN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monoterpenoids</a:t>
            </a:r>
            <a:endParaRPr lang="en-IN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4544" y="1058156"/>
            <a:ext cx="16476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IN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hydrocarbons: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7995" y="732282"/>
            <a:ext cx="5810250" cy="188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" y="3011424"/>
            <a:ext cx="5562600" cy="198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241736" y="2691884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iii) </a:t>
            </a:r>
            <a:r>
              <a:rPr lang="en-IN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aldehydes</a:t>
            </a:r>
            <a:r>
              <a:rPr lang="en-IN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378420" y="2667500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ii) alcohols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" y="210503"/>
            <a:ext cx="35052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0876" y="448818"/>
            <a:ext cx="3124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6320" y="2524316"/>
            <a:ext cx="6254496" cy="234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70348"/>
            <a:ext cx="2835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2) SESQUI TERPENOIDS</a:t>
            </a:r>
            <a:endParaRPr lang="en-IN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2112" y="1448300"/>
            <a:ext cx="2114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IN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Acyclic </a:t>
            </a:r>
            <a:r>
              <a:rPr lang="en-IN" sz="1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sequiterpenoid</a:t>
            </a:r>
            <a:r>
              <a:rPr lang="en-IN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IN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087" y="1753553"/>
            <a:ext cx="1596009" cy="113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009179" y="2850380"/>
            <a:ext cx="956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b="1" dirty="0" err="1" smtClean="0">
                <a:solidFill>
                  <a:srgbClr val="FFFF00"/>
                </a:solidFill>
              </a:rPr>
              <a:t>Farnesol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2924520" y="1448300"/>
            <a:ext cx="24997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400" b="1" dirty="0" smtClean="0">
                <a:solidFill>
                  <a:srgbClr val="FFFF00"/>
                </a:solidFill>
              </a:rPr>
              <a:t>ii) Monocyclic </a:t>
            </a:r>
            <a:r>
              <a:rPr lang="en-IN" sz="1400" b="1" dirty="0" err="1" smtClean="0">
                <a:solidFill>
                  <a:srgbClr val="FFFF00"/>
                </a:solidFill>
              </a:rPr>
              <a:t>sesquiterpenoid</a:t>
            </a:r>
            <a:r>
              <a:rPr lang="en-IN" sz="1400" b="1" dirty="0" smtClean="0">
                <a:solidFill>
                  <a:srgbClr val="FFFF00"/>
                </a:solidFill>
              </a:rPr>
              <a:t> </a:t>
            </a:r>
            <a:endParaRPr lang="en-IN" sz="1400" b="1" dirty="0">
              <a:solidFill>
                <a:srgbClr val="FFFF00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6237" y="1755648"/>
            <a:ext cx="1509331" cy="110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587806" y="2862572"/>
            <a:ext cx="1053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400" b="1" dirty="0" err="1" smtClean="0">
                <a:solidFill>
                  <a:srgbClr val="FFFF00"/>
                </a:solidFill>
              </a:rPr>
              <a:t>Zinziberene</a:t>
            </a:r>
            <a:endParaRPr lang="en-IN" sz="1400" b="1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86166" y="1436108"/>
            <a:ext cx="23169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400" b="1" dirty="0" smtClean="0">
                <a:solidFill>
                  <a:srgbClr val="FFFF00"/>
                </a:solidFill>
              </a:rPr>
              <a:t>iii) </a:t>
            </a:r>
            <a:r>
              <a:rPr lang="en-IN" sz="1400" b="1" dirty="0" err="1" smtClean="0">
                <a:solidFill>
                  <a:srgbClr val="FFFF00"/>
                </a:solidFill>
              </a:rPr>
              <a:t>Bicyclic</a:t>
            </a:r>
            <a:r>
              <a:rPr lang="en-IN" sz="1400" b="1" dirty="0" smtClean="0">
                <a:solidFill>
                  <a:srgbClr val="FFFF00"/>
                </a:solidFill>
              </a:rPr>
              <a:t> </a:t>
            </a:r>
            <a:r>
              <a:rPr lang="en-IN" sz="1400" b="1" dirty="0" err="1" smtClean="0">
                <a:solidFill>
                  <a:srgbClr val="FFFF00"/>
                </a:solidFill>
              </a:rPr>
              <a:t>sesquiterpenoids</a:t>
            </a:r>
            <a:r>
              <a:rPr lang="en-IN" sz="1400" b="1" dirty="0" smtClean="0">
                <a:solidFill>
                  <a:srgbClr val="FFFF00"/>
                </a:solidFill>
              </a:rPr>
              <a:t> </a:t>
            </a:r>
            <a:endParaRPr lang="en-IN" sz="1400" b="1" dirty="0">
              <a:solidFill>
                <a:srgbClr val="FFFF00"/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5118" y="1728597"/>
            <a:ext cx="1685925" cy="114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7012887" y="2874764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400" b="1" dirty="0" err="1" smtClean="0">
                <a:solidFill>
                  <a:srgbClr val="FFFF00"/>
                </a:solidFill>
              </a:rPr>
              <a:t>Cadinene</a:t>
            </a:r>
            <a:endParaRPr lang="en-IN" sz="1400" b="1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1435" y="3776972"/>
            <a:ext cx="23542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400" b="1" dirty="0" smtClean="0">
                <a:solidFill>
                  <a:srgbClr val="FFFF00"/>
                </a:solidFill>
              </a:rPr>
              <a:t>iv) </a:t>
            </a:r>
            <a:r>
              <a:rPr lang="en-IN" sz="1400" b="1" dirty="0" err="1" smtClean="0">
                <a:solidFill>
                  <a:srgbClr val="FFFF00"/>
                </a:solidFill>
              </a:rPr>
              <a:t>Tricyclic</a:t>
            </a:r>
            <a:r>
              <a:rPr lang="en-IN" sz="1400" b="1" dirty="0" smtClean="0">
                <a:solidFill>
                  <a:srgbClr val="FFFF00"/>
                </a:solidFill>
              </a:rPr>
              <a:t> </a:t>
            </a:r>
            <a:r>
              <a:rPr lang="en-IN" sz="1400" b="1" dirty="0" err="1" smtClean="0">
                <a:solidFill>
                  <a:srgbClr val="FFFF00"/>
                </a:solidFill>
              </a:rPr>
              <a:t>sesquiterpenoids</a:t>
            </a:r>
            <a:r>
              <a:rPr lang="en-IN" sz="1400" b="1" dirty="0" smtClean="0">
                <a:solidFill>
                  <a:srgbClr val="FFFF00"/>
                </a:solidFill>
              </a:rPr>
              <a:t> </a:t>
            </a:r>
            <a:endParaRPr lang="en-IN" sz="1400" b="1" dirty="0">
              <a:solidFill>
                <a:srgbClr val="FFFF00"/>
              </a:solidFill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6768" y="3507486"/>
            <a:ext cx="1572768" cy="117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7567" y="3564636"/>
            <a:ext cx="1476946" cy="114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3325343" y="4654796"/>
            <a:ext cx="35862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b="1" dirty="0" err="1" smtClean="0">
                <a:solidFill>
                  <a:srgbClr val="FFFF00"/>
                </a:solidFill>
              </a:rPr>
              <a:t>Cedrol</a:t>
            </a:r>
            <a:r>
              <a:rPr lang="en-IN" sz="1600" b="1" dirty="0" smtClean="0">
                <a:solidFill>
                  <a:srgbClr val="FFFF00"/>
                </a:solidFill>
              </a:rPr>
              <a:t>                                              </a:t>
            </a:r>
            <a:r>
              <a:rPr lang="en-IN" sz="1600" b="1" dirty="0" err="1" smtClean="0">
                <a:solidFill>
                  <a:srgbClr val="FFFF00"/>
                </a:solidFill>
              </a:rPr>
              <a:t>Cedrene</a:t>
            </a:r>
            <a:endParaRPr lang="en-IN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72812"/>
            <a:ext cx="2034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 smtClean="0">
                <a:solidFill>
                  <a:srgbClr val="FFFF00"/>
                </a:solidFill>
              </a:rPr>
              <a:t>3) DITERPENOIDS</a:t>
            </a:r>
            <a:endParaRPr lang="en-IN" sz="20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9230" y="1423916"/>
            <a:ext cx="1860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400" b="1" dirty="0" err="1" smtClean="0">
                <a:solidFill>
                  <a:srgbClr val="FFFF00"/>
                </a:solidFill>
              </a:rPr>
              <a:t>i</a:t>
            </a:r>
            <a:r>
              <a:rPr lang="en-IN" sz="1400" b="1" dirty="0" smtClean="0">
                <a:solidFill>
                  <a:srgbClr val="FFFF00"/>
                </a:solidFill>
              </a:rPr>
              <a:t>) Acyclic </a:t>
            </a:r>
            <a:r>
              <a:rPr lang="en-IN" sz="1400" b="1" dirty="0" err="1" smtClean="0">
                <a:solidFill>
                  <a:srgbClr val="FFFF00"/>
                </a:solidFill>
              </a:rPr>
              <a:t>diterpenoids</a:t>
            </a:r>
            <a:r>
              <a:rPr lang="en-IN" sz="1400" b="1" dirty="0" smtClean="0">
                <a:solidFill>
                  <a:srgbClr val="FFFF00"/>
                </a:solidFill>
              </a:rPr>
              <a:t> </a:t>
            </a:r>
            <a:endParaRPr lang="en-IN" sz="1400" b="1" dirty="0">
              <a:solidFill>
                <a:srgbClr val="FFFF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" y="1763268"/>
            <a:ext cx="4166616" cy="89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562921" y="2326124"/>
            <a:ext cx="7282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b="1" dirty="0" err="1" smtClean="0"/>
              <a:t>Phytol</a:t>
            </a:r>
            <a:endParaRPr lang="en-IN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529772" y="2679692"/>
            <a:ext cx="2487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b="1" dirty="0" smtClean="0">
                <a:solidFill>
                  <a:srgbClr val="FFFF00"/>
                </a:solidFill>
              </a:rPr>
              <a:t>ii) Monocyclic </a:t>
            </a:r>
            <a:r>
              <a:rPr lang="en-IN" sz="1600" b="1" dirty="0" err="1" smtClean="0">
                <a:solidFill>
                  <a:srgbClr val="FFFF00"/>
                </a:solidFill>
              </a:rPr>
              <a:t>diterpenoids</a:t>
            </a:r>
            <a:endParaRPr lang="en-IN" sz="1600" b="1" dirty="0">
              <a:solidFill>
                <a:srgbClr val="FFFF0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49" y="3019617"/>
            <a:ext cx="4067175" cy="89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767099" y="3606284"/>
            <a:ext cx="10242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b="1" dirty="0" smtClean="0"/>
              <a:t>Vitamin A</a:t>
            </a:r>
            <a:endParaRPr lang="en-IN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4741782" y="102158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FF00"/>
                </a:solidFill>
              </a:rPr>
              <a:t>4) TRITERPENOID </a:t>
            </a: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3699" y="1423916"/>
            <a:ext cx="17783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400" b="1" dirty="0" err="1" smtClean="0">
                <a:solidFill>
                  <a:srgbClr val="FFFF00"/>
                </a:solidFill>
              </a:rPr>
              <a:t>i</a:t>
            </a:r>
            <a:r>
              <a:rPr lang="en-IN" sz="1400" b="1" dirty="0" smtClean="0">
                <a:solidFill>
                  <a:srgbClr val="FFFF00"/>
                </a:solidFill>
              </a:rPr>
              <a:t>) Acyclic </a:t>
            </a:r>
            <a:r>
              <a:rPr lang="en-IN" sz="1400" b="1" dirty="0" err="1" smtClean="0">
                <a:solidFill>
                  <a:srgbClr val="FFFF00"/>
                </a:solidFill>
              </a:rPr>
              <a:t>triterpenoid</a:t>
            </a:r>
            <a:endParaRPr lang="en-IN" sz="1400" b="1" dirty="0">
              <a:solidFill>
                <a:srgbClr val="FFFF00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442" y="1817370"/>
            <a:ext cx="4460558" cy="91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5802504" y="2362700"/>
            <a:ext cx="9701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b="1" dirty="0" err="1" smtClean="0"/>
              <a:t>Squalene</a:t>
            </a:r>
            <a:endParaRPr lang="en-IN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176" y="1266825"/>
            <a:ext cx="7022592" cy="295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45964"/>
            <a:ext cx="3086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 smtClean="0">
                <a:solidFill>
                  <a:srgbClr val="FFFF00"/>
                </a:solidFill>
              </a:rPr>
              <a:t>ISOLATION OF TERPENOIDS</a:t>
            </a:r>
            <a:endParaRPr lang="en-IN" sz="20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6384" y="1447330"/>
            <a:ext cx="6626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AutoNum type="romanLcParenR"/>
            </a:pPr>
            <a:r>
              <a:rPr lang="en-IN" b="1" dirty="0" smtClean="0">
                <a:solidFill>
                  <a:schemeClr val="bg1"/>
                </a:solidFill>
              </a:rPr>
              <a:t>Isolation of essential oils from plant parts </a:t>
            </a:r>
          </a:p>
          <a:p>
            <a:pPr marL="400050" indent="-400050"/>
            <a:r>
              <a:rPr lang="en-IN" dirty="0" smtClean="0">
                <a:solidFill>
                  <a:srgbClr val="FFFF00"/>
                </a:solidFill>
              </a:rPr>
              <a:t>                    a) Steam distillation method </a:t>
            </a:r>
          </a:p>
          <a:p>
            <a:pPr marL="400050" indent="-400050"/>
            <a:r>
              <a:rPr lang="en-IN" dirty="0" smtClean="0">
                <a:solidFill>
                  <a:srgbClr val="FFFF00"/>
                </a:solidFill>
              </a:rPr>
              <a:t>                    b) Solvent extraction </a:t>
            </a:r>
          </a:p>
          <a:p>
            <a:pPr marL="400050" indent="-400050"/>
            <a:r>
              <a:rPr lang="en-IN" dirty="0" smtClean="0">
                <a:solidFill>
                  <a:srgbClr val="FFFF00"/>
                </a:solidFill>
              </a:rPr>
              <a:t>                    c) Adsorption in purified fats/ </a:t>
            </a:r>
            <a:r>
              <a:rPr lang="en-IN" dirty="0" err="1" smtClean="0">
                <a:solidFill>
                  <a:srgbClr val="FFFF00"/>
                </a:solidFill>
              </a:rPr>
              <a:t>Enfluerage</a:t>
            </a:r>
            <a:r>
              <a:rPr lang="en-IN" dirty="0" smtClean="0">
                <a:solidFill>
                  <a:srgbClr val="FFFF00"/>
                </a:solidFill>
              </a:rPr>
              <a:t> 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0541" y="3764780"/>
            <a:ext cx="3001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 a) Steam distillation method </a:t>
            </a:r>
            <a:endParaRPr lang="en-IN" b="1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7877" y="4231005"/>
            <a:ext cx="57435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786384" y="267530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ii) Separation of </a:t>
            </a:r>
            <a:r>
              <a:rPr lang="en-IN" b="1" dirty="0" err="1" smtClean="0">
                <a:solidFill>
                  <a:schemeClr val="bg1"/>
                </a:solidFill>
              </a:rPr>
              <a:t>terpenoid</a:t>
            </a:r>
            <a:r>
              <a:rPr lang="en-IN" b="1" dirty="0" smtClean="0">
                <a:solidFill>
                  <a:schemeClr val="bg1"/>
                </a:solidFill>
              </a:rPr>
              <a:t> from essential oils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10512" y="29801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</a:rPr>
              <a:t>a) Chemical methods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 b) Physical methods</a:t>
            </a:r>
            <a:endParaRPr lang="en-IN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689" y="1180076"/>
            <a:ext cx="2218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b) Solvent extraction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682395"/>
            <a:ext cx="9229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b="1" dirty="0" smtClean="0">
                <a:solidFill>
                  <a:srgbClr val="FFFF00"/>
                </a:solidFill>
              </a:rPr>
              <a:t> The plant material is </a:t>
            </a:r>
            <a:r>
              <a:rPr lang="en-IN" b="1" dirty="0" err="1" smtClean="0">
                <a:solidFill>
                  <a:srgbClr val="FFFF00"/>
                </a:solidFill>
              </a:rPr>
              <a:t>directlly</a:t>
            </a:r>
            <a:r>
              <a:rPr lang="en-IN" b="1" dirty="0" smtClean="0">
                <a:solidFill>
                  <a:srgbClr val="FFFF00"/>
                </a:solidFill>
              </a:rPr>
              <a:t> extracted with light </a:t>
            </a:r>
            <a:r>
              <a:rPr lang="en-IN" b="1" dirty="0" err="1" smtClean="0">
                <a:solidFill>
                  <a:srgbClr val="FFFF00"/>
                </a:solidFill>
              </a:rPr>
              <a:t>petrolium</a:t>
            </a:r>
            <a:r>
              <a:rPr lang="en-IN" b="1" dirty="0" smtClean="0">
                <a:solidFill>
                  <a:srgbClr val="FFFF00"/>
                </a:solidFill>
              </a:rPr>
              <a:t> or ether at room temperature </a:t>
            </a:r>
          </a:p>
          <a:p>
            <a:pPr>
              <a:buFont typeface="Wingdings" pitchFamily="2" charset="2"/>
              <a:buChar char="q"/>
            </a:pPr>
            <a:r>
              <a:rPr lang="en-IN" b="1" dirty="0" smtClean="0">
                <a:solidFill>
                  <a:srgbClr val="FFFF00"/>
                </a:solidFill>
              </a:rPr>
              <a:t> The extract is filtered and the solvent removed by </a:t>
            </a:r>
            <a:r>
              <a:rPr lang="en-IN" b="1" dirty="0" err="1" smtClean="0">
                <a:solidFill>
                  <a:srgbClr val="FFFF00"/>
                </a:solidFill>
              </a:rPr>
              <a:t>evoparation</a:t>
            </a:r>
            <a:r>
              <a:rPr lang="en-IN" b="1" dirty="0" smtClean="0">
                <a:solidFill>
                  <a:srgbClr val="FFFF00"/>
                </a:solidFill>
              </a:rPr>
              <a:t> and collect essential oils</a:t>
            </a: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479" y="2423660"/>
            <a:ext cx="413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c) Adsorption in purified fats/ </a:t>
            </a:r>
            <a:r>
              <a:rPr lang="en-IN" b="1" dirty="0" err="1" smtClean="0">
                <a:solidFill>
                  <a:schemeClr val="bg1"/>
                </a:solidFill>
              </a:rPr>
              <a:t>Enfleurage</a:t>
            </a:r>
            <a:r>
              <a:rPr lang="en-IN" b="1" dirty="0" smtClean="0">
                <a:solidFill>
                  <a:schemeClr val="bg1"/>
                </a:solidFill>
              </a:rPr>
              <a:t> </a:t>
            </a:r>
            <a:endParaRPr lang="en-IN" b="1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976" y="2807208"/>
            <a:ext cx="4957000" cy="193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4347" y="2632521"/>
            <a:ext cx="3319653" cy="219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414450" y="4804946"/>
            <a:ext cx="24432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b="1" dirty="0" smtClean="0">
                <a:solidFill>
                  <a:srgbClr val="FFFF00"/>
                </a:solidFill>
              </a:rPr>
              <a:t>ROSE PETALS ENFLUERAGE</a:t>
            </a:r>
            <a:endParaRPr lang="en-IN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" y="1126921"/>
            <a:ext cx="576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2. SEPARATION OF TERPENOID FROM ESSENTIAL OILS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6448" y="1499616"/>
            <a:ext cx="27302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 smtClean="0">
                <a:solidFill>
                  <a:srgbClr val="FFFF00"/>
                </a:solidFill>
              </a:rPr>
              <a:t>a) CHEMICAL METHOD: </a:t>
            </a:r>
            <a:endParaRPr lang="en-IN" sz="16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416" y="2088833"/>
            <a:ext cx="6181344" cy="97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224" y="3201924"/>
            <a:ext cx="6230112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1418" y="1792035"/>
            <a:ext cx="2562582" cy="301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185" y="1131308"/>
            <a:ext cx="232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FF00"/>
                </a:solidFill>
              </a:rPr>
              <a:t>b) PHYSICAL METHOD </a:t>
            </a:r>
            <a:endParaRPr lang="en-IN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1163" y="1594295"/>
            <a:ext cx="5548693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896" y="1078153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GENERAL METHODS OF STRUCTURAL ELUCIDATION OF TERPENOIDS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8720" y="1500485"/>
            <a:ext cx="387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IN" dirty="0" smtClean="0">
                <a:solidFill>
                  <a:srgbClr val="FFFF00"/>
                </a:solidFill>
              </a:rPr>
              <a:t>Analytical method </a:t>
            </a:r>
          </a:p>
          <a:p>
            <a:pPr marL="342900" indent="-342900">
              <a:buAutoNum type="arabicPeriod"/>
            </a:pPr>
            <a:r>
              <a:rPr lang="en-IN" dirty="0" smtClean="0">
                <a:solidFill>
                  <a:srgbClr val="FFFF00"/>
                </a:solidFill>
              </a:rPr>
              <a:t> Synthetic method </a:t>
            </a:r>
          </a:p>
          <a:p>
            <a:pPr marL="342900" indent="-342900">
              <a:buAutoNum type="arabicPeriod"/>
            </a:pPr>
            <a:r>
              <a:rPr lang="en-IN" dirty="0" smtClean="0">
                <a:solidFill>
                  <a:srgbClr val="FFFF00"/>
                </a:solidFill>
              </a:rPr>
              <a:t> Physical method </a:t>
            </a:r>
          </a:p>
          <a:p>
            <a:pPr marL="342900" indent="-342900"/>
            <a:r>
              <a:rPr lang="en-IN" dirty="0" smtClean="0">
                <a:solidFill>
                  <a:srgbClr val="FFFF00"/>
                </a:solidFill>
              </a:rPr>
              <a:t>4.    Molecular rearrangement </a:t>
            </a:r>
          </a:p>
          <a:p>
            <a:pPr marL="342900" indent="-342900"/>
            <a:r>
              <a:rPr lang="en-IN" dirty="0" smtClean="0">
                <a:solidFill>
                  <a:srgbClr val="FFFF00"/>
                </a:solidFill>
              </a:rPr>
              <a:t>5.    Synthesis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7269" y="2984492"/>
            <a:ext cx="2570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1) ANALYTICAL METHOD 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7344" y="336479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en-IN" dirty="0" smtClean="0">
                <a:solidFill>
                  <a:srgbClr val="FFFF00"/>
                </a:solidFill>
              </a:rPr>
              <a:t>a) Molecular formula -----------</a:t>
            </a:r>
            <a:r>
              <a:rPr lang="en-IN" dirty="0" smtClean="0">
                <a:solidFill>
                  <a:srgbClr val="FFFF00"/>
                </a:solidFill>
                <a:sym typeface="Wingdings" pitchFamily="2" charset="2"/>
              </a:rPr>
              <a:t>-----</a:t>
            </a:r>
            <a:endParaRPr lang="en-IN" dirty="0" smtClean="0">
              <a:solidFill>
                <a:srgbClr val="FFFF00"/>
              </a:solidFill>
            </a:endParaRPr>
          </a:p>
          <a:p>
            <a:pPr marL="342900" indent="-342900"/>
            <a:r>
              <a:rPr lang="en-IN" dirty="0" smtClean="0">
                <a:solidFill>
                  <a:srgbClr val="FFFF00"/>
                </a:solidFill>
              </a:rPr>
              <a:t>b) Nature of the oxygen atom </a:t>
            </a:r>
          </a:p>
          <a:p>
            <a:pPr marL="342900" indent="-342900"/>
            <a:r>
              <a:rPr lang="en-IN" dirty="0" smtClean="0">
                <a:solidFill>
                  <a:srgbClr val="FFFF00"/>
                </a:solidFill>
              </a:rPr>
              <a:t>c) </a:t>
            </a:r>
            <a:r>
              <a:rPr lang="en-IN" dirty="0" err="1" smtClean="0">
                <a:solidFill>
                  <a:srgbClr val="FFFF00"/>
                </a:solidFill>
              </a:rPr>
              <a:t>Unsaturation</a:t>
            </a:r>
            <a:r>
              <a:rPr lang="en-IN" dirty="0" smtClean="0">
                <a:solidFill>
                  <a:srgbClr val="FFFF00"/>
                </a:solidFill>
              </a:rPr>
              <a:t> </a:t>
            </a:r>
          </a:p>
          <a:p>
            <a:pPr marL="342900" indent="-342900"/>
            <a:r>
              <a:rPr lang="en-IN" dirty="0" smtClean="0">
                <a:solidFill>
                  <a:srgbClr val="FFFF00"/>
                </a:solidFill>
              </a:rPr>
              <a:t>d) Number of rings </a:t>
            </a:r>
          </a:p>
          <a:p>
            <a:pPr marL="342900" indent="-342900"/>
            <a:r>
              <a:rPr lang="en-IN" dirty="0" smtClean="0">
                <a:solidFill>
                  <a:srgbClr val="FFFF00"/>
                </a:solidFill>
              </a:rPr>
              <a:t>e) Oxidative degradation products </a:t>
            </a:r>
          </a:p>
          <a:p>
            <a:pPr marL="342900" indent="-342900"/>
            <a:r>
              <a:rPr lang="en-IN" dirty="0" smtClean="0">
                <a:solidFill>
                  <a:srgbClr val="FFFF00"/>
                </a:solidFill>
              </a:rPr>
              <a:t>f) Dehydrogenation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640" y="338244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b="1" dirty="0" smtClean="0">
                <a:solidFill>
                  <a:srgbClr val="FF856D"/>
                </a:solidFill>
              </a:rPr>
              <a:t> Qualitative method </a:t>
            </a:r>
          </a:p>
          <a:p>
            <a:r>
              <a:rPr lang="en-IN" b="1" dirty="0" smtClean="0">
                <a:solidFill>
                  <a:srgbClr val="FF856D"/>
                </a:solidFill>
              </a:rPr>
              <a:t>• Quantitative method </a:t>
            </a:r>
          </a:p>
          <a:p>
            <a:r>
              <a:rPr lang="en-IN" b="1" dirty="0" smtClean="0">
                <a:solidFill>
                  <a:srgbClr val="FF856D"/>
                </a:solidFill>
              </a:rPr>
              <a:t>• Mass spectroscopy</a:t>
            </a:r>
            <a:endParaRPr lang="en-IN" b="1" dirty="0">
              <a:solidFill>
                <a:srgbClr val="FF856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 descr="C:\Users\vamsi\Desktop\Cap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28" y="0"/>
            <a:ext cx="9131872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01677"/>
            <a:ext cx="89123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 smtClean="0"/>
          </a:p>
          <a:p>
            <a:r>
              <a:rPr lang="en-IN" sz="2800" dirty="0" smtClean="0">
                <a:solidFill>
                  <a:schemeClr val="bg1"/>
                </a:solidFill>
              </a:rPr>
              <a:t>ii) </a:t>
            </a:r>
            <a:r>
              <a:rPr lang="en-IN" sz="2800" b="1" dirty="0" smtClean="0">
                <a:solidFill>
                  <a:schemeClr val="bg1"/>
                </a:solidFill>
              </a:rPr>
              <a:t>Nature of oxygen atom present: </a:t>
            </a:r>
          </a:p>
          <a:p>
            <a:r>
              <a:rPr lang="en-IN" sz="2800" b="1" dirty="0" smtClean="0">
                <a:solidFill>
                  <a:schemeClr val="bg1"/>
                </a:solidFill>
              </a:rPr>
              <a:t>             </a:t>
            </a:r>
            <a:r>
              <a:rPr lang="en-IN" b="1" dirty="0" smtClean="0">
                <a:solidFill>
                  <a:srgbClr val="FFFF00"/>
                </a:solidFill>
              </a:rPr>
              <a:t>If oxygen is present in </a:t>
            </a:r>
            <a:r>
              <a:rPr lang="en-IN" b="1" dirty="0" err="1" smtClean="0">
                <a:solidFill>
                  <a:srgbClr val="FFFF00"/>
                </a:solidFill>
              </a:rPr>
              <a:t>terpenoids</a:t>
            </a:r>
            <a:r>
              <a:rPr lang="en-IN" b="1" dirty="0" smtClean="0">
                <a:solidFill>
                  <a:srgbClr val="FFFF00"/>
                </a:solidFill>
              </a:rPr>
              <a:t> its functional nature is generally as alcohol </a:t>
            </a:r>
            <a:r>
              <a:rPr lang="en-IN" b="1" dirty="0" err="1" smtClean="0">
                <a:solidFill>
                  <a:srgbClr val="FFFF00"/>
                </a:solidFill>
              </a:rPr>
              <a:t>aledhyde</a:t>
            </a:r>
            <a:r>
              <a:rPr lang="en-IN" b="1" dirty="0" smtClean="0">
                <a:solidFill>
                  <a:srgbClr val="FFFF00"/>
                </a:solidFill>
              </a:rPr>
              <a:t>, </a:t>
            </a:r>
            <a:r>
              <a:rPr lang="en-IN" b="1" dirty="0" err="1" smtClean="0">
                <a:solidFill>
                  <a:srgbClr val="FFFF00"/>
                </a:solidFill>
              </a:rPr>
              <a:t>ketone</a:t>
            </a:r>
            <a:r>
              <a:rPr lang="en-IN" b="1" dirty="0" smtClean="0">
                <a:solidFill>
                  <a:srgbClr val="FFFF00"/>
                </a:solidFill>
              </a:rPr>
              <a:t> or carboxylic groups</a:t>
            </a:r>
            <a:r>
              <a:rPr lang="en-IN" b="1" dirty="0" smtClean="0"/>
              <a:t>. 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a) </a:t>
            </a:r>
            <a:r>
              <a:rPr lang="en-IN" b="1" dirty="0" smtClean="0">
                <a:solidFill>
                  <a:schemeClr val="bg1"/>
                </a:solidFill>
              </a:rPr>
              <a:t>Hydroxyl group: </a:t>
            </a:r>
            <a:r>
              <a:rPr lang="en-IN" b="1" dirty="0" smtClean="0">
                <a:solidFill>
                  <a:srgbClr val="FFFF00"/>
                </a:solidFill>
              </a:rPr>
              <a:t>presence of –OH group can be determined by the formation of acetates with acetic anhydride and benzoate with 3.5-dinitirobenzoyl chloride.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3311" y="2827782"/>
            <a:ext cx="41814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2727" y="3432048"/>
            <a:ext cx="43338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707136" y="4497169"/>
            <a:ext cx="8107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dirty="0" smtClean="0">
                <a:solidFill>
                  <a:srgbClr val="FFFF00"/>
                </a:solidFill>
              </a:rPr>
              <a:t>   Primary alcoholic group undergo </a:t>
            </a:r>
            <a:r>
              <a:rPr lang="en-IN" dirty="0" err="1" smtClean="0">
                <a:solidFill>
                  <a:srgbClr val="FFFF00"/>
                </a:solidFill>
              </a:rPr>
              <a:t>esterification</a:t>
            </a:r>
            <a:r>
              <a:rPr lang="en-IN" dirty="0" smtClean="0">
                <a:solidFill>
                  <a:srgbClr val="FFFF00"/>
                </a:solidFill>
              </a:rPr>
              <a:t> more readily than secondary and tertiary alcohols. </a:t>
            </a:r>
            <a:endParaRPr lang="en-IN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7238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 smtClean="0"/>
          </a:p>
          <a:p>
            <a:r>
              <a:rPr lang="en-IN" dirty="0" smtClean="0">
                <a:solidFill>
                  <a:schemeClr val="bg1"/>
                </a:solidFill>
              </a:rPr>
              <a:t>b) </a:t>
            </a:r>
            <a:r>
              <a:rPr lang="en-IN" b="1" dirty="0" smtClean="0">
                <a:solidFill>
                  <a:schemeClr val="bg1"/>
                </a:solidFill>
              </a:rPr>
              <a:t>Presence of carbonyl group: </a:t>
            </a:r>
            <a:r>
              <a:rPr lang="en-IN" b="1" dirty="0" err="1" smtClean="0">
                <a:solidFill>
                  <a:srgbClr val="FFFF00"/>
                </a:solidFill>
              </a:rPr>
              <a:t>Terpenoids</a:t>
            </a:r>
            <a:r>
              <a:rPr lang="en-IN" b="1" dirty="0" smtClean="0">
                <a:solidFill>
                  <a:srgbClr val="FFFF00"/>
                </a:solidFill>
              </a:rPr>
              <a:t> containing carbonyl function form crystalline addition products like </a:t>
            </a:r>
            <a:r>
              <a:rPr lang="en-IN" b="1" dirty="0" err="1" smtClean="0">
                <a:solidFill>
                  <a:srgbClr val="FFFF00"/>
                </a:solidFill>
              </a:rPr>
              <a:t>oxime</a:t>
            </a:r>
            <a:r>
              <a:rPr lang="en-IN" b="1" dirty="0" smtClean="0">
                <a:solidFill>
                  <a:srgbClr val="FFFF00"/>
                </a:solidFill>
              </a:rPr>
              <a:t>, phenyl </a:t>
            </a:r>
            <a:r>
              <a:rPr lang="en-IN" b="1" dirty="0" err="1" smtClean="0">
                <a:solidFill>
                  <a:srgbClr val="FFFF00"/>
                </a:solidFill>
              </a:rPr>
              <a:t>hydrazone</a:t>
            </a:r>
            <a:r>
              <a:rPr lang="en-IN" b="1" dirty="0" smtClean="0">
                <a:solidFill>
                  <a:srgbClr val="FFFF00"/>
                </a:solidFill>
              </a:rPr>
              <a:t> and bisulphite etc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609" y="1756601"/>
            <a:ext cx="4462271" cy="21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212444" y="2228588"/>
            <a:ext cx="3826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dirty="0" smtClean="0">
                <a:solidFill>
                  <a:srgbClr val="FFFF00"/>
                </a:solidFill>
              </a:rPr>
              <a:t> Carbonyl group : </a:t>
            </a:r>
            <a:r>
              <a:rPr lang="en-IN" dirty="0" err="1" smtClean="0">
                <a:solidFill>
                  <a:srgbClr val="FFFF00"/>
                </a:solidFill>
              </a:rPr>
              <a:t>Aldehyde</a:t>
            </a:r>
            <a:r>
              <a:rPr lang="en-IN" dirty="0" smtClean="0">
                <a:solidFill>
                  <a:srgbClr val="FFFF00"/>
                </a:solidFill>
              </a:rPr>
              <a:t> or </a:t>
            </a:r>
            <a:r>
              <a:rPr lang="en-IN" dirty="0" err="1" smtClean="0">
                <a:solidFill>
                  <a:srgbClr val="FFFF00"/>
                </a:solidFill>
              </a:rPr>
              <a:t>Ketone</a:t>
            </a:r>
            <a:r>
              <a:rPr lang="en-IN" dirty="0" smtClean="0">
                <a:solidFill>
                  <a:srgbClr val="FFFF00"/>
                </a:solidFill>
              </a:rPr>
              <a:t> 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6239" y="2756727"/>
            <a:ext cx="4187761" cy="75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87680" y="4210526"/>
            <a:ext cx="8656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1600" dirty="0" smtClean="0">
                <a:solidFill>
                  <a:srgbClr val="FFFF00"/>
                </a:solidFill>
              </a:rPr>
              <a:t> If carbonyl function is in the form of </a:t>
            </a:r>
            <a:r>
              <a:rPr lang="en-IN" sz="1600" dirty="0" err="1" smtClean="0">
                <a:solidFill>
                  <a:srgbClr val="FFFF00"/>
                </a:solidFill>
              </a:rPr>
              <a:t>aldehyde</a:t>
            </a:r>
            <a:r>
              <a:rPr lang="en-IN" sz="1600" dirty="0" smtClean="0">
                <a:solidFill>
                  <a:srgbClr val="FFFF00"/>
                </a:solidFill>
              </a:rPr>
              <a:t> it gives carboxylic acid on oxidation without loss of any carbon atom whereas the </a:t>
            </a:r>
            <a:r>
              <a:rPr lang="en-IN" sz="1600" dirty="0" err="1" smtClean="0">
                <a:solidFill>
                  <a:srgbClr val="FFFF00"/>
                </a:solidFill>
              </a:rPr>
              <a:t>ketone</a:t>
            </a:r>
            <a:r>
              <a:rPr lang="en-IN" sz="1600" dirty="0" smtClean="0">
                <a:solidFill>
                  <a:srgbClr val="FFFF00"/>
                </a:solidFill>
              </a:rPr>
              <a:t> on oxidation yields a mixture of lesser number of carbon atoms. </a:t>
            </a:r>
            <a:endParaRPr lang="en-IN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36236"/>
            <a:ext cx="2153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solidFill>
                  <a:schemeClr val="bg1"/>
                </a:solidFill>
              </a:rPr>
              <a:t>c) </a:t>
            </a:r>
            <a:r>
              <a:rPr lang="en-IN" sz="2400" b="1" dirty="0" err="1" smtClean="0">
                <a:solidFill>
                  <a:schemeClr val="bg1"/>
                </a:solidFill>
              </a:rPr>
              <a:t>Unsaturation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8368" y="1694587"/>
            <a:ext cx="8132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</a:rPr>
              <a:t>• It is determined by the formation of addition products with reagents like hydrogen, halogen, halogen acids, per acids and </a:t>
            </a:r>
            <a:r>
              <a:rPr lang="en-IN" dirty="0" err="1" smtClean="0">
                <a:solidFill>
                  <a:srgbClr val="FFFF00"/>
                </a:solidFill>
              </a:rPr>
              <a:t>nitrosyl</a:t>
            </a:r>
            <a:r>
              <a:rPr lang="en-IN" dirty="0" smtClean="0">
                <a:solidFill>
                  <a:srgbClr val="FFFF00"/>
                </a:solidFill>
              </a:rPr>
              <a:t> chloride.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 </a:t>
            </a:r>
            <a:r>
              <a:rPr lang="en-IN" dirty="0" err="1" smtClean="0">
                <a:solidFill>
                  <a:srgbClr val="FFFF00"/>
                </a:solidFill>
              </a:rPr>
              <a:t>Eg</a:t>
            </a:r>
            <a:r>
              <a:rPr lang="en-IN" dirty="0" smtClean="0">
                <a:solidFill>
                  <a:srgbClr val="FFFF00"/>
                </a:solidFill>
              </a:rPr>
              <a:t>: </a:t>
            </a:r>
            <a:r>
              <a:rPr lang="en-IN" dirty="0" err="1" smtClean="0">
                <a:solidFill>
                  <a:srgbClr val="FFFF00"/>
                </a:solidFill>
              </a:rPr>
              <a:t>Cadinene</a:t>
            </a:r>
            <a:r>
              <a:rPr lang="en-IN" dirty="0" smtClean="0">
                <a:solidFill>
                  <a:srgbClr val="FFFF00"/>
                </a:solidFill>
              </a:rPr>
              <a:t> undergo hydrogenation to form </a:t>
            </a:r>
            <a:r>
              <a:rPr lang="en-IN" dirty="0" err="1" smtClean="0">
                <a:solidFill>
                  <a:srgbClr val="FFFF00"/>
                </a:solidFill>
              </a:rPr>
              <a:t>tetrahydro</a:t>
            </a:r>
            <a:r>
              <a:rPr lang="en-IN" dirty="0" smtClean="0">
                <a:solidFill>
                  <a:srgbClr val="FFFF00"/>
                </a:solidFill>
              </a:rPr>
              <a:t> </a:t>
            </a:r>
            <a:r>
              <a:rPr lang="en-IN" dirty="0" err="1" smtClean="0">
                <a:solidFill>
                  <a:srgbClr val="FFFF00"/>
                </a:solidFill>
              </a:rPr>
              <a:t>cadinene</a:t>
            </a:r>
            <a:r>
              <a:rPr lang="en-IN" dirty="0" smtClean="0">
                <a:solidFill>
                  <a:srgbClr val="FFFF00"/>
                </a:solidFill>
              </a:rPr>
              <a:t>, it indicate that </a:t>
            </a:r>
            <a:r>
              <a:rPr lang="en-IN" dirty="0" err="1" smtClean="0">
                <a:solidFill>
                  <a:srgbClr val="FFFF00"/>
                </a:solidFill>
              </a:rPr>
              <a:t>cadinene</a:t>
            </a:r>
            <a:r>
              <a:rPr lang="en-IN" dirty="0" smtClean="0">
                <a:solidFill>
                  <a:srgbClr val="FFFF00"/>
                </a:solidFill>
              </a:rPr>
              <a:t> contains 2 double bond.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9862" y="3165920"/>
            <a:ext cx="4581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791" y="899660"/>
            <a:ext cx="2242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 smtClean="0">
                <a:solidFill>
                  <a:schemeClr val="bg1"/>
                </a:solidFill>
              </a:rPr>
              <a:t>d) Number of rings </a:t>
            </a:r>
            <a:endParaRPr lang="en-IN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6448" y="1154722"/>
            <a:ext cx="8375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</a:rPr>
              <a:t>The number of rings is determined from the following table showing the relation between general formula of compound and types of compounds.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1449" y="1760220"/>
            <a:ext cx="6052375" cy="188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07264" y="3573840"/>
            <a:ext cx="8449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sz="1600" dirty="0" smtClean="0">
                <a:solidFill>
                  <a:srgbClr val="FFFF00"/>
                </a:solidFill>
              </a:rPr>
              <a:t> The molecular formula of </a:t>
            </a:r>
            <a:r>
              <a:rPr lang="en-IN" sz="1600" dirty="0" err="1" smtClean="0">
                <a:solidFill>
                  <a:srgbClr val="FFFF00"/>
                </a:solidFill>
              </a:rPr>
              <a:t>citral</a:t>
            </a:r>
            <a:r>
              <a:rPr lang="en-IN" sz="1600" dirty="0" smtClean="0">
                <a:solidFill>
                  <a:srgbClr val="FFFF00"/>
                </a:solidFill>
              </a:rPr>
              <a:t> is C10H16O, it contain 2 double bonds and one oxygen atom as carbonyl group. </a:t>
            </a:r>
          </a:p>
          <a:p>
            <a:pPr>
              <a:buFont typeface="Wingdings" pitchFamily="2" charset="2"/>
              <a:buChar char="q"/>
            </a:pPr>
            <a:r>
              <a:rPr lang="en-IN" sz="1600" dirty="0" smtClean="0">
                <a:solidFill>
                  <a:srgbClr val="FFFF00"/>
                </a:solidFill>
              </a:rPr>
              <a:t> Molecular formula of parent hydrocarbon is C10H16O ≡ C10H16 + 4H (for 2 double bond) + 2H (for carbonyl oxygen) ≡C10H22. </a:t>
            </a:r>
          </a:p>
          <a:p>
            <a:pPr>
              <a:buFont typeface="Wingdings" pitchFamily="2" charset="2"/>
              <a:buChar char="q"/>
            </a:pPr>
            <a:r>
              <a:rPr lang="en-IN" sz="1600" dirty="0" smtClean="0">
                <a:solidFill>
                  <a:srgbClr val="FFFF00"/>
                </a:solidFill>
              </a:rPr>
              <a:t> The molecular formula C10H22 corresponds to </a:t>
            </a:r>
            <a:r>
              <a:rPr lang="en-IN" sz="1600" dirty="0" err="1" smtClean="0">
                <a:solidFill>
                  <a:srgbClr val="FFFF00"/>
                </a:solidFill>
              </a:rPr>
              <a:t>Cn</a:t>
            </a:r>
            <a:r>
              <a:rPr lang="en-IN" sz="1600" dirty="0" smtClean="0">
                <a:solidFill>
                  <a:srgbClr val="FFFF00"/>
                </a:solidFill>
              </a:rPr>
              <a:t> H2n+2 (general formula of acyclic </a:t>
            </a:r>
            <a:r>
              <a:rPr lang="en-IN" sz="1600" dirty="0" err="1" smtClean="0">
                <a:solidFill>
                  <a:srgbClr val="FFFF00"/>
                </a:solidFill>
              </a:rPr>
              <a:t>terpenoid</a:t>
            </a:r>
            <a:r>
              <a:rPr lang="en-IN" sz="1600" dirty="0" smtClean="0">
                <a:solidFill>
                  <a:srgbClr val="FFFF00"/>
                </a:solidFill>
              </a:rPr>
              <a:t>), so </a:t>
            </a:r>
            <a:r>
              <a:rPr lang="en-IN" sz="1600" dirty="0" err="1" smtClean="0">
                <a:solidFill>
                  <a:srgbClr val="FFFF00"/>
                </a:solidFill>
              </a:rPr>
              <a:t>citral</a:t>
            </a:r>
            <a:r>
              <a:rPr lang="en-IN" sz="1600" dirty="0" smtClean="0">
                <a:solidFill>
                  <a:srgbClr val="FFFF00"/>
                </a:solidFill>
              </a:rPr>
              <a:t> is an acyclic </a:t>
            </a:r>
            <a:r>
              <a:rPr lang="en-IN" sz="1600" dirty="0" err="1" smtClean="0">
                <a:solidFill>
                  <a:srgbClr val="FFFF00"/>
                </a:solidFill>
              </a:rPr>
              <a:t>terpenoid</a:t>
            </a:r>
            <a:endParaRPr lang="en-IN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0501" y="1058156"/>
            <a:ext cx="3866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dirty="0" smtClean="0">
                <a:solidFill>
                  <a:schemeClr val="bg1"/>
                </a:solidFill>
              </a:rPr>
              <a:t>e</a:t>
            </a:r>
            <a:r>
              <a:rPr lang="en-IN" sz="2000" b="1" dirty="0" smtClean="0">
                <a:solidFill>
                  <a:schemeClr val="bg1"/>
                </a:solidFill>
              </a:rPr>
              <a:t>) Oxidative degradation products </a:t>
            </a:r>
            <a:endParaRPr lang="en-IN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480" y="1435138"/>
            <a:ext cx="8351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chemeClr val="bg1"/>
                </a:solidFill>
              </a:rPr>
              <a:t> Ozone: </a:t>
            </a:r>
            <a:r>
              <a:rPr lang="en-IN" dirty="0" err="1" smtClean="0">
                <a:solidFill>
                  <a:srgbClr val="FFFF00"/>
                </a:solidFill>
              </a:rPr>
              <a:t>Terpenoid</a:t>
            </a:r>
            <a:r>
              <a:rPr lang="en-IN" dirty="0" smtClean="0">
                <a:solidFill>
                  <a:srgbClr val="FFFF00"/>
                </a:solidFill>
              </a:rPr>
              <a:t> react with ozone to form </a:t>
            </a:r>
            <a:r>
              <a:rPr lang="en-IN" dirty="0" err="1" smtClean="0">
                <a:solidFill>
                  <a:srgbClr val="FFFF00"/>
                </a:solidFill>
              </a:rPr>
              <a:t>ozonide</a:t>
            </a:r>
            <a:r>
              <a:rPr lang="en-IN" dirty="0" smtClean="0">
                <a:solidFill>
                  <a:srgbClr val="FFFF00"/>
                </a:solidFill>
              </a:rPr>
              <a:t> it undergo decomposition either hydrolysis or catalytic reduction yields carbonyl compounds.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9790" y="2089595"/>
            <a:ext cx="375894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798576" y="2943529"/>
            <a:ext cx="8345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chemeClr val="bg1"/>
                </a:solidFill>
              </a:rPr>
              <a:t> Nitric acid : </a:t>
            </a:r>
            <a:r>
              <a:rPr lang="en-IN" dirty="0" err="1" smtClean="0">
                <a:solidFill>
                  <a:srgbClr val="FFFF00"/>
                </a:solidFill>
              </a:rPr>
              <a:t>Terpenoids</a:t>
            </a:r>
            <a:r>
              <a:rPr lang="en-IN" dirty="0" smtClean="0">
                <a:solidFill>
                  <a:srgbClr val="FFFF00"/>
                </a:solidFill>
              </a:rPr>
              <a:t> react with nitric acid to form aromatic acid and aliphatic acid.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783" y="3496556"/>
            <a:ext cx="2368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 smtClean="0">
                <a:solidFill>
                  <a:schemeClr val="bg1"/>
                </a:solidFill>
              </a:rPr>
              <a:t>f)  Dehydrogenation </a:t>
            </a:r>
            <a:endParaRPr lang="en-IN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3173" y="3813548"/>
            <a:ext cx="3057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</a:rPr>
              <a:t>Ex:   </a:t>
            </a:r>
            <a:r>
              <a:rPr lang="el-GR" dirty="0" smtClean="0">
                <a:solidFill>
                  <a:srgbClr val="FFFF00"/>
                </a:solidFill>
              </a:rPr>
              <a:t>α-</a:t>
            </a:r>
            <a:r>
              <a:rPr lang="en-IN" dirty="0" err="1" smtClean="0">
                <a:solidFill>
                  <a:srgbClr val="FFFF00"/>
                </a:solidFill>
              </a:rPr>
              <a:t>terpeneol</a:t>
            </a:r>
            <a:r>
              <a:rPr lang="en-IN" dirty="0" smtClean="0">
                <a:solidFill>
                  <a:srgbClr val="FFFF00"/>
                </a:solidFill>
              </a:rPr>
              <a:t> to </a:t>
            </a:r>
            <a:r>
              <a:rPr lang="en-IN" dirty="0" err="1" smtClean="0">
                <a:solidFill>
                  <a:srgbClr val="FFFF00"/>
                </a:solidFill>
              </a:rPr>
              <a:t>dipentene</a:t>
            </a:r>
            <a:r>
              <a:rPr lang="en-IN" dirty="0" smtClean="0">
                <a:solidFill>
                  <a:srgbClr val="FFFF00"/>
                </a:solidFill>
              </a:rPr>
              <a:t>.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1945" y="3528441"/>
            <a:ext cx="29527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94732"/>
            <a:ext cx="2646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 smtClean="0">
                <a:solidFill>
                  <a:schemeClr val="bg1"/>
                </a:solidFill>
              </a:rPr>
              <a:t>2) SYNTHETIC METHOD</a:t>
            </a:r>
            <a:endParaRPr lang="en-IN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7616" y="1528286"/>
            <a:ext cx="840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en-IN" dirty="0" smtClean="0">
                <a:solidFill>
                  <a:schemeClr val="bg1"/>
                </a:solidFill>
              </a:rPr>
              <a:t>Catalytic Hydrogenation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When aromatic compounds undergo catalytic hydrogenation to form synthetic </a:t>
            </a:r>
            <a:r>
              <a:rPr lang="en-IN" dirty="0" err="1" smtClean="0">
                <a:solidFill>
                  <a:srgbClr val="FFFF00"/>
                </a:solidFill>
              </a:rPr>
              <a:t>terpenoids</a:t>
            </a:r>
            <a:r>
              <a:rPr lang="en-IN" dirty="0" smtClean="0">
                <a:solidFill>
                  <a:srgbClr val="FFFF00"/>
                </a:solidFill>
              </a:rPr>
              <a:t>. </a:t>
            </a:r>
          </a:p>
          <a:p>
            <a:pPr marL="342900" indent="-342900"/>
            <a:r>
              <a:rPr lang="en-IN" dirty="0" smtClean="0">
                <a:solidFill>
                  <a:srgbClr val="FFFF00"/>
                </a:solidFill>
              </a:rPr>
              <a:t> </a:t>
            </a:r>
            <a:r>
              <a:rPr lang="en-IN" dirty="0" err="1" smtClean="0">
                <a:solidFill>
                  <a:srgbClr val="FFFF00"/>
                </a:solidFill>
              </a:rPr>
              <a:t>Eg</a:t>
            </a:r>
            <a:r>
              <a:rPr lang="en-IN" dirty="0" smtClean="0">
                <a:solidFill>
                  <a:srgbClr val="FFFF00"/>
                </a:solidFill>
              </a:rPr>
              <a:t>: Menthol is prepared from </a:t>
            </a:r>
            <a:r>
              <a:rPr lang="en-IN" dirty="0" err="1" smtClean="0">
                <a:solidFill>
                  <a:srgbClr val="FFFF00"/>
                </a:solidFill>
              </a:rPr>
              <a:t>thymol</a:t>
            </a:r>
            <a:r>
              <a:rPr lang="en-IN" dirty="0" smtClean="0">
                <a:solidFill>
                  <a:srgbClr val="FFFF00"/>
                </a:solidFill>
              </a:rPr>
              <a:t> an aromatic compound by catalytic hydrogenation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3163" y="2931986"/>
            <a:ext cx="30384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7596"/>
            <a:ext cx="219906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b) Grignard reactions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952" y="947458"/>
            <a:ext cx="8339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 In </a:t>
            </a:r>
            <a:r>
              <a:rPr lang="en-IN" dirty="0" err="1" smtClean="0">
                <a:solidFill>
                  <a:srgbClr val="FFFF00"/>
                </a:solidFill>
              </a:rPr>
              <a:t>grignard</a:t>
            </a:r>
            <a:r>
              <a:rPr lang="en-IN" dirty="0" smtClean="0">
                <a:solidFill>
                  <a:srgbClr val="FFFF00"/>
                </a:solidFill>
              </a:rPr>
              <a:t> reagent, </a:t>
            </a:r>
            <a:r>
              <a:rPr lang="en-IN" dirty="0" err="1" smtClean="0">
                <a:solidFill>
                  <a:srgbClr val="FFFF00"/>
                </a:solidFill>
              </a:rPr>
              <a:t>methy</a:t>
            </a:r>
            <a:r>
              <a:rPr lang="en-IN" dirty="0" smtClean="0">
                <a:solidFill>
                  <a:srgbClr val="FFFF00"/>
                </a:solidFill>
              </a:rPr>
              <a:t> or isopropyl groups are introduced into compound having carbonyl groups to synthesise large number of </a:t>
            </a:r>
            <a:r>
              <a:rPr lang="en-IN" dirty="0" err="1" smtClean="0">
                <a:solidFill>
                  <a:srgbClr val="FFFF00"/>
                </a:solidFill>
              </a:rPr>
              <a:t>terpenoids</a:t>
            </a:r>
            <a:r>
              <a:rPr lang="en-IN" dirty="0" smtClean="0">
                <a:solidFill>
                  <a:srgbClr val="FFFF00"/>
                </a:solidFill>
              </a:rPr>
              <a:t>.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8072" y="1552005"/>
            <a:ext cx="5638800" cy="80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2399276"/>
            <a:ext cx="259680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 c) </a:t>
            </a:r>
            <a:r>
              <a:rPr lang="en-IN" b="1" dirty="0" err="1" smtClean="0">
                <a:solidFill>
                  <a:schemeClr val="bg1"/>
                </a:solidFill>
              </a:rPr>
              <a:t>Reformatsky</a:t>
            </a:r>
            <a:r>
              <a:rPr lang="en-IN" b="1" dirty="0" smtClean="0">
                <a:solidFill>
                  <a:schemeClr val="bg1"/>
                </a:solidFill>
              </a:rPr>
              <a:t> reactions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7952" y="2735294"/>
            <a:ext cx="8510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 In this reaction - halogen substituted ester is treated with a carbonyl compound to form - hydroxyl ester. It is then treated with </a:t>
            </a:r>
            <a:r>
              <a:rPr lang="en-IN" dirty="0" err="1" smtClean="0">
                <a:solidFill>
                  <a:srgbClr val="FFFF00"/>
                </a:solidFill>
              </a:rPr>
              <a:t>dil.acid</a:t>
            </a:r>
            <a:r>
              <a:rPr lang="en-IN" dirty="0" smtClean="0">
                <a:solidFill>
                  <a:srgbClr val="FFFF00"/>
                </a:solidFill>
              </a:rPr>
              <a:t> yield - hydroxyl acid which further </a:t>
            </a:r>
            <a:r>
              <a:rPr lang="en-IN" dirty="0" err="1" smtClean="0">
                <a:solidFill>
                  <a:srgbClr val="FFFF00"/>
                </a:solidFill>
              </a:rPr>
              <a:t>coverted</a:t>
            </a:r>
            <a:r>
              <a:rPr lang="en-IN" dirty="0" smtClean="0">
                <a:solidFill>
                  <a:srgbClr val="FFFF00"/>
                </a:solidFill>
              </a:rPr>
              <a:t> to an unsaturated acid or a hydrocarbon.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7284" y="3661219"/>
            <a:ext cx="6836283" cy="147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974" y="424172"/>
            <a:ext cx="232288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IN" b="1" dirty="0" smtClean="0"/>
              <a:t>3) PHYSICAL METHOD 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304800" y="948934"/>
            <a:ext cx="8839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UV spectroscopy: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 It is used for the detection of conjugation in </a:t>
            </a:r>
            <a:r>
              <a:rPr lang="en-IN" dirty="0" err="1" smtClean="0">
                <a:solidFill>
                  <a:srgbClr val="FFFF00"/>
                </a:solidFill>
              </a:rPr>
              <a:t>terpenoids</a:t>
            </a:r>
            <a:r>
              <a:rPr lang="en-IN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 IR spectroscopy: </a:t>
            </a:r>
            <a:endParaRPr lang="en-IN" dirty="0" smtClean="0"/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Used for detecting the presence of a hydroxyl group, an </a:t>
            </a:r>
            <a:r>
              <a:rPr lang="en-IN" dirty="0" err="1" smtClean="0">
                <a:solidFill>
                  <a:srgbClr val="FFFF00"/>
                </a:solidFill>
              </a:rPr>
              <a:t>oxo</a:t>
            </a:r>
            <a:r>
              <a:rPr lang="en-IN" dirty="0" smtClean="0">
                <a:solidFill>
                  <a:srgbClr val="FFFF00"/>
                </a:solidFill>
              </a:rPr>
              <a:t> group.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 Used for distinguish between </a:t>
            </a:r>
            <a:r>
              <a:rPr lang="en-IN" dirty="0" err="1" smtClean="0">
                <a:solidFill>
                  <a:srgbClr val="FFFF00"/>
                </a:solidFill>
              </a:rPr>
              <a:t>cis</a:t>
            </a:r>
            <a:r>
              <a:rPr lang="en-IN" dirty="0" smtClean="0">
                <a:solidFill>
                  <a:srgbClr val="FFFF00"/>
                </a:solidFill>
              </a:rPr>
              <a:t> and trans isomer.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 Used for quantitative measurements (determination of no: of methyl group).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NMR spectroscopy: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  Used for identifying double bonds and </a:t>
            </a:r>
            <a:r>
              <a:rPr lang="en-IN" dirty="0" err="1" smtClean="0">
                <a:solidFill>
                  <a:srgbClr val="FFFF00"/>
                </a:solidFill>
              </a:rPr>
              <a:t>determing</a:t>
            </a:r>
            <a:r>
              <a:rPr lang="en-IN" dirty="0" smtClean="0">
                <a:solidFill>
                  <a:srgbClr val="FFFF00"/>
                </a:solidFill>
              </a:rPr>
              <a:t> the nature of end groups in </a:t>
            </a:r>
            <a:r>
              <a:rPr lang="en-IN" dirty="0" err="1" smtClean="0">
                <a:solidFill>
                  <a:srgbClr val="FFFF00"/>
                </a:solidFill>
              </a:rPr>
              <a:t>terpenoid</a:t>
            </a:r>
            <a:r>
              <a:rPr lang="en-IN" dirty="0" smtClean="0">
                <a:solidFill>
                  <a:srgbClr val="FFFF00"/>
                </a:solidFill>
              </a:rPr>
              <a:t>.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  No: of rings present in </a:t>
            </a:r>
            <a:r>
              <a:rPr lang="en-IN" dirty="0" err="1" smtClean="0">
                <a:solidFill>
                  <a:srgbClr val="FFFF00"/>
                </a:solidFill>
              </a:rPr>
              <a:t>terpenoid</a:t>
            </a:r>
            <a:r>
              <a:rPr lang="en-IN" dirty="0" smtClean="0">
                <a:solidFill>
                  <a:srgbClr val="FFFF00"/>
                </a:solidFill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  Orientation of methyl group in </a:t>
            </a:r>
            <a:r>
              <a:rPr lang="en-IN" dirty="0" err="1" smtClean="0">
                <a:solidFill>
                  <a:srgbClr val="FFFF00"/>
                </a:solidFill>
              </a:rPr>
              <a:t>terpenoid</a:t>
            </a:r>
            <a:r>
              <a:rPr lang="en-IN" dirty="0" smtClean="0">
                <a:solidFill>
                  <a:srgbClr val="FFFF00"/>
                </a:solidFill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 Presence of –OH group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Mass spectroscopy:</a:t>
            </a:r>
            <a:r>
              <a:rPr lang="en-IN" dirty="0" smtClean="0">
                <a:solidFill>
                  <a:srgbClr val="FFFF00"/>
                </a:solidFill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 mol. wt and mol. Formulae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 nature of functional group and position of double bonds</a:t>
            </a:r>
            <a:endParaRPr lang="en-IN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368" y="1694587"/>
            <a:ext cx="797356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 smtClean="0">
                <a:solidFill>
                  <a:schemeClr val="bg1"/>
                </a:solidFill>
              </a:rPr>
              <a:t>4) MOLECULAR REARRANGEMENT </a:t>
            </a:r>
          </a:p>
          <a:p>
            <a:r>
              <a:rPr lang="en-IN" sz="2000" b="1" dirty="0" smtClean="0">
                <a:solidFill>
                  <a:schemeClr val="bg1"/>
                </a:solidFill>
              </a:rPr>
              <a:t>                            </a:t>
            </a:r>
            <a:r>
              <a:rPr lang="en-IN" dirty="0" smtClean="0">
                <a:solidFill>
                  <a:srgbClr val="FFFF00"/>
                </a:solidFill>
              </a:rPr>
              <a:t>• Molecular rearrangement is used when the degradation reaction gives various products.  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sz="2000" b="1" dirty="0" smtClean="0">
              <a:solidFill>
                <a:schemeClr val="bg1"/>
              </a:solidFill>
            </a:endParaRPr>
          </a:p>
          <a:p>
            <a:r>
              <a:rPr lang="en-IN" sz="2000" b="1" dirty="0" smtClean="0">
                <a:solidFill>
                  <a:schemeClr val="bg1"/>
                </a:solidFill>
              </a:rPr>
              <a:t>• 5) SYNTHESIS </a:t>
            </a:r>
          </a:p>
          <a:p>
            <a:r>
              <a:rPr lang="en-IN" sz="2000" b="1" dirty="0" smtClean="0">
                <a:solidFill>
                  <a:srgbClr val="FFFF00"/>
                </a:solidFill>
              </a:rPr>
              <a:t>                </a:t>
            </a:r>
            <a:r>
              <a:rPr lang="en-IN" dirty="0" smtClean="0">
                <a:solidFill>
                  <a:srgbClr val="FFFF00"/>
                </a:solidFill>
              </a:rPr>
              <a:t>• Structure elucidated by the above physical and analytical method is confirmed by its synthesis.</a:t>
            </a:r>
            <a:endParaRPr lang="en-IN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458" y="241292"/>
            <a:ext cx="1367682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IN" sz="3200" b="1" dirty="0" smtClean="0"/>
              <a:t>CITRAL</a:t>
            </a:r>
            <a:endParaRPr lang="en-IN" sz="32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11296"/>
            <a:ext cx="2055022" cy="163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Lemongrass Oil Uses http://www.draxe.com #health #Holistic #natural: 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58" b="6318"/>
          <a:stretch/>
        </p:blipFill>
        <p:spPr bwMode="auto">
          <a:xfrm>
            <a:off x="7330054" y="1"/>
            <a:ext cx="1764716" cy="1011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2203" y="1087464"/>
            <a:ext cx="1321797" cy="1814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0" y="956233"/>
            <a:ext cx="78516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 </a:t>
            </a:r>
            <a:r>
              <a:rPr lang="en-IN" dirty="0" err="1" smtClean="0">
                <a:solidFill>
                  <a:srgbClr val="FFFF00"/>
                </a:solidFill>
              </a:rPr>
              <a:t>Citral</a:t>
            </a:r>
            <a:r>
              <a:rPr lang="en-IN" dirty="0" smtClean="0">
                <a:solidFill>
                  <a:srgbClr val="FFFF00"/>
                </a:solidFill>
              </a:rPr>
              <a:t>, or 3,7-dimethyl-2,6 </a:t>
            </a:r>
            <a:r>
              <a:rPr lang="en-IN" dirty="0" err="1" smtClean="0">
                <a:solidFill>
                  <a:srgbClr val="FFFF00"/>
                </a:solidFill>
              </a:rPr>
              <a:t>octadienal</a:t>
            </a:r>
            <a:r>
              <a:rPr lang="en-IN" dirty="0" smtClean="0">
                <a:solidFill>
                  <a:srgbClr val="FFFF00"/>
                </a:solidFill>
              </a:rPr>
              <a:t> is either a pair ,or a mixture of </a:t>
            </a:r>
            <a:r>
              <a:rPr lang="en-IN" dirty="0" err="1" smtClean="0">
                <a:solidFill>
                  <a:srgbClr val="FFFF00"/>
                </a:solidFill>
              </a:rPr>
              <a:t>terpenoides</a:t>
            </a:r>
            <a:r>
              <a:rPr lang="en-IN" dirty="0" smtClean="0">
                <a:solidFill>
                  <a:srgbClr val="FFFF00"/>
                </a:solidFill>
              </a:rPr>
              <a:t> with the molecular formula C10H16O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It’s the most important acyclic (open chain) mono </a:t>
            </a:r>
            <a:r>
              <a:rPr lang="en-IN" dirty="0" err="1" smtClean="0">
                <a:solidFill>
                  <a:srgbClr val="FFFF00"/>
                </a:solidFill>
              </a:rPr>
              <a:t>terpenoid</a:t>
            </a:r>
            <a:r>
              <a:rPr lang="en-IN" dirty="0" smtClean="0">
                <a:solidFill>
                  <a:srgbClr val="FFFF0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 </a:t>
            </a:r>
            <a:r>
              <a:rPr lang="en-IN" dirty="0" err="1" smtClean="0">
                <a:solidFill>
                  <a:srgbClr val="FFFF00"/>
                </a:solidFill>
              </a:rPr>
              <a:t>citral</a:t>
            </a:r>
            <a:r>
              <a:rPr lang="en-IN" dirty="0" smtClean="0">
                <a:solidFill>
                  <a:srgbClr val="FFFF00"/>
                </a:solidFill>
              </a:rPr>
              <a:t> is the major constituents of lemon grass oil. It is also present in the oil of citrus fruits (citron, orange, lemon)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 Chemically, </a:t>
            </a:r>
            <a:r>
              <a:rPr lang="en-IN" dirty="0" err="1" smtClean="0">
                <a:solidFill>
                  <a:srgbClr val="FFFF00"/>
                </a:solidFill>
              </a:rPr>
              <a:t>citral</a:t>
            </a:r>
            <a:r>
              <a:rPr lang="en-IN" dirty="0" smtClean="0">
                <a:solidFill>
                  <a:srgbClr val="FFFF00"/>
                </a:solidFill>
              </a:rPr>
              <a:t> is a mixture of two </a:t>
            </a:r>
            <a:r>
              <a:rPr lang="en-IN" dirty="0" err="1" smtClean="0">
                <a:solidFill>
                  <a:srgbClr val="FFFF00"/>
                </a:solidFill>
              </a:rPr>
              <a:t>aldehyde</a:t>
            </a:r>
            <a:r>
              <a:rPr lang="en-IN" dirty="0" smtClean="0">
                <a:solidFill>
                  <a:srgbClr val="FFFF00"/>
                </a:solidFill>
              </a:rPr>
              <a:t> that have the same molecular formula but different structures. The two </a:t>
            </a:r>
            <a:r>
              <a:rPr lang="en-IN" dirty="0" err="1" smtClean="0">
                <a:solidFill>
                  <a:srgbClr val="FFFF00"/>
                </a:solidFill>
              </a:rPr>
              <a:t>compunds</a:t>
            </a:r>
            <a:r>
              <a:rPr lang="en-IN" dirty="0" smtClean="0">
                <a:solidFill>
                  <a:srgbClr val="FFFF00"/>
                </a:solidFill>
              </a:rPr>
              <a:t> are found in </a:t>
            </a:r>
            <a:r>
              <a:rPr lang="en-IN" dirty="0" err="1" smtClean="0">
                <a:solidFill>
                  <a:srgbClr val="FFFF00"/>
                </a:solidFill>
              </a:rPr>
              <a:t>citral</a:t>
            </a:r>
            <a:r>
              <a:rPr lang="en-IN" dirty="0" smtClean="0">
                <a:solidFill>
                  <a:srgbClr val="FFFF00"/>
                </a:solidFill>
              </a:rPr>
              <a:t> which are double bond isomers. The E- isomer is know as geranial or </a:t>
            </a:r>
            <a:r>
              <a:rPr lang="en-IN" dirty="0" err="1" smtClean="0">
                <a:solidFill>
                  <a:srgbClr val="FFFF00"/>
                </a:solidFill>
              </a:rPr>
              <a:t>citral</a:t>
            </a:r>
            <a:r>
              <a:rPr lang="en-IN" dirty="0" smtClean="0">
                <a:solidFill>
                  <a:srgbClr val="FFFF00"/>
                </a:solidFill>
              </a:rPr>
              <a:t> A The Z- isomer is know as </a:t>
            </a:r>
            <a:r>
              <a:rPr lang="en-IN" dirty="0" err="1" smtClean="0">
                <a:solidFill>
                  <a:srgbClr val="FFFF00"/>
                </a:solidFill>
              </a:rPr>
              <a:t>neral</a:t>
            </a:r>
            <a:r>
              <a:rPr lang="en-IN" dirty="0" smtClean="0">
                <a:solidFill>
                  <a:srgbClr val="FFFF00"/>
                </a:solidFill>
              </a:rPr>
              <a:t> or </a:t>
            </a:r>
            <a:r>
              <a:rPr lang="en-IN" dirty="0" err="1" smtClean="0">
                <a:solidFill>
                  <a:srgbClr val="FFFF00"/>
                </a:solidFill>
              </a:rPr>
              <a:t>citral</a:t>
            </a:r>
            <a:r>
              <a:rPr lang="en-IN" dirty="0" smtClean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33660" y="228338"/>
            <a:ext cx="2828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FF00"/>
                </a:solidFill>
              </a:rPr>
              <a:t>3,7-dimethyl-2,6-octadienal</a:t>
            </a:r>
            <a:endParaRPr lang="en-IN" b="1" dirty="0">
              <a:solidFill>
                <a:srgbClr val="FFFF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8143" y="3325368"/>
            <a:ext cx="5084065" cy="1673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721" y="2266950"/>
            <a:ext cx="8191944" cy="21390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The name "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terpene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 is derived from the word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2" tooltip="Turpentine"/>
              </a:rPr>
              <a:t>turpentine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Terpene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is a natural organic compound mainly synthesized by plants their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odour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     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flavour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and in some cases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colour</a:t>
            </a:r>
            <a:endPara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when the  plant source is distilled with steam, the oily materials so obtained are called essential oils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IN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Terpenoids</a:t>
            </a:r>
            <a:r>
              <a:rPr lang="en-IN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are hydrocarbons of plant origin of the general formula (C5H8 )n as well as their oxygenated, hydrogenated and dehydrogenated derivatives.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45526" y="1216652"/>
            <a:ext cx="55334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 err="1" smtClean="0">
                <a:solidFill>
                  <a:srgbClr val="FFFF00"/>
                </a:solidFill>
                <a:latin typeface="AR JULIAN" pitchFamily="2" charset="0"/>
              </a:rPr>
              <a:t>Terpenes</a:t>
            </a:r>
            <a:r>
              <a:rPr lang="en-IN" sz="3200" b="1" dirty="0" smtClean="0">
                <a:solidFill>
                  <a:srgbClr val="FFFF00"/>
                </a:solidFill>
                <a:latin typeface="AR JULIAN" pitchFamily="2" charset="0"/>
              </a:rPr>
              <a:t> &amp; </a:t>
            </a:r>
            <a:r>
              <a:rPr lang="en-IN" sz="3200" b="1" dirty="0" err="1" smtClean="0">
                <a:solidFill>
                  <a:srgbClr val="FFFF00"/>
                </a:solidFill>
                <a:latin typeface="AR JULIAN" pitchFamily="2" charset="0"/>
              </a:rPr>
              <a:t>terpenoids</a:t>
            </a:r>
            <a:r>
              <a:rPr lang="en-IN" sz="3200" b="1" dirty="0" smtClean="0">
                <a:solidFill>
                  <a:srgbClr val="FFFF00"/>
                </a:solidFill>
                <a:latin typeface="AR JULIAN" pitchFamily="2" charset="0"/>
              </a:rPr>
              <a:t> </a:t>
            </a:r>
            <a:endParaRPr lang="en-IN" sz="3200" dirty="0">
              <a:solidFill>
                <a:srgbClr val="FFFF00"/>
              </a:solidFill>
              <a:latin typeface="AR JULI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232" y="3573840"/>
            <a:ext cx="6754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sz="1400" dirty="0" smtClean="0">
                <a:solidFill>
                  <a:srgbClr val="FFFF00"/>
                </a:solidFill>
              </a:rPr>
              <a:t>  </a:t>
            </a:r>
            <a:r>
              <a:rPr lang="en-IN" sz="1600" dirty="0" err="1" smtClean="0">
                <a:solidFill>
                  <a:srgbClr val="FFFF00"/>
                </a:solidFill>
              </a:rPr>
              <a:t>citral</a:t>
            </a:r>
            <a:r>
              <a:rPr lang="en-IN" sz="1600" dirty="0" smtClean="0">
                <a:solidFill>
                  <a:srgbClr val="FFFF00"/>
                </a:solidFill>
              </a:rPr>
              <a:t> is a clear yellow colour liquid </a:t>
            </a:r>
          </a:p>
          <a:p>
            <a:pPr>
              <a:buFont typeface="Wingdings" pitchFamily="2" charset="2"/>
              <a:buChar char="q"/>
            </a:pPr>
            <a:r>
              <a:rPr lang="en-IN" sz="1600" dirty="0" smtClean="0">
                <a:solidFill>
                  <a:srgbClr val="FFFF00"/>
                </a:solidFill>
              </a:rPr>
              <a:t> it has strong lemon-like odour </a:t>
            </a:r>
          </a:p>
          <a:p>
            <a:pPr>
              <a:buFont typeface="Wingdings" pitchFamily="2" charset="2"/>
              <a:buChar char="q"/>
            </a:pPr>
            <a:r>
              <a:rPr lang="en-IN" sz="1600" dirty="0" smtClean="0">
                <a:solidFill>
                  <a:srgbClr val="FFFF00"/>
                </a:solidFill>
              </a:rPr>
              <a:t> insoluble in water</a:t>
            </a:r>
          </a:p>
          <a:p>
            <a:pPr>
              <a:buFont typeface="Wingdings" pitchFamily="2" charset="2"/>
              <a:buChar char="q"/>
            </a:pPr>
            <a:r>
              <a:rPr lang="en-IN" sz="1600" dirty="0" smtClean="0">
                <a:solidFill>
                  <a:srgbClr val="FFFF00"/>
                </a:solidFill>
              </a:rPr>
              <a:t> melting point is &lt;-10˚C</a:t>
            </a:r>
          </a:p>
          <a:p>
            <a:pPr>
              <a:buFont typeface="Wingdings" pitchFamily="2" charset="2"/>
              <a:buChar char="q"/>
            </a:pPr>
            <a:r>
              <a:rPr lang="en-IN" sz="1600" dirty="0" smtClean="0">
                <a:solidFill>
                  <a:srgbClr val="FFFF00"/>
                </a:solidFill>
              </a:rPr>
              <a:t> </a:t>
            </a:r>
            <a:r>
              <a:rPr lang="en-IN" sz="1600" dirty="0" err="1" smtClean="0">
                <a:solidFill>
                  <a:srgbClr val="FFFF00"/>
                </a:solidFill>
              </a:rPr>
              <a:t>citral</a:t>
            </a:r>
            <a:r>
              <a:rPr lang="en-IN" sz="1600" dirty="0" smtClean="0">
                <a:solidFill>
                  <a:srgbClr val="FFFF00"/>
                </a:solidFill>
              </a:rPr>
              <a:t> is not stable to </a:t>
            </a:r>
            <a:r>
              <a:rPr lang="en-IN" sz="1600" dirty="0" err="1" smtClean="0">
                <a:solidFill>
                  <a:srgbClr val="FFFF00"/>
                </a:solidFill>
              </a:rPr>
              <a:t>alkanes</a:t>
            </a:r>
            <a:r>
              <a:rPr lang="en-IN" sz="1600" dirty="0" smtClean="0">
                <a:solidFill>
                  <a:srgbClr val="FFFF00"/>
                </a:solidFill>
              </a:rPr>
              <a:t>  and strong acids</a:t>
            </a:r>
          </a:p>
          <a:p>
            <a:pPr>
              <a:buFont typeface="Wingdings" pitchFamily="2" charset="2"/>
              <a:buChar char="q"/>
            </a:pPr>
            <a:r>
              <a:rPr lang="en-IN" sz="1600" dirty="0" smtClean="0">
                <a:solidFill>
                  <a:srgbClr val="FFFF00"/>
                </a:solidFill>
              </a:rPr>
              <a:t>  When heated to decomposition it emits acrid smoke and irritating fumes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3593" y="3411212"/>
            <a:ext cx="1238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properties: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040" y="1146917"/>
            <a:ext cx="8016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dirty="0" smtClean="0">
                <a:solidFill>
                  <a:srgbClr val="FFFF00"/>
                </a:solidFill>
              </a:rPr>
              <a:t>  The isomer geranial has strong lemon </a:t>
            </a:r>
            <a:r>
              <a:rPr lang="en-IN" dirty="0" err="1" smtClean="0">
                <a:solidFill>
                  <a:srgbClr val="FFFF00"/>
                </a:solidFill>
              </a:rPr>
              <a:t>odor</a:t>
            </a:r>
            <a:r>
              <a:rPr lang="en-IN" dirty="0" smtClean="0">
                <a:solidFill>
                  <a:srgbClr val="FFFF00"/>
                </a:solidFill>
              </a:rPr>
              <a:t>. 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• The isomer </a:t>
            </a:r>
            <a:r>
              <a:rPr lang="en-IN" dirty="0" err="1" smtClean="0">
                <a:solidFill>
                  <a:srgbClr val="FFFF00"/>
                </a:solidFill>
              </a:rPr>
              <a:t>neral</a:t>
            </a:r>
            <a:r>
              <a:rPr lang="en-IN" dirty="0" smtClean="0">
                <a:solidFill>
                  <a:srgbClr val="FFFF00"/>
                </a:solidFill>
              </a:rPr>
              <a:t> has less lemon </a:t>
            </a:r>
            <a:r>
              <a:rPr lang="en-IN" dirty="0" err="1" smtClean="0">
                <a:solidFill>
                  <a:srgbClr val="FFFF00"/>
                </a:solidFill>
              </a:rPr>
              <a:t>odor</a:t>
            </a:r>
            <a:r>
              <a:rPr lang="en-IN" dirty="0" smtClean="0">
                <a:solidFill>
                  <a:srgbClr val="FFFF00"/>
                </a:solidFill>
              </a:rPr>
              <a:t> and sweeter.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6631" y="1748981"/>
            <a:ext cx="3087433" cy="174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85004"/>
            <a:ext cx="1452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 smtClean="0">
                <a:solidFill>
                  <a:schemeClr val="bg1"/>
                </a:solidFill>
              </a:rPr>
              <a:t>Occurrence </a:t>
            </a:r>
            <a:endParaRPr lang="en-IN" sz="2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5712" y="1029385"/>
            <a:ext cx="727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err="1" smtClean="0">
                <a:solidFill>
                  <a:srgbClr val="FFFF00"/>
                </a:solidFill>
              </a:rPr>
              <a:t>Citral</a:t>
            </a:r>
            <a:r>
              <a:rPr lang="en-IN" dirty="0" smtClean="0">
                <a:solidFill>
                  <a:srgbClr val="FFFF00"/>
                </a:solidFill>
              </a:rPr>
              <a:t> is present in the oils of several plants including 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8191"/>
            <a:ext cx="1731264" cy="134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4134" y="1507047"/>
            <a:ext cx="1664970" cy="143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5605" y="1486853"/>
            <a:ext cx="1593531" cy="145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09438" y="1357695"/>
            <a:ext cx="1454658" cy="191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9267" y="1382078"/>
            <a:ext cx="2054733" cy="167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1926" y="3743325"/>
            <a:ext cx="24765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0" y="2919145"/>
            <a:ext cx="5571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 smtClean="0">
                <a:solidFill>
                  <a:srgbClr val="FFFF00"/>
                </a:solidFill>
              </a:rPr>
              <a:t>Lemon balm (11%)            Lemon (2-5%)           Lemon iron bark </a:t>
            </a:r>
          </a:p>
          <a:p>
            <a:r>
              <a:rPr lang="en-IN" sz="1600" dirty="0" smtClean="0">
                <a:solidFill>
                  <a:srgbClr val="FFFF00"/>
                </a:solidFill>
              </a:rPr>
              <a:t>                                                                                            (26%) </a:t>
            </a:r>
            <a:endParaRPr lang="en-IN" sz="1600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46192" y="3284905"/>
            <a:ext cx="1554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sz="1600" dirty="0" smtClean="0">
                <a:solidFill>
                  <a:srgbClr val="FFFF00"/>
                </a:solidFill>
              </a:rPr>
              <a:t>Lemon verbena </a:t>
            </a:r>
          </a:p>
          <a:p>
            <a:pPr algn="ctr"/>
            <a:r>
              <a:rPr lang="nn-NO" sz="1600" dirty="0" smtClean="0">
                <a:solidFill>
                  <a:srgbClr val="FFFF00"/>
                </a:solidFill>
              </a:rPr>
              <a:t>(30-35%)</a:t>
            </a:r>
            <a:endParaRPr lang="en-IN" sz="1600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65330" y="3094220"/>
            <a:ext cx="12223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n-NO" sz="1600" dirty="0" smtClean="0">
                <a:solidFill>
                  <a:srgbClr val="FFFF00"/>
                </a:solidFill>
              </a:rPr>
              <a:t>Lemon grass</a:t>
            </a:r>
          </a:p>
          <a:p>
            <a:pPr algn="ctr"/>
            <a:r>
              <a:rPr lang="nn-NO" sz="1600" dirty="0" smtClean="0">
                <a:solidFill>
                  <a:srgbClr val="FFFF00"/>
                </a:solidFill>
              </a:rPr>
              <a:t> (65-85%) </a:t>
            </a:r>
            <a:endParaRPr lang="en-IN" sz="1600" dirty="0"/>
          </a:p>
        </p:txBody>
      </p:sp>
      <p:sp>
        <p:nvSpPr>
          <p:cNvPr id="13" name="Rectangle 12"/>
          <p:cNvSpPr/>
          <p:nvPr/>
        </p:nvSpPr>
        <p:spPr>
          <a:xfrm>
            <a:off x="3584147" y="4581644"/>
            <a:ext cx="21878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dirty="0" smtClean="0">
                <a:solidFill>
                  <a:srgbClr val="FFFF00"/>
                </a:solidFill>
              </a:rPr>
              <a:t>Lemon myrtle (90-98%) </a:t>
            </a:r>
            <a:endParaRPr lang="en-IN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802" y="1216652"/>
            <a:ext cx="1338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applications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693617"/>
            <a:ext cx="7845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 It is used in perfumes and </a:t>
            </a:r>
            <a:r>
              <a:rPr lang="en-IN" dirty="0" err="1" smtClean="0">
                <a:solidFill>
                  <a:srgbClr val="FFFF00"/>
                </a:solidFill>
              </a:rPr>
              <a:t>flavorings</a:t>
            </a:r>
            <a:r>
              <a:rPr lang="en-IN" dirty="0" smtClean="0">
                <a:solidFill>
                  <a:srgbClr val="FFFF00"/>
                </a:solidFill>
              </a:rPr>
              <a:t> and in the manufacture of other chemicals.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  </a:t>
            </a:r>
            <a:r>
              <a:rPr lang="en-IN" dirty="0" err="1" smtClean="0">
                <a:solidFill>
                  <a:srgbClr val="FFFF00"/>
                </a:solidFill>
              </a:rPr>
              <a:t>Citral</a:t>
            </a:r>
            <a:r>
              <a:rPr lang="en-IN" dirty="0" smtClean="0">
                <a:solidFill>
                  <a:srgbClr val="FFFF00"/>
                </a:solidFill>
              </a:rPr>
              <a:t> also has a significant role in the production of vitamin A.</a:t>
            </a:r>
          </a:p>
          <a:p>
            <a:pPr>
              <a:buFont typeface="Wingdings" pitchFamily="2" charset="2"/>
              <a:buChar char="q"/>
            </a:pPr>
            <a:r>
              <a:rPr lang="en-IN" dirty="0" err="1" smtClean="0">
                <a:solidFill>
                  <a:srgbClr val="FFFF00"/>
                </a:solidFill>
              </a:rPr>
              <a:t>Citral</a:t>
            </a:r>
            <a:r>
              <a:rPr lang="en-IN" dirty="0" smtClean="0">
                <a:solidFill>
                  <a:srgbClr val="FFFF00"/>
                </a:solidFill>
              </a:rPr>
              <a:t> has strong antimicrobial qualities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8336" y="0"/>
            <a:ext cx="1125664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 descr="Image result for fog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9544" y="3485387"/>
            <a:ext cx="1522476" cy="1609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90060"/>
            <a:ext cx="3347711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IN" sz="2000" b="1" dirty="0" smtClean="0">
                <a:solidFill>
                  <a:schemeClr val="bg1"/>
                </a:solidFill>
              </a:rPr>
              <a:t>Structure elucidation of </a:t>
            </a:r>
            <a:r>
              <a:rPr lang="en-IN" sz="2000" b="1" dirty="0" err="1" smtClean="0">
                <a:solidFill>
                  <a:schemeClr val="bg1"/>
                </a:solidFill>
              </a:rPr>
              <a:t>citral</a:t>
            </a:r>
            <a:r>
              <a:rPr lang="en-IN" sz="2000" b="1" dirty="0" smtClean="0">
                <a:solidFill>
                  <a:schemeClr val="bg1"/>
                </a:solidFill>
              </a:rPr>
              <a:t> </a:t>
            </a:r>
            <a:endParaRPr lang="en-IN" sz="2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77182"/>
            <a:ext cx="8022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en-IN" b="1" dirty="0" smtClean="0">
                <a:solidFill>
                  <a:schemeClr val="bg1"/>
                </a:solidFill>
              </a:rPr>
              <a:t>Molecular formula: </a:t>
            </a:r>
            <a:r>
              <a:rPr lang="en-IN" dirty="0" smtClean="0">
                <a:solidFill>
                  <a:srgbClr val="FFFF00"/>
                </a:solidFill>
              </a:rPr>
              <a:t>C10H16O</a:t>
            </a:r>
          </a:p>
          <a:p>
            <a:pPr marL="342900" indent="-342900">
              <a:buAutoNum type="alphaLcParenR"/>
            </a:pPr>
            <a:r>
              <a:rPr lang="en-IN" b="1" dirty="0" smtClean="0">
                <a:solidFill>
                  <a:schemeClr val="bg1"/>
                </a:solidFill>
              </a:rPr>
              <a:t>Presence of two double bond: </a:t>
            </a:r>
          </a:p>
          <a:p>
            <a:pPr marL="342900" indent="-342900"/>
            <a:r>
              <a:rPr lang="en-IN" dirty="0" smtClean="0">
                <a:solidFill>
                  <a:srgbClr val="FFFF00"/>
                </a:solidFill>
              </a:rPr>
              <a:t>                       </a:t>
            </a:r>
            <a:r>
              <a:rPr lang="en-IN" dirty="0" err="1" smtClean="0">
                <a:solidFill>
                  <a:srgbClr val="FFFF00"/>
                </a:solidFill>
              </a:rPr>
              <a:t>Citral</a:t>
            </a:r>
            <a:r>
              <a:rPr lang="en-IN" dirty="0" smtClean="0">
                <a:solidFill>
                  <a:srgbClr val="FFFF00"/>
                </a:solidFill>
              </a:rPr>
              <a:t> is treated with bromine or hydrogen, it forms </a:t>
            </a:r>
            <a:r>
              <a:rPr lang="en-IN" dirty="0" err="1" smtClean="0">
                <a:solidFill>
                  <a:srgbClr val="FFFF00"/>
                </a:solidFill>
              </a:rPr>
              <a:t>citral</a:t>
            </a:r>
            <a:r>
              <a:rPr lang="en-IN" dirty="0" smtClean="0">
                <a:solidFill>
                  <a:srgbClr val="FFFF00"/>
                </a:solidFill>
              </a:rPr>
              <a:t> </a:t>
            </a:r>
            <a:r>
              <a:rPr lang="en-IN" dirty="0" err="1" smtClean="0">
                <a:solidFill>
                  <a:srgbClr val="FFFF00"/>
                </a:solidFill>
              </a:rPr>
              <a:t>tetrabromide</a:t>
            </a:r>
            <a:r>
              <a:rPr lang="en-IN" dirty="0" smtClean="0">
                <a:solidFill>
                  <a:srgbClr val="FFFF00"/>
                </a:solidFill>
              </a:rPr>
              <a:t>. It indicate the presence of two double bond. 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8112" y="2225994"/>
            <a:ext cx="3733610" cy="36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58496" y="2521196"/>
            <a:ext cx="3407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c) Presence of an </a:t>
            </a:r>
            <a:r>
              <a:rPr lang="en-IN" b="1" dirty="0" err="1" smtClean="0">
                <a:solidFill>
                  <a:schemeClr val="bg1"/>
                </a:solidFill>
              </a:rPr>
              <a:t>aldehyde</a:t>
            </a:r>
            <a:r>
              <a:rPr lang="en-IN" b="1" dirty="0" smtClean="0">
                <a:solidFill>
                  <a:schemeClr val="bg1"/>
                </a:solidFill>
              </a:rPr>
              <a:t> group: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20" y="2905982"/>
            <a:ext cx="8473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 </a:t>
            </a:r>
            <a:r>
              <a:rPr lang="en-IN" dirty="0" err="1" smtClean="0">
                <a:solidFill>
                  <a:srgbClr val="FFFF00"/>
                </a:solidFill>
              </a:rPr>
              <a:t>Citral</a:t>
            </a:r>
            <a:r>
              <a:rPr lang="en-IN" dirty="0" smtClean="0">
                <a:solidFill>
                  <a:srgbClr val="FFFF00"/>
                </a:solidFill>
              </a:rPr>
              <a:t> on reduction with Na/Hg it gives an alcohol called </a:t>
            </a:r>
            <a:r>
              <a:rPr lang="en-IN" dirty="0" err="1" smtClean="0">
                <a:solidFill>
                  <a:srgbClr val="FFFF00"/>
                </a:solidFill>
              </a:rPr>
              <a:t>geraniol</a:t>
            </a:r>
            <a:r>
              <a:rPr lang="en-IN" dirty="0" smtClean="0">
                <a:solidFill>
                  <a:srgbClr val="FFFF00"/>
                </a:solidFill>
              </a:rPr>
              <a:t> and on oxidation with silver oxide to yield a </a:t>
            </a:r>
            <a:r>
              <a:rPr lang="en-IN" dirty="0" err="1" smtClean="0">
                <a:solidFill>
                  <a:srgbClr val="FFFF00"/>
                </a:solidFill>
              </a:rPr>
              <a:t>Geranic</a:t>
            </a:r>
            <a:r>
              <a:rPr lang="en-IN" dirty="0" smtClean="0">
                <a:solidFill>
                  <a:srgbClr val="FFFF00"/>
                </a:solidFill>
              </a:rPr>
              <a:t> acid with same number of carbon atom as </a:t>
            </a:r>
            <a:r>
              <a:rPr lang="en-IN" dirty="0" err="1" smtClean="0">
                <a:solidFill>
                  <a:srgbClr val="FFFF00"/>
                </a:solidFill>
              </a:rPr>
              <a:t>citral</a:t>
            </a:r>
            <a:r>
              <a:rPr lang="en-IN" dirty="0" smtClean="0">
                <a:solidFill>
                  <a:srgbClr val="FFFF00"/>
                </a:solidFill>
              </a:rPr>
              <a:t>.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 Indicate that </a:t>
            </a:r>
            <a:r>
              <a:rPr lang="en-IN" dirty="0" err="1" smtClean="0">
                <a:solidFill>
                  <a:srgbClr val="FFFF00"/>
                </a:solidFill>
              </a:rPr>
              <a:t>oxo</a:t>
            </a:r>
            <a:r>
              <a:rPr lang="en-IN" dirty="0" smtClean="0">
                <a:solidFill>
                  <a:srgbClr val="FFFF00"/>
                </a:solidFill>
              </a:rPr>
              <a:t> group in </a:t>
            </a:r>
            <a:r>
              <a:rPr lang="en-IN" dirty="0" err="1" smtClean="0">
                <a:solidFill>
                  <a:srgbClr val="FFFF00"/>
                </a:solidFill>
              </a:rPr>
              <a:t>citral</a:t>
            </a:r>
            <a:r>
              <a:rPr lang="en-IN" dirty="0" smtClean="0">
                <a:solidFill>
                  <a:srgbClr val="FFFF00"/>
                </a:solidFill>
              </a:rPr>
              <a:t> is an </a:t>
            </a:r>
            <a:r>
              <a:rPr lang="en-IN" dirty="0" err="1" smtClean="0">
                <a:solidFill>
                  <a:srgbClr val="FFFF00"/>
                </a:solidFill>
              </a:rPr>
              <a:t>aldehyde</a:t>
            </a:r>
            <a:r>
              <a:rPr lang="en-IN" dirty="0" smtClean="0">
                <a:solidFill>
                  <a:srgbClr val="FFFF00"/>
                </a:solidFill>
              </a:rPr>
              <a:t> group.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4790" y="3893630"/>
            <a:ext cx="4924234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72812"/>
            <a:ext cx="2761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d) Carbon skeleton of </a:t>
            </a:r>
            <a:r>
              <a:rPr lang="en-IN" b="1" dirty="0" err="1" smtClean="0">
                <a:solidFill>
                  <a:schemeClr val="bg1"/>
                </a:solidFill>
              </a:rPr>
              <a:t>citral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408" y="1281029"/>
            <a:ext cx="8546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err="1" smtClean="0">
                <a:solidFill>
                  <a:srgbClr val="FFFF00"/>
                </a:solidFill>
              </a:rPr>
              <a:t>Citral</a:t>
            </a:r>
            <a:r>
              <a:rPr lang="en-IN" dirty="0" smtClean="0">
                <a:solidFill>
                  <a:srgbClr val="FFFF00"/>
                </a:solidFill>
              </a:rPr>
              <a:t> is heated with potassium hydrogen sulphate, it gives </a:t>
            </a:r>
            <a:r>
              <a:rPr lang="en-IN" dirty="0" err="1" smtClean="0">
                <a:solidFill>
                  <a:srgbClr val="FFFF00"/>
                </a:solidFill>
              </a:rPr>
              <a:t>pcymene</a:t>
            </a:r>
            <a:r>
              <a:rPr lang="en-IN" dirty="0" smtClean="0">
                <a:solidFill>
                  <a:srgbClr val="FFFF00"/>
                </a:solidFill>
              </a:rPr>
              <a:t> (known compound).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1357" y="1640016"/>
            <a:ext cx="2734627" cy="113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7073" y="2789874"/>
            <a:ext cx="1509622" cy="18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0647" y="2789301"/>
            <a:ext cx="770953" cy="19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07264" y="2777228"/>
            <a:ext cx="13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e) Oxidation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9872" y="3044482"/>
            <a:ext cx="8644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err="1" smtClean="0">
                <a:solidFill>
                  <a:srgbClr val="FFFF00"/>
                </a:solidFill>
              </a:rPr>
              <a:t>Citral</a:t>
            </a:r>
            <a:r>
              <a:rPr lang="en-IN" dirty="0" smtClean="0">
                <a:solidFill>
                  <a:srgbClr val="FFFF00"/>
                </a:solidFill>
              </a:rPr>
              <a:t> undergo oxidation with KMnO4 followed by chromic acid yield acetone, oxalic acid and </a:t>
            </a:r>
            <a:r>
              <a:rPr lang="en-IN" dirty="0" err="1" smtClean="0">
                <a:solidFill>
                  <a:srgbClr val="FFFF00"/>
                </a:solidFill>
              </a:rPr>
              <a:t>laevulic</a:t>
            </a:r>
            <a:r>
              <a:rPr lang="en-IN" dirty="0" smtClean="0">
                <a:solidFill>
                  <a:srgbClr val="FFFF00"/>
                </a:solidFill>
              </a:rPr>
              <a:t> acid. These reactions are only explained if the </a:t>
            </a:r>
            <a:r>
              <a:rPr lang="en-IN" dirty="0" err="1" smtClean="0">
                <a:solidFill>
                  <a:srgbClr val="FFFF00"/>
                </a:solidFill>
              </a:rPr>
              <a:t>citral</a:t>
            </a:r>
            <a:r>
              <a:rPr lang="en-IN" dirty="0" smtClean="0">
                <a:solidFill>
                  <a:srgbClr val="FFFF00"/>
                </a:solidFill>
              </a:rPr>
              <a:t> has structure (II).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3500" y="3724085"/>
            <a:ext cx="5408676" cy="137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144" y="1451717"/>
            <a:ext cx="8753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err="1" smtClean="0">
                <a:solidFill>
                  <a:srgbClr val="FFFF00"/>
                </a:solidFill>
              </a:rPr>
              <a:t>citral</a:t>
            </a:r>
            <a:r>
              <a:rPr lang="en-IN" dirty="0" smtClean="0">
                <a:solidFill>
                  <a:srgbClr val="FFFF00"/>
                </a:solidFill>
              </a:rPr>
              <a:t> on boiling with aqueous </a:t>
            </a:r>
            <a:r>
              <a:rPr lang="en-IN" dirty="0" err="1" smtClean="0">
                <a:solidFill>
                  <a:srgbClr val="FFFF00"/>
                </a:solidFill>
              </a:rPr>
              <a:t>potasium</a:t>
            </a:r>
            <a:r>
              <a:rPr lang="en-IN" dirty="0" smtClean="0">
                <a:solidFill>
                  <a:srgbClr val="FFFF00"/>
                </a:solidFill>
              </a:rPr>
              <a:t> carbonate yielded to give  6-methyl hept-5-ene-2-one and acetaldehyde. 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45964"/>
            <a:ext cx="414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f) position of the double bond confirmed:</a:t>
            </a:r>
            <a:endParaRPr lang="en-IN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2545" y="2197509"/>
            <a:ext cx="6123832" cy="1935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05001"/>
            <a:ext cx="752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g) Confirmation synthesis of </a:t>
            </a:r>
            <a:r>
              <a:rPr lang="en-IN" b="1" dirty="0" err="1" smtClean="0">
                <a:solidFill>
                  <a:schemeClr val="bg1"/>
                </a:solidFill>
              </a:rPr>
              <a:t>citral</a:t>
            </a:r>
            <a:r>
              <a:rPr lang="en-IN" b="1" dirty="0" smtClean="0">
                <a:solidFill>
                  <a:schemeClr val="bg1"/>
                </a:solidFill>
              </a:rPr>
              <a:t> by </a:t>
            </a:r>
            <a:r>
              <a:rPr lang="en-IN" b="1" dirty="0" err="1" smtClean="0">
                <a:solidFill>
                  <a:schemeClr val="bg1"/>
                </a:solidFill>
              </a:rPr>
              <a:t>Barbier-Bouveault-Tiemann’s</a:t>
            </a:r>
            <a:r>
              <a:rPr lang="en-IN" b="1" dirty="0" smtClean="0">
                <a:solidFill>
                  <a:schemeClr val="bg1"/>
                </a:solidFill>
              </a:rPr>
              <a:t> synthesis:  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5488" y="1308830"/>
            <a:ext cx="8278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</a:rPr>
              <a:t>In this synthesis methyl </a:t>
            </a:r>
            <a:r>
              <a:rPr lang="en-IN" dirty="0" err="1" smtClean="0">
                <a:solidFill>
                  <a:srgbClr val="FFFF00"/>
                </a:solidFill>
              </a:rPr>
              <a:t>heptenone</a:t>
            </a:r>
            <a:r>
              <a:rPr lang="en-IN" dirty="0" smtClean="0">
                <a:solidFill>
                  <a:srgbClr val="FFFF00"/>
                </a:solidFill>
              </a:rPr>
              <a:t> is converted to </a:t>
            </a:r>
            <a:r>
              <a:rPr lang="en-IN" dirty="0" err="1" smtClean="0">
                <a:solidFill>
                  <a:srgbClr val="FFFF00"/>
                </a:solidFill>
              </a:rPr>
              <a:t>geranic</a:t>
            </a:r>
            <a:r>
              <a:rPr lang="en-IN" dirty="0" smtClean="0">
                <a:solidFill>
                  <a:srgbClr val="FFFF00"/>
                </a:solidFill>
              </a:rPr>
              <a:t> ester by using </a:t>
            </a:r>
            <a:r>
              <a:rPr lang="en-IN" dirty="0" err="1" smtClean="0">
                <a:solidFill>
                  <a:srgbClr val="FFFF00"/>
                </a:solidFill>
              </a:rPr>
              <a:t>Reformatsky’s</a:t>
            </a:r>
            <a:r>
              <a:rPr lang="en-IN" dirty="0" smtClean="0">
                <a:solidFill>
                  <a:srgbClr val="FFFF00"/>
                </a:solidFill>
              </a:rPr>
              <a:t> reaction. </a:t>
            </a:r>
            <a:r>
              <a:rPr lang="en-IN" dirty="0" err="1" smtClean="0">
                <a:solidFill>
                  <a:srgbClr val="FFFF00"/>
                </a:solidFill>
              </a:rPr>
              <a:t>Geranic</a:t>
            </a:r>
            <a:r>
              <a:rPr lang="en-IN" dirty="0" smtClean="0">
                <a:solidFill>
                  <a:srgbClr val="FFFF00"/>
                </a:solidFill>
              </a:rPr>
              <a:t> ester is then converted to </a:t>
            </a:r>
            <a:r>
              <a:rPr lang="en-IN" dirty="0" err="1" smtClean="0">
                <a:solidFill>
                  <a:srgbClr val="FFFF00"/>
                </a:solidFill>
              </a:rPr>
              <a:t>citral</a:t>
            </a:r>
            <a:r>
              <a:rPr lang="en-IN" dirty="0" smtClean="0">
                <a:solidFill>
                  <a:srgbClr val="FFFF00"/>
                </a:solidFill>
              </a:rPr>
              <a:t> by distilling a mixture of calcium salts of </a:t>
            </a:r>
            <a:r>
              <a:rPr lang="en-IN" dirty="0" err="1" smtClean="0">
                <a:solidFill>
                  <a:srgbClr val="FFFF00"/>
                </a:solidFill>
              </a:rPr>
              <a:t>geranic</a:t>
            </a:r>
            <a:r>
              <a:rPr lang="en-IN" dirty="0" smtClean="0">
                <a:solidFill>
                  <a:srgbClr val="FFFF00"/>
                </a:solidFill>
              </a:rPr>
              <a:t> and formic acids.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8528" y="2198560"/>
            <a:ext cx="6083808" cy="294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Mint Peppermint Mentha piperita by MizzTizzysWeedsSeeds on Etsy: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0"/>
            <a:ext cx="1524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2329" y="2740236"/>
            <a:ext cx="1391319" cy="1834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89233" y="229100"/>
            <a:ext cx="1650837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Menthol</a:t>
            </a:r>
            <a:endParaRPr lang="en-IN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7" descr="035602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143" y="2316480"/>
            <a:ext cx="1297707" cy="143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www.sportiquebrands.com/wp-content/uploads/Cold-Sore-Lip-Balm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279" y="4120897"/>
            <a:ext cx="2462721" cy="973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mentosPureFreshChewingGum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1818"/>
          <a:stretch>
            <a:fillRect/>
          </a:stretch>
        </p:blipFill>
        <p:spPr bwMode="auto">
          <a:xfrm>
            <a:off x="5686484" y="3786770"/>
            <a:ext cx="775275" cy="135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" y="3145536"/>
            <a:ext cx="2870861" cy="199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27888" y="1139113"/>
            <a:ext cx="71140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 it’s a optical active compound , present mainly in </a:t>
            </a:r>
            <a:r>
              <a:rPr lang="en-IN" dirty="0" err="1" smtClean="0">
                <a:solidFill>
                  <a:srgbClr val="FFFF00"/>
                </a:solidFill>
              </a:rPr>
              <a:t>pippermint</a:t>
            </a:r>
            <a:r>
              <a:rPr lang="en-IN" dirty="0" smtClean="0">
                <a:solidFill>
                  <a:srgbClr val="FFFF00"/>
                </a:solidFill>
              </a:rPr>
              <a:t> oil </a:t>
            </a:r>
            <a:r>
              <a:rPr lang="en-IN" dirty="0" err="1" smtClean="0">
                <a:solidFill>
                  <a:srgbClr val="FFFF00"/>
                </a:solidFill>
              </a:rPr>
              <a:t>upto</a:t>
            </a:r>
            <a:r>
              <a:rPr lang="en-IN" dirty="0" smtClean="0">
                <a:solidFill>
                  <a:srgbClr val="FFFF00"/>
                </a:solidFill>
              </a:rPr>
              <a:t> 50-60% (i.e. </a:t>
            </a:r>
            <a:r>
              <a:rPr lang="en-IN" dirty="0" err="1" smtClean="0">
                <a:solidFill>
                  <a:srgbClr val="FFFF00"/>
                </a:solidFill>
              </a:rPr>
              <a:t>mentha</a:t>
            </a:r>
            <a:r>
              <a:rPr lang="en-IN" dirty="0" smtClean="0">
                <a:solidFill>
                  <a:srgbClr val="FFFF00"/>
                </a:solidFill>
              </a:rPr>
              <a:t> </a:t>
            </a:r>
            <a:r>
              <a:rPr lang="en-IN" dirty="0" err="1" smtClean="0">
                <a:solidFill>
                  <a:srgbClr val="FFFF00"/>
                </a:solidFill>
              </a:rPr>
              <a:t>pipertia</a:t>
            </a:r>
            <a:r>
              <a:rPr lang="en-IN" dirty="0" smtClean="0">
                <a:solidFill>
                  <a:srgbClr val="FFFF00"/>
                </a:solidFill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  </a:t>
            </a:r>
            <a:r>
              <a:rPr lang="en-IN" dirty="0" err="1" smtClean="0">
                <a:solidFill>
                  <a:srgbClr val="FFFF00"/>
                </a:solidFill>
              </a:rPr>
              <a:t>menthone</a:t>
            </a:r>
            <a:r>
              <a:rPr lang="en-IN" dirty="0" smtClean="0">
                <a:solidFill>
                  <a:srgbClr val="FFFF00"/>
                </a:solidFill>
              </a:rPr>
              <a:t> is obtained by addition of menthol and also occurs in essential oils of </a:t>
            </a:r>
            <a:r>
              <a:rPr lang="en-IN" dirty="0" err="1" smtClean="0">
                <a:solidFill>
                  <a:srgbClr val="FFFF00"/>
                </a:solidFill>
              </a:rPr>
              <a:t>pippermint</a:t>
            </a:r>
            <a:r>
              <a:rPr lang="en-IN" dirty="0" smtClean="0">
                <a:solidFill>
                  <a:srgbClr val="FFFF00"/>
                </a:solidFill>
              </a:rPr>
              <a:t> (</a:t>
            </a:r>
            <a:r>
              <a:rPr lang="en-IN" dirty="0" err="1" smtClean="0">
                <a:solidFill>
                  <a:srgbClr val="FFFF00"/>
                </a:solidFill>
              </a:rPr>
              <a:t>upto</a:t>
            </a:r>
            <a:r>
              <a:rPr lang="en-IN" dirty="0" smtClean="0">
                <a:solidFill>
                  <a:srgbClr val="FFFF00"/>
                </a:solidFill>
              </a:rPr>
              <a:t> 30%), geranium.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 it’s a </a:t>
            </a:r>
            <a:r>
              <a:rPr lang="en-IN" dirty="0" err="1" smtClean="0">
                <a:solidFill>
                  <a:srgbClr val="FFFF00"/>
                </a:solidFill>
              </a:rPr>
              <a:t>satutated</a:t>
            </a:r>
            <a:r>
              <a:rPr lang="en-IN" dirty="0" smtClean="0">
                <a:solidFill>
                  <a:srgbClr val="FFFF00"/>
                </a:solidFill>
              </a:rPr>
              <a:t> compound having melting point 43˚C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1584" y="322249"/>
            <a:ext cx="4663440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N" sz="2000" b="1" dirty="0" smtClean="0"/>
              <a:t>STRUCTURAL ELUCIDATION OF MENTHOL</a:t>
            </a:r>
            <a:endParaRPr lang="en-IN" sz="2000" dirty="0"/>
          </a:p>
        </p:txBody>
      </p:sp>
      <p:sp>
        <p:nvSpPr>
          <p:cNvPr id="5" name="Rectangle 4"/>
          <p:cNvSpPr/>
          <p:nvPr/>
        </p:nvSpPr>
        <p:spPr>
          <a:xfrm>
            <a:off x="207264" y="990868"/>
            <a:ext cx="8278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</a:rPr>
              <a:t>1) Molecular formula: </a:t>
            </a:r>
            <a:r>
              <a:rPr lang="en-IN" dirty="0" smtClean="0">
                <a:solidFill>
                  <a:schemeClr val="bg1"/>
                </a:solidFill>
              </a:rPr>
              <a:t>C</a:t>
            </a:r>
            <a:r>
              <a:rPr lang="en-IN" sz="1200" dirty="0" smtClean="0">
                <a:solidFill>
                  <a:schemeClr val="bg1"/>
                </a:solidFill>
              </a:rPr>
              <a:t>10</a:t>
            </a:r>
            <a:r>
              <a:rPr lang="en-IN" dirty="0" smtClean="0">
                <a:solidFill>
                  <a:schemeClr val="bg1"/>
                </a:solidFill>
              </a:rPr>
              <a:t>H</a:t>
            </a:r>
            <a:r>
              <a:rPr lang="en-IN" sz="1200" dirty="0" smtClean="0">
                <a:solidFill>
                  <a:schemeClr val="bg1"/>
                </a:solidFill>
              </a:rPr>
              <a:t>20</a:t>
            </a:r>
            <a:r>
              <a:rPr lang="en-IN" dirty="0" smtClean="0">
                <a:solidFill>
                  <a:schemeClr val="bg1"/>
                </a:solidFill>
              </a:rPr>
              <a:t>O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2) Menthol forms esters readily with acids it means that it possess an </a:t>
            </a:r>
            <a:r>
              <a:rPr lang="en-IN" dirty="0" smtClean="0">
                <a:solidFill>
                  <a:schemeClr val="bg1"/>
                </a:solidFill>
              </a:rPr>
              <a:t>alcoholic group.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>
                <a:solidFill>
                  <a:srgbClr val="FFFF00"/>
                </a:solidFill>
              </a:rPr>
              <a:t> Menthol then oxidized to yield </a:t>
            </a:r>
            <a:r>
              <a:rPr lang="en-IN" dirty="0" err="1" smtClean="0">
                <a:solidFill>
                  <a:srgbClr val="FFFF00"/>
                </a:solidFill>
              </a:rPr>
              <a:t>ketone</a:t>
            </a:r>
            <a:r>
              <a:rPr lang="en-IN" dirty="0" smtClean="0">
                <a:solidFill>
                  <a:srgbClr val="FFFF00"/>
                </a:solidFill>
              </a:rPr>
              <a:t>, </a:t>
            </a:r>
            <a:r>
              <a:rPr lang="en-IN" dirty="0" err="1" smtClean="0">
                <a:solidFill>
                  <a:srgbClr val="FFFF00"/>
                </a:solidFill>
              </a:rPr>
              <a:t>menthone</a:t>
            </a:r>
            <a:r>
              <a:rPr lang="en-IN" dirty="0" smtClean="0">
                <a:solidFill>
                  <a:srgbClr val="FFFF00"/>
                </a:solidFill>
              </a:rPr>
              <a:t> (C10H18O) it indicate that the alcoholic group is secondary in nature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0174" y="2122932"/>
            <a:ext cx="32099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9369" y="0"/>
            <a:ext cx="1001175" cy="1320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68224" y="2930366"/>
            <a:ext cx="8424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</a:rPr>
              <a:t>3) On </a:t>
            </a:r>
            <a:r>
              <a:rPr lang="en-IN" dirty="0" smtClean="0">
                <a:solidFill>
                  <a:schemeClr val="bg1"/>
                </a:solidFill>
              </a:rPr>
              <a:t>dehydration</a:t>
            </a:r>
            <a:r>
              <a:rPr lang="en-IN" dirty="0" smtClean="0">
                <a:solidFill>
                  <a:srgbClr val="FFFF00"/>
                </a:solidFill>
              </a:rPr>
              <a:t> followed by dehydrogenation it yields </a:t>
            </a:r>
            <a:r>
              <a:rPr lang="en-IN" i="1" dirty="0" smtClean="0">
                <a:solidFill>
                  <a:srgbClr val="FFFF00"/>
                </a:solidFill>
              </a:rPr>
              <a:t>p-cymene. It </a:t>
            </a:r>
            <a:r>
              <a:rPr lang="en-IN" dirty="0" smtClean="0">
                <a:solidFill>
                  <a:srgbClr val="FFFF00"/>
                </a:solidFill>
              </a:rPr>
              <a:t>indicate the presence of </a:t>
            </a:r>
            <a:r>
              <a:rPr lang="en-IN" i="1" dirty="0" smtClean="0">
                <a:solidFill>
                  <a:srgbClr val="FFFF00"/>
                </a:solidFill>
              </a:rPr>
              <a:t>p-cymene skeleton (p-</a:t>
            </a:r>
            <a:r>
              <a:rPr lang="en-IN" i="1" dirty="0" err="1" smtClean="0">
                <a:solidFill>
                  <a:srgbClr val="FFFF00"/>
                </a:solidFill>
              </a:rPr>
              <a:t>menthane</a:t>
            </a:r>
            <a:r>
              <a:rPr lang="en-IN" i="1" dirty="0" smtClean="0">
                <a:solidFill>
                  <a:srgbClr val="FFFF00"/>
                </a:solidFill>
              </a:rPr>
              <a:t> skeleton) in </a:t>
            </a:r>
            <a:r>
              <a:rPr lang="en-IN" dirty="0" smtClean="0">
                <a:solidFill>
                  <a:srgbClr val="FFFF00"/>
                </a:solidFill>
              </a:rPr>
              <a:t>two compounds.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41614" y="4225100"/>
            <a:ext cx="22955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36566" y="3713607"/>
            <a:ext cx="1096137" cy="142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023057"/>
            <a:ext cx="8400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</a:rPr>
              <a:t>4) </a:t>
            </a:r>
            <a:r>
              <a:rPr lang="en-IN" dirty="0" err="1" smtClean="0">
                <a:solidFill>
                  <a:srgbClr val="FFFF00"/>
                </a:solidFill>
              </a:rPr>
              <a:t>Menthone</a:t>
            </a:r>
            <a:r>
              <a:rPr lang="en-IN" dirty="0" smtClean="0">
                <a:solidFill>
                  <a:srgbClr val="FFFF00"/>
                </a:solidFill>
              </a:rPr>
              <a:t> on oxidation with KMnO4 yields </a:t>
            </a:r>
            <a:r>
              <a:rPr lang="en-IN" dirty="0" err="1" smtClean="0">
                <a:solidFill>
                  <a:srgbClr val="FFFF00"/>
                </a:solidFill>
              </a:rPr>
              <a:t>ketoacid</a:t>
            </a:r>
            <a:r>
              <a:rPr lang="en-IN" dirty="0" smtClean="0">
                <a:solidFill>
                  <a:srgbClr val="FFFF00"/>
                </a:solidFill>
              </a:rPr>
              <a:t> C10H18O3. It possess one </a:t>
            </a:r>
            <a:r>
              <a:rPr lang="en-IN" dirty="0" err="1" smtClean="0">
                <a:solidFill>
                  <a:srgbClr val="FFFF00"/>
                </a:solidFill>
              </a:rPr>
              <a:t>keto</a:t>
            </a:r>
            <a:r>
              <a:rPr lang="en-IN" dirty="0" smtClean="0">
                <a:solidFill>
                  <a:srgbClr val="FFFF00"/>
                </a:solidFill>
              </a:rPr>
              <a:t> group and one carboxyl group and is called </a:t>
            </a:r>
            <a:r>
              <a:rPr lang="en-IN" dirty="0" err="1" smtClean="0">
                <a:solidFill>
                  <a:srgbClr val="FFFF00"/>
                </a:solidFill>
              </a:rPr>
              <a:t>ketomenthylic</a:t>
            </a:r>
            <a:r>
              <a:rPr lang="en-IN" dirty="0" smtClean="0">
                <a:solidFill>
                  <a:srgbClr val="FFFF00"/>
                </a:solidFill>
              </a:rPr>
              <a:t> acid.</a:t>
            </a:r>
          </a:p>
          <a:p>
            <a:endParaRPr lang="en-IN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 It readily oxidized to 3-methyladipic acid. These reactions can be explained by considering the following structure of menthol.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5722" y="2523744"/>
            <a:ext cx="5473446" cy="254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662" y="1849565"/>
            <a:ext cx="1985961" cy="177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8496" y="1228844"/>
            <a:ext cx="2895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Examples of </a:t>
            </a:r>
            <a:r>
              <a:rPr lang="en-IN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terpenoids</a:t>
            </a:r>
            <a:r>
              <a:rPr lang="en-IN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IN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0326" y="1884426"/>
            <a:ext cx="2079498" cy="176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1072" y="1840992"/>
            <a:ext cx="2029968" cy="185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78439" y="3801356"/>
            <a:ext cx="2140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err="1" smtClean="0">
                <a:solidFill>
                  <a:srgbClr val="FFFF00"/>
                </a:solidFill>
              </a:rPr>
              <a:t>Geraniol</a:t>
            </a:r>
            <a:r>
              <a:rPr lang="en-IN" dirty="0" smtClean="0">
                <a:solidFill>
                  <a:srgbClr val="FFFF00"/>
                </a:solidFill>
              </a:rPr>
              <a:t>, </a:t>
            </a:r>
            <a:r>
              <a:rPr lang="en-IN" dirty="0" err="1" smtClean="0">
                <a:solidFill>
                  <a:srgbClr val="FFFF00"/>
                </a:solidFill>
              </a:rPr>
              <a:t>Citronellol</a:t>
            </a:r>
            <a:r>
              <a:rPr lang="en-IN" dirty="0" smtClean="0">
                <a:solidFill>
                  <a:srgbClr val="FFFF00"/>
                </a:solidFill>
              </a:rPr>
              <a:t>, </a:t>
            </a:r>
            <a:r>
              <a:rPr lang="en-IN" dirty="0" err="1" smtClean="0">
                <a:solidFill>
                  <a:srgbClr val="FFFF00"/>
                </a:solidFill>
              </a:rPr>
              <a:t>Farnesol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27254" y="3776972"/>
            <a:ext cx="1718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</a:rPr>
              <a:t>Limonene, </a:t>
            </a:r>
            <a:r>
              <a:rPr lang="en-IN" dirty="0" err="1" smtClean="0">
                <a:solidFill>
                  <a:srgbClr val="FFFF00"/>
                </a:solidFill>
              </a:rPr>
              <a:t>Citral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07281" y="3837932"/>
            <a:ext cx="937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err="1" smtClean="0">
                <a:solidFill>
                  <a:srgbClr val="FFFF00"/>
                </a:solidFill>
              </a:rPr>
              <a:t>Eugenol</a:t>
            </a:r>
            <a:endParaRPr lang="en-IN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2608" y="1173748"/>
            <a:ext cx="8302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</a:rPr>
              <a:t>5) Menthol was converted to </a:t>
            </a:r>
            <a:r>
              <a:rPr lang="en-IN" i="1" dirty="0" smtClean="0">
                <a:solidFill>
                  <a:srgbClr val="FFFF00"/>
                </a:solidFill>
              </a:rPr>
              <a:t>p-Cymene [1-methyl-4- </a:t>
            </a:r>
            <a:r>
              <a:rPr lang="en-IN" dirty="0" err="1" smtClean="0">
                <a:solidFill>
                  <a:srgbClr val="FFFF00"/>
                </a:solidFill>
              </a:rPr>
              <a:t>isopropylbenzene</a:t>
            </a:r>
            <a:r>
              <a:rPr lang="en-IN" dirty="0" smtClean="0">
                <a:solidFill>
                  <a:srgbClr val="FFFF00"/>
                </a:solidFill>
              </a:rPr>
              <a:t>], which was also obtained by dehydrogenation of </a:t>
            </a:r>
            <a:r>
              <a:rPr lang="en-IN" dirty="0" err="1" smtClean="0">
                <a:solidFill>
                  <a:srgbClr val="FFFF00"/>
                </a:solidFill>
              </a:rPr>
              <a:t>pulegone</a:t>
            </a:r>
            <a:r>
              <a:rPr lang="en-IN" dirty="0" smtClean="0">
                <a:solidFill>
                  <a:srgbClr val="FFFF00"/>
                </a:solidFill>
              </a:rPr>
              <a:t>.</a:t>
            </a:r>
          </a:p>
          <a:p>
            <a:endParaRPr lang="en-IN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  </a:t>
            </a:r>
            <a:r>
              <a:rPr lang="en-IN" dirty="0" err="1" smtClean="0">
                <a:solidFill>
                  <a:srgbClr val="FFFF00"/>
                </a:solidFill>
              </a:rPr>
              <a:t>Pulegone</a:t>
            </a:r>
            <a:r>
              <a:rPr lang="en-IN" dirty="0" smtClean="0">
                <a:solidFill>
                  <a:srgbClr val="FFFF00"/>
                </a:solidFill>
              </a:rPr>
              <a:t> on reduction yields </a:t>
            </a:r>
            <a:r>
              <a:rPr lang="en-IN" dirty="0" err="1" smtClean="0">
                <a:solidFill>
                  <a:srgbClr val="FFFF00"/>
                </a:solidFill>
              </a:rPr>
              <a:t>menthone</a:t>
            </a:r>
            <a:r>
              <a:rPr lang="en-IN" dirty="0" smtClean="0">
                <a:solidFill>
                  <a:srgbClr val="FFFF00"/>
                </a:solidFill>
              </a:rPr>
              <a:t> which on further reduction gives menthol.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728" y="2535936"/>
            <a:ext cx="8814816" cy="220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0416" y="1008418"/>
            <a:ext cx="8583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</a:rPr>
              <a:t>Finally the structure of </a:t>
            </a:r>
            <a:r>
              <a:rPr lang="en-IN" dirty="0" err="1" smtClean="0">
                <a:solidFill>
                  <a:srgbClr val="FFFF00"/>
                </a:solidFill>
              </a:rPr>
              <a:t>menthone</a:t>
            </a:r>
            <a:r>
              <a:rPr lang="en-IN" dirty="0" smtClean="0">
                <a:solidFill>
                  <a:srgbClr val="FFFF00"/>
                </a:solidFill>
              </a:rPr>
              <a:t> and menthol have been confirmed by the synthesis given by </a:t>
            </a:r>
            <a:r>
              <a:rPr lang="en-IN" dirty="0" err="1" smtClean="0">
                <a:solidFill>
                  <a:srgbClr val="FFFF00"/>
                </a:solidFill>
              </a:rPr>
              <a:t>Kotz</a:t>
            </a:r>
            <a:r>
              <a:rPr lang="en-IN" dirty="0" smtClean="0">
                <a:solidFill>
                  <a:srgbClr val="FFFF00"/>
                </a:solidFill>
              </a:rPr>
              <a:t> and </a:t>
            </a:r>
            <a:r>
              <a:rPr lang="en-IN" dirty="0" err="1" smtClean="0">
                <a:solidFill>
                  <a:srgbClr val="FFFF00"/>
                </a:solidFill>
              </a:rPr>
              <a:t>Hese</a:t>
            </a:r>
            <a:r>
              <a:rPr lang="en-IN" dirty="0" smtClean="0">
                <a:solidFill>
                  <a:srgbClr val="FFFF00"/>
                </a:solidFill>
              </a:rPr>
              <a:t> from m-cresol.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4233" y="546092"/>
            <a:ext cx="121033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SYNTHESIS</a:t>
            </a:r>
            <a:endParaRPr lang="en-IN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6028" y="1609344"/>
            <a:ext cx="6768084" cy="353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cient civilizations believed that lemon has the power to ward of poisons and some recent research has supported this view. Specifically, a study done at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76" y="0"/>
            <a:ext cx="1780032" cy="10728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0784" y="265676"/>
            <a:ext cx="1866217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Limonene</a:t>
            </a:r>
            <a:endParaRPr lang="en-IN" sz="3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2643" y="1106924"/>
            <a:ext cx="69203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 Limonene is most important mono </a:t>
            </a:r>
            <a:r>
              <a:rPr lang="en-US" dirty="0" err="1" smtClean="0">
                <a:solidFill>
                  <a:srgbClr val="FFFF00"/>
                </a:solidFill>
              </a:rPr>
              <a:t>terpenoid</a:t>
            </a:r>
            <a:r>
              <a:rPr lang="en-US" dirty="0" smtClean="0">
                <a:solidFill>
                  <a:srgbClr val="FFFF00"/>
                </a:solidFill>
              </a:rPr>
              <a:t>. Its an optically active liquid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 it occurs in the (+), (-) as well as in the </a:t>
            </a:r>
            <a:r>
              <a:rPr lang="en-US" dirty="0" err="1" smtClean="0">
                <a:solidFill>
                  <a:srgbClr val="FFFF00"/>
                </a:solidFill>
              </a:rPr>
              <a:t>recemic</a:t>
            </a:r>
            <a:r>
              <a:rPr lang="en-US" dirty="0" smtClean="0">
                <a:solidFill>
                  <a:srgbClr val="FFFF00"/>
                </a:solidFill>
              </a:rPr>
              <a:t> forms in the latter state its known as </a:t>
            </a:r>
            <a:r>
              <a:rPr lang="en-US" dirty="0" err="1" smtClean="0">
                <a:solidFill>
                  <a:srgbClr val="FFFF00"/>
                </a:solidFill>
              </a:rPr>
              <a:t>dipentene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 (+) limonene occurs in lemon, orange, caraway oils (-) limonene in pile needle and peppermint oils and (±) form (</a:t>
            </a:r>
            <a:r>
              <a:rPr lang="en-US" dirty="0" err="1" smtClean="0">
                <a:solidFill>
                  <a:srgbClr val="FFFF00"/>
                </a:solidFill>
              </a:rPr>
              <a:t>dipentene</a:t>
            </a:r>
            <a:r>
              <a:rPr lang="en-US" dirty="0" smtClean="0">
                <a:solidFill>
                  <a:srgbClr val="FFFF00"/>
                </a:solidFill>
              </a:rPr>
              <a:t>) in turpentine oil.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 a large amount of limonene is produced as a by product in the citrus fruit industry. </a:t>
            </a:r>
          </a:p>
          <a:p>
            <a:pPr>
              <a:buFont typeface="Wingdings" pitchFamily="2" charset="2"/>
              <a:buChar char="q"/>
            </a:pP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98080" y="1618988"/>
            <a:ext cx="1475232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IN" dirty="0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7668768" y="1654429"/>
          <a:ext cx="1207008" cy="1884179"/>
        </p:xfrm>
        <a:graphic>
          <a:graphicData uri="http://schemas.openxmlformats.org/presentationml/2006/ole">
            <p:oleObj spid="_x0000_s6147" r:id="rId4" imgW="465480" imgH="104904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33772"/>
            <a:ext cx="1338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constitution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255" y="1423916"/>
            <a:ext cx="82409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mol. Formula : </a:t>
            </a:r>
            <a:r>
              <a:rPr lang="en-US" dirty="0" smtClean="0">
                <a:solidFill>
                  <a:srgbClr val="FFFF00"/>
                </a:solidFill>
              </a:rPr>
              <a:t>C</a:t>
            </a:r>
            <a:r>
              <a:rPr lang="en-US" sz="1400" dirty="0" smtClean="0">
                <a:solidFill>
                  <a:srgbClr val="FFFF00"/>
                </a:solidFill>
              </a:rPr>
              <a:t>10</a:t>
            </a:r>
            <a:r>
              <a:rPr lang="en-US" dirty="0" smtClean="0">
                <a:solidFill>
                  <a:srgbClr val="FFFF00"/>
                </a:solidFill>
              </a:rPr>
              <a:t>H</a:t>
            </a:r>
            <a:r>
              <a:rPr lang="en-US" sz="1400" dirty="0" smtClean="0">
                <a:solidFill>
                  <a:srgbClr val="FFFF00"/>
                </a:solidFill>
              </a:rPr>
              <a:t>16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 from essential oils: </a:t>
            </a:r>
            <a:r>
              <a:rPr lang="en-US" dirty="0" smtClean="0">
                <a:solidFill>
                  <a:srgbClr val="FFFF00"/>
                </a:solidFill>
              </a:rPr>
              <a:t>limonene is treated with two molecules of hydrogen, bromide, </a:t>
            </a:r>
            <a:r>
              <a:rPr lang="en-US" dirty="0" err="1" smtClean="0">
                <a:solidFill>
                  <a:srgbClr val="FFFF00"/>
                </a:solidFill>
              </a:rPr>
              <a:t>HCl</a:t>
            </a:r>
            <a:r>
              <a:rPr lang="en-US" dirty="0" smtClean="0">
                <a:solidFill>
                  <a:srgbClr val="FFFF00"/>
                </a:solidFill>
              </a:rPr>
              <a:t>, and hydrogen bromide it forms tetra hydro derivative (p-</a:t>
            </a:r>
            <a:r>
              <a:rPr lang="en-US" dirty="0" err="1" smtClean="0">
                <a:solidFill>
                  <a:srgbClr val="FFFF00"/>
                </a:solidFill>
              </a:rPr>
              <a:t>menthone</a:t>
            </a:r>
            <a:r>
              <a:rPr lang="en-US" dirty="0" smtClean="0">
                <a:solidFill>
                  <a:srgbClr val="FFFF00"/>
                </a:solidFill>
              </a:rPr>
              <a:t>) , hydrochloride, </a:t>
            </a:r>
            <a:r>
              <a:rPr lang="en-US" dirty="0" err="1" smtClean="0">
                <a:solidFill>
                  <a:srgbClr val="FFFF00"/>
                </a:solidFill>
              </a:rPr>
              <a:t>dihydro</a:t>
            </a:r>
            <a:r>
              <a:rPr lang="en-US" dirty="0" smtClean="0">
                <a:solidFill>
                  <a:srgbClr val="FFFF00"/>
                </a:solidFill>
              </a:rPr>
              <a:t> bromide, tetra bromide.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2473053" y="2609088"/>
            <a:ext cx="4842147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IN" dirty="0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2601659" y="2689797"/>
          <a:ext cx="4673600" cy="2251075"/>
        </p:xfrm>
        <a:graphic>
          <a:graphicData uri="http://schemas.openxmlformats.org/presentationml/2006/ole">
            <p:oleObj spid="_x0000_s7171" name="CS ChemDraw Drawing" r:id="rId3" imgW="4673880" imgH="225144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589" y="1167884"/>
            <a:ext cx="8480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3) From isoprene:  </a:t>
            </a:r>
            <a:r>
              <a:rPr lang="en-US" dirty="0" smtClean="0">
                <a:solidFill>
                  <a:srgbClr val="FFFF00"/>
                </a:solidFill>
              </a:rPr>
              <a:t>when isoprene is heated in a sealed tube at 280˚C, </a:t>
            </a:r>
            <a:r>
              <a:rPr lang="en-US" dirty="0" err="1" smtClean="0">
                <a:solidFill>
                  <a:srgbClr val="FFFF00"/>
                </a:solidFill>
              </a:rPr>
              <a:t>diels</a:t>
            </a:r>
            <a:r>
              <a:rPr lang="en-US" dirty="0" smtClean="0">
                <a:solidFill>
                  <a:srgbClr val="FFFF00"/>
                </a:solidFill>
              </a:rPr>
              <a:t> alder reaction with itself yields (±) limonene or </a:t>
            </a:r>
            <a:r>
              <a:rPr lang="en-US" dirty="0" err="1" smtClean="0">
                <a:solidFill>
                  <a:srgbClr val="FFFF00"/>
                </a:solidFill>
              </a:rPr>
              <a:t>dipentene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94597" y="1862828"/>
            <a:ext cx="3164955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IN" b="1" dirty="0">
              <a:solidFill>
                <a:schemeClr val="bg1"/>
              </a:solidFill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444242" y="1926336"/>
          <a:ext cx="3060700" cy="1569530"/>
        </p:xfrm>
        <a:graphic>
          <a:graphicData uri="http://schemas.openxmlformats.org/presentationml/2006/ole">
            <p:oleObj spid="_x0000_s8194" name="CS ChemDraw Drawing" r:id="rId3" imgW="3061440" imgH="2239200" progId="ChemDraw.Document.6.0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463296" y="3790591"/>
            <a:ext cx="8351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-Bold"/>
              </a:rPr>
              <a:t>Uses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Times-Roman"/>
              </a:rPr>
              <a:t>Limonene </a:t>
            </a:r>
            <a:r>
              <a:rPr lang="en-US" dirty="0">
                <a:solidFill>
                  <a:srgbClr val="FFFF00"/>
                </a:solidFill>
                <a:latin typeface="Times-Roman"/>
              </a:rPr>
              <a:t>is widely employed for scenting cosmetics</a:t>
            </a:r>
            <a:r>
              <a:rPr lang="en-US" dirty="0" smtClean="0">
                <a:solidFill>
                  <a:srgbClr val="FFFF00"/>
                </a:solidFill>
                <a:latin typeface="Times-Roman"/>
              </a:rPr>
              <a:t>, soaps </a:t>
            </a:r>
            <a:r>
              <a:rPr lang="en-US" dirty="0">
                <a:solidFill>
                  <a:srgbClr val="FFFF00"/>
                </a:solidFill>
                <a:latin typeface="Times-Roman"/>
              </a:rPr>
              <a:t>as well as for flavoring pharmaceuticals</a:t>
            </a:r>
            <a:r>
              <a:rPr lang="en-US" dirty="0" smtClean="0">
                <a:solidFill>
                  <a:srgbClr val="FFFF00"/>
                </a:solidFill>
                <a:latin typeface="Times-Roman"/>
              </a:rPr>
              <a:t>.</a:t>
            </a:r>
            <a:endParaRPr lang="ar-S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663" y="180332"/>
            <a:ext cx="1687257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IN" sz="3200" b="1" dirty="0" err="1" smtClean="0"/>
              <a:t>Geraniol</a:t>
            </a:r>
            <a:r>
              <a:rPr lang="en-IN" dirty="0" smtClean="0"/>
              <a:t> </a:t>
            </a:r>
            <a:endParaRPr lang="en-IN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3120" y="1"/>
            <a:ext cx="3230880" cy="13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3135" y="3070312"/>
            <a:ext cx="1609153" cy="20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1094732"/>
            <a:ext cx="8912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chemeClr val="bg1"/>
                </a:solidFill>
              </a:rPr>
              <a:t> </a:t>
            </a:r>
            <a:r>
              <a:rPr lang="en-IN" b="1" dirty="0" smtClean="0">
                <a:solidFill>
                  <a:schemeClr val="bg1"/>
                </a:solidFill>
              </a:rPr>
              <a:t> Chemical formula: </a:t>
            </a:r>
            <a:r>
              <a:rPr lang="en-IN" b="1" dirty="0" smtClean="0">
                <a:solidFill>
                  <a:srgbClr val="FFFF00"/>
                </a:solidFill>
              </a:rPr>
              <a:t>C</a:t>
            </a:r>
            <a:r>
              <a:rPr lang="en-IN" sz="1200" b="1" dirty="0" smtClean="0">
                <a:solidFill>
                  <a:srgbClr val="FFFF00"/>
                </a:solidFill>
              </a:rPr>
              <a:t>10</a:t>
            </a:r>
            <a:r>
              <a:rPr lang="en-IN" b="1" dirty="0" smtClean="0">
                <a:solidFill>
                  <a:srgbClr val="FFFF00"/>
                </a:solidFill>
              </a:rPr>
              <a:t>H</a:t>
            </a:r>
            <a:r>
              <a:rPr lang="en-IN" sz="1400" b="1" dirty="0" smtClean="0">
                <a:solidFill>
                  <a:srgbClr val="FFFF00"/>
                </a:solidFill>
              </a:rPr>
              <a:t>18</a:t>
            </a:r>
            <a:r>
              <a:rPr lang="en-IN" b="1" dirty="0" smtClean="0">
                <a:solidFill>
                  <a:srgbClr val="FFFF00"/>
                </a:solidFill>
              </a:rPr>
              <a:t>O</a:t>
            </a:r>
          </a:p>
          <a:p>
            <a:pPr>
              <a:buFont typeface="Wingdings" pitchFamily="2" charset="2"/>
              <a:buChar char="q"/>
            </a:pPr>
            <a:r>
              <a:rPr lang="en-IN" b="1" dirty="0" smtClean="0">
                <a:solidFill>
                  <a:srgbClr val="FFFF00"/>
                </a:solidFill>
              </a:rPr>
              <a:t> </a:t>
            </a:r>
            <a:r>
              <a:rPr lang="en-IN" b="1" dirty="0" err="1" smtClean="0">
                <a:solidFill>
                  <a:srgbClr val="FFFF00"/>
                </a:solidFill>
              </a:rPr>
              <a:t>Geraniol</a:t>
            </a:r>
            <a:r>
              <a:rPr lang="en-IN" b="1" dirty="0" smtClean="0">
                <a:solidFill>
                  <a:srgbClr val="FFFF00"/>
                </a:solidFill>
              </a:rPr>
              <a:t>, </a:t>
            </a:r>
            <a:r>
              <a:rPr lang="en-IN" b="1" dirty="0" smtClean="0">
                <a:solidFill>
                  <a:schemeClr val="bg1"/>
                </a:solidFill>
              </a:rPr>
              <a:t>also known as </a:t>
            </a:r>
            <a:r>
              <a:rPr lang="en-IN" b="1" dirty="0" err="1" smtClean="0">
                <a:solidFill>
                  <a:srgbClr val="FFFF00"/>
                </a:solidFill>
              </a:rPr>
              <a:t>lemonol</a:t>
            </a:r>
            <a:r>
              <a:rPr lang="en-IN" b="1" dirty="0" smtClean="0">
                <a:solidFill>
                  <a:srgbClr val="FFFF00"/>
                </a:solidFill>
              </a:rPr>
              <a:t>, </a:t>
            </a:r>
            <a:r>
              <a:rPr lang="en-IN" b="1" dirty="0" err="1" smtClean="0">
                <a:solidFill>
                  <a:srgbClr val="FFFF00"/>
                </a:solidFill>
              </a:rPr>
              <a:t>Guainol</a:t>
            </a:r>
            <a:r>
              <a:rPr lang="en-IN" b="1" dirty="0" smtClean="0">
                <a:solidFill>
                  <a:srgbClr val="FFFF00"/>
                </a:solidFill>
              </a:rPr>
              <a:t>, and beta-</a:t>
            </a:r>
            <a:r>
              <a:rPr lang="en-IN" b="1" dirty="0" err="1" smtClean="0">
                <a:solidFill>
                  <a:srgbClr val="FFFF00"/>
                </a:solidFill>
              </a:rPr>
              <a:t>geraniol</a:t>
            </a:r>
            <a:r>
              <a:rPr lang="en-IN" b="1" dirty="0" smtClean="0">
                <a:solidFill>
                  <a:schemeClr val="bg1"/>
                </a:solidFill>
              </a:rPr>
              <a:t>, is a </a:t>
            </a:r>
            <a:r>
              <a:rPr lang="en-IN" b="1" dirty="0" smtClean="0">
                <a:solidFill>
                  <a:srgbClr val="FFFF00"/>
                </a:solidFill>
              </a:rPr>
              <a:t>mono </a:t>
            </a:r>
            <a:r>
              <a:rPr lang="en-IN" b="1" dirty="0" err="1" smtClean="0">
                <a:solidFill>
                  <a:srgbClr val="FFFF00"/>
                </a:solidFill>
              </a:rPr>
              <a:t>terpenoid</a:t>
            </a:r>
            <a:r>
              <a:rPr lang="en-IN" b="1" dirty="0" smtClean="0">
                <a:solidFill>
                  <a:schemeClr val="bg1"/>
                </a:solidFill>
              </a:rPr>
              <a:t> and a component of plant essential oils derived mainly from </a:t>
            </a:r>
            <a:r>
              <a:rPr lang="en-IN" b="1" dirty="0" smtClean="0">
                <a:solidFill>
                  <a:srgbClr val="FFFF00"/>
                </a:solidFill>
              </a:rPr>
              <a:t>lemongrass, citronella, rose, lavender oils and geraniums.</a:t>
            </a:r>
          </a:p>
          <a:p>
            <a:pPr>
              <a:buFont typeface="Wingdings" pitchFamily="2" charset="2"/>
              <a:buChar char="q"/>
            </a:pPr>
            <a:r>
              <a:rPr lang="en-IN" b="1" dirty="0" smtClean="0">
                <a:solidFill>
                  <a:schemeClr val="bg1"/>
                </a:solidFill>
              </a:rPr>
              <a:t>The </a:t>
            </a:r>
            <a:r>
              <a:rPr lang="en-IN" b="1" dirty="0" err="1" smtClean="0">
                <a:solidFill>
                  <a:schemeClr val="bg1"/>
                </a:solidFill>
              </a:rPr>
              <a:t>geraniol</a:t>
            </a:r>
            <a:r>
              <a:rPr lang="en-IN" b="1" dirty="0" smtClean="0">
                <a:solidFill>
                  <a:schemeClr val="bg1"/>
                </a:solidFill>
              </a:rPr>
              <a:t>-based functional group (lacking the -</a:t>
            </a:r>
            <a:r>
              <a:rPr lang="en-IN" b="1" dirty="0" smtClean="0">
                <a:solidFill>
                  <a:srgbClr val="FFFF00"/>
                </a:solidFill>
              </a:rPr>
              <a:t>OH</a:t>
            </a:r>
            <a:r>
              <a:rPr lang="en-IN" b="1" dirty="0" smtClean="0">
                <a:solidFill>
                  <a:schemeClr val="bg1"/>
                </a:solidFill>
              </a:rPr>
              <a:t> terminal) is called </a:t>
            </a:r>
            <a:r>
              <a:rPr lang="en-IN" b="1" dirty="0" err="1" smtClean="0">
                <a:solidFill>
                  <a:srgbClr val="FFFF00"/>
                </a:solidFill>
              </a:rPr>
              <a:t>geranyl</a:t>
            </a:r>
            <a:r>
              <a:rPr lang="en-IN" b="1" dirty="0" smtClean="0">
                <a:solidFill>
                  <a:srgbClr val="FFFF0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IN" b="1" dirty="0" smtClean="0">
                <a:solidFill>
                  <a:schemeClr val="bg1"/>
                </a:solidFill>
              </a:rPr>
              <a:t>  It is an oily, </a:t>
            </a:r>
            <a:r>
              <a:rPr lang="en-IN" b="1" dirty="0" smtClean="0">
                <a:solidFill>
                  <a:srgbClr val="FFFF00"/>
                </a:solidFill>
              </a:rPr>
              <a:t>pale yellow </a:t>
            </a:r>
            <a:r>
              <a:rPr lang="en-IN" b="1" dirty="0" smtClean="0">
                <a:solidFill>
                  <a:schemeClr val="bg1"/>
                </a:solidFill>
              </a:rPr>
              <a:t>or </a:t>
            </a:r>
            <a:r>
              <a:rPr lang="en-IN" b="1" dirty="0" err="1" smtClean="0">
                <a:solidFill>
                  <a:srgbClr val="FFFF00"/>
                </a:solidFill>
              </a:rPr>
              <a:t>colorless</a:t>
            </a:r>
            <a:r>
              <a:rPr lang="en-IN" b="1" dirty="0" smtClean="0">
                <a:solidFill>
                  <a:srgbClr val="FFFF00"/>
                </a:solidFill>
              </a:rPr>
              <a:t> liquid </a:t>
            </a:r>
            <a:r>
              <a:rPr lang="en-IN" b="1" dirty="0" smtClean="0">
                <a:solidFill>
                  <a:schemeClr val="bg1"/>
                </a:solidFill>
              </a:rPr>
              <a:t>with a </a:t>
            </a:r>
            <a:r>
              <a:rPr lang="en-IN" b="1" dirty="0" smtClean="0">
                <a:solidFill>
                  <a:srgbClr val="FFFF00"/>
                </a:solidFill>
              </a:rPr>
              <a:t>sweet rose-like aroma</a:t>
            </a:r>
            <a:r>
              <a:rPr lang="en-IN" b="1" dirty="0" smtClean="0">
                <a:solidFill>
                  <a:schemeClr val="bg1"/>
                </a:solidFill>
              </a:rPr>
              <a:t>. </a:t>
            </a:r>
            <a:r>
              <a:rPr lang="en-IN" b="1" dirty="0" err="1" smtClean="0">
                <a:solidFill>
                  <a:schemeClr val="bg1"/>
                </a:solidFill>
              </a:rPr>
              <a:t>Geraniol</a:t>
            </a:r>
            <a:r>
              <a:rPr lang="en-IN" b="1" dirty="0" smtClean="0">
                <a:solidFill>
                  <a:schemeClr val="bg1"/>
                </a:solidFill>
              </a:rPr>
              <a:t> is soluble in most organic solvents but is insoluble in water.</a:t>
            </a:r>
          </a:p>
          <a:p>
            <a:pPr>
              <a:buFont typeface="Wingdings" pitchFamily="2" charset="2"/>
              <a:buChar char="q"/>
            </a:pPr>
            <a:endParaRPr lang="en-IN" b="1" dirty="0">
              <a:solidFill>
                <a:schemeClr val="bg1"/>
              </a:solidFill>
            </a:endParaRPr>
          </a:p>
        </p:txBody>
      </p:sp>
      <p:pic>
        <p:nvPicPr>
          <p:cNvPr id="70663" name="Picture 7" descr="Image result for gerani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4149" y="3632644"/>
            <a:ext cx="2266283" cy="1510856"/>
          </a:xfrm>
          <a:prstGeom prst="rect">
            <a:avLst/>
          </a:prstGeom>
          <a:noFill/>
        </p:spPr>
      </p:pic>
      <p:pic>
        <p:nvPicPr>
          <p:cNvPr id="7066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416" y="3599307"/>
            <a:ext cx="2313398" cy="154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7756" y="277868"/>
            <a:ext cx="4997009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chemeClr val="bg1"/>
                </a:solidFill>
              </a:rPr>
              <a:t>Structure elucidation of </a:t>
            </a:r>
            <a:r>
              <a:rPr lang="en-IN" sz="2800" b="1" dirty="0" err="1" smtClean="0">
                <a:solidFill>
                  <a:schemeClr val="bg1"/>
                </a:solidFill>
              </a:rPr>
              <a:t>geraniol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8976" y="942350"/>
            <a:ext cx="8698992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chemeClr val="bg1"/>
                </a:solidFill>
              </a:rPr>
              <a:t> Its molecular formula was established as C10H18O. </a:t>
            </a:r>
            <a:r>
              <a:rPr lang="en-IN" b="1" dirty="0" smtClean="0">
                <a:solidFill>
                  <a:schemeClr val="bg1"/>
                </a:solidFill>
              </a:rPr>
              <a:t>Molecular Weight: 154,25 g/mol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chemeClr val="bg1"/>
                </a:solidFill>
              </a:rPr>
              <a:t> Catalytic hydrogenation yielded a </a:t>
            </a:r>
            <a:r>
              <a:rPr lang="en-IN" dirty="0" err="1" smtClean="0">
                <a:solidFill>
                  <a:schemeClr val="bg1"/>
                </a:solidFill>
              </a:rPr>
              <a:t>tetrahydro</a:t>
            </a:r>
            <a:r>
              <a:rPr lang="en-IN" dirty="0" smtClean="0">
                <a:solidFill>
                  <a:schemeClr val="bg1"/>
                </a:solidFill>
              </a:rPr>
              <a:t> derivative C10H22O indicating the presence of two double bonds.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chemeClr val="bg1"/>
                </a:solidFill>
              </a:rPr>
              <a:t> the formation of a </a:t>
            </a:r>
            <a:r>
              <a:rPr lang="en-IN" dirty="0" err="1" smtClean="0">
                <a:solidFill>
                  <a:schemeClr val="bg1"/>
                </a:solidFill>
              </a:rPr>
              <a:t>tetrabromide</a:t>
            </a:r>
            <a:r>
              <a:rPr lang="en-IN" dirty="0" smtClean="0">
                <a:solidFill>
                  <a:schemeClr val="bg1"/>
                </a:solidFill>
              </a:rPr>
              <a:t> when treated with bromine</a:t>
            </a:r>
          </a:p>
          <a:p>
            <a:pPr>
              <a:buFont typeface="Wingdings" pitchFamily="2" charset="2"/>
              <a:buChar char="q"/>
            </a:pPr>
            <a:endParaRPr lang="en-IN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IN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IN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IN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IN" dirty="0" smtClean="0">
              <a:solidFill>
                <a:schemeClr val="bg1"/>
              </a:solidFill>
            </a:endParaRPr>
          </a:p>
          <a:p>
            <a:endParaRPr lang="en-IN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chemeClr val="bg1"/>
                </a:solidFill>
              </a:rPr>
              <a:t>  On oxidation </a:t>
            </a:r>
            <a:r>
              <a:rPr lang="en-IN" dirty="0" err="1" smtClean="0">
                <a:solidFill>
                  <a:schemeClr val="bg1"/>
                </a:solidFill>
              </a:rPr>
              <a:t>geraniol</a:t>
            </a:r>
            <a:r>
              <a:rPr lang="en-IN" dirty="0" smtClean="0">
                <a:solidFill>
                  <a:schemeClr val="bg1"/>
                </a:solidFill>
              </a:rPr>
              <a:t> afforded </a:t>
            </a:r>
            <a:r>
              <a:rPr lang="en-IN" dirty="0" err="1" smtClean="0">
                <a:solidFill>
                  <a:schemeClr val="bg1"/>
                </a:solidFill>
              </a:rPr>
              <a:t>citral</a:t>
            </a:r>
            <a:r>
              <a:rPr lang="en-IN" dirty="0" smtClean="0">
                <a:solidFill>
                  <a:schemeClr val="bg1"/>
                </a:solidFill>
              </a:rPr>
              <a:t>. which on reduction gave two alcohols.</a:t>
            </a:r>
          </a:p>
          <a:p>
            <a:pPr>
              <a:buFont typeface="Wingdings" pitchFamily="2" charset="2"/>
              <a:buChar char="q"/>
            </a:pPr>
            <a:endParaRPr lang="en-IN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IN" dirty="0" smtClean="0">
              <a:solidFill>
                <a:schemeClr val="bg1"/>
              </a:solidFill>
            </a:endParaRPr>
          </a:p>
          <a:p>
            <a:endParaRPr lang="en-IN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IN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IN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IN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IN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IN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IN" dirty="0" smtClean="0">
              <a:solidFill>
                <a:schemeClr val="bg1"/>
              </a:solidFill>
            </a:endParaRPr>
          </a:p>
          <a:p>
            <a:endParaRPr lang="en-IN" dirty="0" smtClean="0">
              <a:solidFill>
                <a:schemeClr val="bg1"/>
              </a:solidFill>
            </a:endParaRPr>
          </a:p>
          <a:p>
            <a:endParaRPr lang="en-IN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IN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IN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IN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IN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IN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IN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024" y="2213229"/>
            <a:ext cx="7205472" cy="154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810512" y="394327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IN" dirty="0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4320" y="4017264"/>
            <a:ext cx="4155376" cy="111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14400"/>
            <a:ext cx="8997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b="1" dirty="0" err="1" smtClean="0">
                <a:solidFill>
                  <a:schemeClr val="bg1"/>
                </a:solidFill>
              </a:rPr>
              <a:t>Geraniol</a:t>
            </a:r>
            <a:r>
              <a:rPr lang="en-IN" b="1" dirty="0" smtClean="0">
                <a:solidFill>
                  <a:schemeClr val="bg1"/>
                </a:solidFill>
              </a:rPr>
              <a:t> and </a:t>
            </a:r>
            <a:r>
              <a:rPr lang="en-IN" b="1" dirty="0" err="1" smtClean="0">
                <a:solidFill>
                  <a:schemeClr val="bg1"/>
                </a:solidFill>
              </a:rPr>
              <a:t>nerol</a:t>
            </a:r>
            <a:r>
              <a:rPr lang="en-IN" b="1" dirty="0" smtClean="0">
                <a:solidFill>
                  <a:schemeClr val="bg1"/>
                </a:solidFill>
              </a:rPr>
              <a:t> are geometrical isomers. </a:t>
            </a:r>
          </a:p>
          <a:p>
            <a:pPr>
              <a:buFont typeface="Wingdings" pitchFamily="2" charset="2"/>
              <a:buChar char="q"/>
            </a:pPr>
            <a:r>
              <a:rPr lang="en-IN" b="1" dirty="0" smtClean="0">
                <a:solidFill>
                  <a:schemeClr val="bg1"/>
                </a:solidFill>
              </a:rPr>
              <a:t> Both </a:t>
            </a:r>
            <a:r>
              <a:rPr lang="en-IN" b="1" dirty="0" err="1" smtClean="0">
                <a:solidFill>
                  <a:schemeClr val="bg1"/>
                </a:solidFill>
              </a:rPr>
              <a:t>geraniol</a:t>
            </a:r>
            <a:r>
              <a:rPr lang="en-IN" b="1" dirty="0" smtClean="0">
                <a:solidFill>
                  <a:schemeClr val="bg1"/>
                </a:solidFill>
              </a:rPr>
              <a:t> and </a:t>
            </a:r>
            <a:r>
              <a:rPr lang="en-IN" b="1" dirty="0" err="1" smtClean="0">
                <a:solidFill>
                  <a:schemeClr val="bg1"/>
                </a:solidFill>
              </a:rPr>
              <a:t>nerol</a:t>
            </a:r>
            <a:r>
              <a:rPr lang="en-IN" b="1" dirty="0" smtClean="0">
                <a:solidFill>
                  <a:schemeClr val="bg1"/>
                </a:solidFill>
              </a:rPr>
              <a:t> gave the same </a:t>
            </a:r>
            <a:r>
              <a:rPr lang="en-IN" b="1" dirty="0" err="1" smtClean="0">
                <a:solidFill>
                  <a:schemeClr val="bg1"/>
                </a:solidFill>
              </a:rPr>
              <a:t>tetrahydro</a:t>
            </a:r>
            <a:r>
              <a:rPr lang="en-IN" b="1" dirty="0" smtClean="0">
                <a:solidFill>
                  <a:schemeClr val="bg1"/>
                </a:solidFill>
              </a:rPr>
              <a:t> derivative on catalytic hydrogenation.</a:t>
            </a:r>
          </a:p>
          <a:p>
            <a:pPr>
              <a:buFont typeface="Wingdings" pitchFamily="2" charset="2"/>
              <a:buChar char="q"/>
            </a:pPr>
            <a:r>
              <a:rPr lang="en-IN" b="1" dirty="0" smtClean="0">
                <a:solidFill>
                  <a:schemeClr val="bg1"/>
                </a:solidFill>
              </a:rPr>
              <a:t> Both of them underwent </a:t>
            </a:r>
            <a:r>
              <a:rPr lang="en-IN" b="1" dirty="0" err="1" smtClean="0">
                <a:solidFill>
                  <a:schemeClr val="bg1"/>
                </a:solidFill>
              </a:rPr>
              <a:t>cyclisation</a:t>
            </a:r>
            <a:r>
              <a:rPr lang="en-IN" b="1" dirty="0" smtClean="0">
                <a:solidFill>
                  <a:schemeClr val="bg1"/>
                </a:solidFill>
              </a:rPr>
              <a:t> to give </a:t>
            </a:r>
            <a:r>
              <a:rPr lang="en-IN" b="1" dirty="0" err="1" smtClean="0">
                <a:solidFill>
                  <a:schemeClr val="bg1"/>
                </a:solidFill>
              </a:rPr>
              <a:t>terpeneol</a:t>
            </a:r>
            <a:r>
              <a:rPr lang="en-IN" b="1" dirty="0" smtClean="0">
                <a:solidFill>
                  <a:schemeClr val="bg1"/>
                </a:solidFill>
              </a:rPr>
              <a:t> by the action of sulphuric acid and the rate of </a:t>
            </a:r>
            <a:r>
              <a:rPr lang="en-IN" b="1" dirty="0" err="1" smtClean="0">
                <a:solidFill>
                  <a:schemeClr val="bg1"/>
                </a:solidFill>
              </a:rPr>
              <a:t>cyclisation</a:t>
            </a:r>
            <a:r>
              <a:rPr lang="en-IN" b="1" dirty="0" smtClean="0">
                <a:solidFill>
                  <a:schemeClr val="bg1"/>
                </a:solidFill>
              </a:rPr>
              <a:t> in the case of </a:t>
            </a:r>
            <a:r>
              <a:rPr lang="en-IN" b="1" dirty="0" err="1" smtClean="0">
                <a:solidFill>
                  <a:schemeClr val="bg1"/>
                </a:solidFill>
              </a:rPr>
              <a:t>nerol</a:t>
            </a:r>
            <a:r>
              <a:rPr lang="en-IN" b="1" dirty="0" smtClean="0">
                <a:solidFill>
                  <a:schemeClr val="bg1"/>
                </a:solidFill>
              </a:rPr>
              <a:t> was 9 times faster compared to that of </a:t>
            </a:r>
            <a:r>
              <a:rPr lang="en-IN" b="1" dirty="0" err="1" smtClean="0">
                <a:solidFill>
                  <a:schemeClr val="bg1"/>
                </a:solidFill>
              </a:rPr>
              <a:t>geraniol</a:t>
            </a:r>
            <a:r>
              <a:rPr lang="en-IN" b="1" dirty="0" smtClean="0">
                <a:solidFill>
                  <a:schemeClr val="bg1"/>
                </a:solidFill>
              </a:rPr>
              <a:t>. </a:t>
            </a:r>
          </a:p>
          <a:p>
            <a:pPr>
              <a:buFont typeface="Wingdings" pitchFamily="2" charset="2"/>
              <a:buChar char="q"/>
            </a:pPr>
            <a:r>
              <a:rPr lang="en-IN" b="1" dirty="0" smtClean="0">
                <a:solidFill>
                  <a:schemeClr val="bg1"/>
                </a:solidFill>
              </a:rPr>
              <a:t> Based on this Δ 2 -double bond in </a:t>
            </a:r>
            <a:r>
              <a:rPr lang="en-IN" b="1" dirty="0" err="1" smtClean="0">
                <a:solidFill>
                  <a:schemeClr val="bg1"/>
                </a:solidFill>
              </a:rPr>
              <a:t>nerol</a:t>
            </a:r>
            <a:r>
              <a:rPr lang="en-IN" b="1" dirty="0" smtClean="0">
                <a:solidFill>
                  <a:schemeClr val="bg1"/>
                </a:solidFill>
              </a:rPr>
              <a:t> was assigned as </a:t>
            </a:r>
            <a:r>
              <a:rPr lang="en-IN" b="1" dirty="0" err="1" smtClean="0">
                <a:solidFill>
                  <a:schemeClr val="bg1"/>
                </a:solidFill>
              </a:rPr>
              <a:t>cis</a:t>
            </a:r>
            <a:r>
              <a:rPr lang="en-IN" b="1" dirty="0" smtClean="0">
                <a:solidFill>
                  <a:schemeClr val="bg1"/>
                </a:solidFill>
              </a:rPr>
              <a:t> while the same double bond in </a:t>
            </a:r>
            <a:r>
              <a:rPr lang="en-IN" b="1" dirty="0" err="1" smtClean="0">
                <a:solidFill>
                  <a:schemeClr val="bg1"/>
                </a:solidFill>
              </a:rPr>
              <a:t>geraniol</a:t>
            </a:r>
            <a:r>
              <a:rPr lang="en-IN" b="1" dirty="0" smtClean="0">
                <a:solidFill>
                  <a:schemeClr val="bg1"/>
                </a:solidFill>
              </a:rPr>
              <a:t> as trans.</a:t>
            </a:r>
            <a:endParaRPr lang="en-IN" b="1" dirty="0">
              <a:solidFill>
                <a:schemeClr val="bg1"/>
              </a:solidFill>
            </a:endParaRPr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9857" y="2449068"/>
            <a:ext cx="5695759" cy="269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538" y="1167884"/>
            <a:ext cx="1379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REFERENCES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" y="1604856"/>
            <a:ext cx="8790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 “Organic chemistry of natural products” ; volume I; GURUDEEP AND CHATWAL; page no: 1.1 – 1.155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 “ Organic chemistry of natural products” volume : I; O.P AGARWAL; Page no: 312-433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 “A text book of organic chemistry” multi colour edition; </a:t>
            </a:r>
            <a:r>
              <a:rPr lang="en-IN" dirty="0" err="1" smtClean="0">
                <a:solidFill>
                  <a:srgbClr val="FFFF00"/>
                </a:solidFill>
              </a:rPr>
              <a:t>Baul</a:t>
            </a:r>
            <a:r>
              <a:rPr lang="en-IN" dirty="0" smtClean="0">
                <a:solidFill>
                  <a:srgbClr val="FFFF00"/>
                </a:solidFill>
              </a:rPr>
              <a:t> and </a:t>
            </a:r>
            <a:r>
              <a:rPr lang="en-IN" dirty="0" err="1" smtClean="0">
                <a:solidFill>
                  <a:srgbClr val="FFFF00"/>
                </a:solidFill>
              </a:rPr>
              <a:t>Baul</a:t>
            </a:r>
            <a:r>
              <a:rPr lang="en-IN" dirty="0" smtClean="0">
                <a:solidFill>
                  <a:srgbClr val="FFFF00"/>
                </a:solidFill>
              </a:rPr>
              <a:t>; page no: 884-887.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 </a:t>
            </a:r>
            <a:r>
              <a:rPr lang="en-IN" dirty="0" smtClean="0">
                <a:solidFill>
                  <a:srgbClr val="FFFF00"/>
                </a:solidFill>
                <a:hlinkClick r:id="rId2"/>
              </a:rPr>
              <a:t>https://slideplayer.com/slide/10026518/</a:t>
            </a:r>
            <a:endParaRPr lang="en-IN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  </a:t>
            </a:r>
            <a:r>
              <a:rPr lang="en-IN" dirty="0" smtClean="0">
                <a:solidFill>
                  <a:srgbClr val="FFFF00"/>
                </a:solidFill>
                <a:hlinkClick r:id="rId3"/>
              </a:rPr>
              <a:t>https://www.slideshare.net/ShvetaArya/chemistry-of-naturalproducts</a:t>
            </a:r>
            <a:endParaRPr lang="en-IN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vamsi\Desktop\5-8-18-terpenes-600-x-3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0844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207752" y="4133040"/>
            <a:ext cx="38050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6600" b="1" dirty="0" smtClean="0">
                <a:solidFill>
                  <a:srgbClr val="FFC000"/>
                </a:solidFill>
              </a:rPr>
              <a:t>Thank You</a:t>
            </a:r>
            <a:endParaRPr lang="en-IN" sz="6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129" y="1106924"/>
            <a:ext cx="2946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PHYSICAL  PROPERTIES</a:t>
            </a:r>
            <a:endParaRPr lang="en-IN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6672" y="1508290"/>
            <a:ext cx="55290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  </a:t>
            </a:r>
            <a:r>
              <a:rPr lang="en-IN" dirty="0" err="1" smtClean="0">
                <a:solidFill>
                  <a:srgbClr val="FFFF00"/>
                </a:solidFill>
              </a:rPr>
              <a:t>Terpenoids</a:t>
            </a:r>
            <a:r>
              <a:rPr lang="en-IN" dirty="0" smtClean="0">
                <a:solidFill>
                  <a:srgbClr val="FFFF00"/>
                </a:solidFill>
              </a:rPr>
              <a:t> are colourless liquid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  Soluble in organic solvents and insoluble in water.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  Most of the </a:t>
            </a:r>
            <a:r>
              <a:rPr lang="en-IN" dirty="0" err="1" smtClean="0">
                <a:solidFill>
                  <a:srgbClr val="FFFF00"/>
                </a:solidFill>
              </a:rPr>
              <a:t>terpenoids</a:t>
            </a:r>
            <a:r>
              <a:rPr lang="en-IN" dirty="0" smtClean="0">
                <a:solidFill>
                  <a:srgbClr val="FFFF00"/>
                </a:solidFill>
              </a:rPr>
              <a:t> are optically active.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  Volatile in nature.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  Boiling point 150 – 1800 C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3033" y="3039356"/>
            <a:ext cx="3049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CHEMICAL  PROPERTIES</a:t>
            </a:r>
            <a:endParaRPr lang="en-IN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2768" y="3389174"/>
            <a:ext cx="67421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 They are unsaturated compounds.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 They undergo addition reaction with hydrogen, halogen, halogen acids to form addition products like </a:t>
            </a:r>
            <a:r>
              <a:rPr lang="en-IN" dirty="0" err="1" smtClean="0">
                <a:solidFill>
                  <a:srgbClr val="FFFF00"/>
                </a:solidFill>
              </a:rPr>
              <a:t>NOCl</a:t>
            </a:r>
            <a:r>
              <a:rPr lang="en-IN" dirty="0" smtClean="0">
                <a:solidFill>
                  <a:srgbClr val="FFFF00"/>
                </a:solidFill>
              </a:rPr>
              <a:t>, </a:t>
            </a:r>
            <a:r>
              <a:rPr lang="en-IN" dirty="0" err="1" smtClean="0">
                <a:solidFill>
                  <a:srgbClr val="FFFF00"/>
                </a:solidFill>
              </a:rPr>
              <a:t>NOBr</a:t>
            </a:r>
            <a:r>
              <a:rPr lang="en-IN" dirty="0" smtClean="0">
                <a:solidFill>
                  <a:srgbClr val="FFFF00"/>
                </a:solidFill>
              </a:rPr>
              <a:t> and hydrates.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 They undergo polymerization and dehydrogenation in the ring.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 On thermal decomposition, </a:t>
            </a:r>
            <a:r>
              <a:rPr lang="en-IN" dirty="0" err="1" smtClean="0">
                <a:solidFill>
                  <a:srgbClr val="FFFF00"/>
                </a:solidFill>
              </a:rPr>
              <a:t>terpenoid</a:t>
            </a:r>
            <a:r>
              <a:rPr lang="en-IN" dirty="0" smtClean="0">
                <a:solidFill>
                  <a:srgbClr val="FFFF00"/>
                </a:solidFill>
              </a:rPr>
              <a:t> gives isoprene as one of the product.</a:t>
            </a:r>
            <a:endParaRPr lang="en-IN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2147" y="1436108"/>
            <a:ext cx="83002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   In 1887, Wallach proposed the isoprene rule.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  “It states that the skeleton structures of all </a:t>
            </a:r>
            <a:r>
              <a:rPr lang="en-IN" dirty="0" err="1" smtClean="0">
                <a:solidFill>
                  <a:srgbClr val="FFFF00"/>
                </a:solidFill>
              </a:rPr>
              <a:t>terpenoids</a:t>
            </a:r>
            <a:r>
              <a:rPr lang="en-IN" dirty="0" smtClean="0">
                <a:solidFill>
                  <a:srgbClr val="FFFF00"/>
                </a:solidFill>
              </a:rPr>
              <a:t> are built up of isoprene units or 2-methyl 1,3-butadiene”. 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235" y="1070348"/>
            <a:ext cx="206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ISOPRENE RULE</a:t>
            </a:r>
            <a:endParaRPr lang="en-IN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6910" y="2145221"/>
            <a:ext cx="19907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05968" y="2955721"/>
            <a:ext cx="8247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 The empirical formula of almost all </a:t>
            </a:r>
            <a:r>
              <a:rPr lang="en-IN" dirty="0" err="1" smtClean="0">
                <a:solidFill>
                  <a:srgbClr val="FFFF00"/>
                </a:solidFill>
              </a:rPr>
              <a:t>terpenoids</a:t>
            </a:r>
            <a:r>
              <a:rPr lang="en-IN" dirty="0" smtClean="0">
                <a:solidFill>
                  <a:srgbClr val="FFFF00"/>
                </a:solidFill>
              </a:rPr>
              <a:t> is C5H8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 The thermal decomposition of all </a:t>
            </a:r>
            <a:r>
              <a:rPr lang="en-IN" dirty="0" err="1" smtClean="0">
                <a:solidFill>
                  <a:srgbClr val="FFFF00"/>
                </a:solidFill>
              </a:rPr>
              <a:t>terpenoids</a:t>
            </a:r>
            <a:r>
              <a:rPr lang="en-IN" dirty="0" smtClean="0">
                <a:solidFill>
                  <a:srgbClr val="FFFF00"/>
                </a:solidFill>
              </a:rPr>
              <a:t> gives isoprene as one of the products. </a:t>
            </a:r>
            <a:r>
              <a:rPr lang="en-IN" dirty="0" err="1" smtClean="0">
                <a:solidFill>
                  <a:srgbClr val="FFFF00"/>
                </a:solidFill>
              </a:rPr>
              <a:t>Eg</a:t>
            </a:r>
            <a:r>
              <a:rPr lang="en-IN" dirty="0" smtClean="0">
                <a:solidFill>
                  <a:srgbClr val="FFFF00"/>
                </a:solidFill>
              </a:rPr>
              <a:t>: Rubber on destructive distillation yields isoprene as the product.. 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9858" y="3848672"/>
            <a:ext cx="3371469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1476" y="4400550"/>
            <a:ext cx="3379851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306509" y="4398764"/>
            <a:ext cx="53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</a:rPr>
              <a:t>EX: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82540"/>
            <a:ext cx="2497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FF00"/>
                </a:solidFill>
              </a:rPr>
              <a:t>SPECIAL ISOPRENE RULE</a:t>
            </a: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9056" y="1694587"/>
            <a:ext cx="8022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 This rule proposed by </a:t>
            </a:r>
            <a:r>
              <a:rPr lang="en-IN" dirty="0" err="1" smtClean="0">
                <a:solidFill>
                  <a:srgbClr val="FFFF00"/>
                </a:solidFill>
              </a:rPr>
              <a:t>Ingold</a:t>
            </a:r>
            <a:r>
              <a:rPr lang="en-IN" dirty="0" smtClean="0">
                <a:solidFill>
                  <a:srgbClr val="FFFF00"/>
                </a:solidFill>
              </a:rPr>
              <a:t> in 1925.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FF00"/>
                </a:solidFill>
              </a:rPr>
              <a:t> According to this rule “the isoprene units in </a:t>
            </a:r>
            <a:r>
              <a:rPr lang="en-IN" dirty="0" err="1" smtClean="0">
                <a:solidFill>
                  <a:srgbClr val="FFFF00"/>
                </a:solidFill>
              </a:rPr>
              <a:t>terpenoids</a:t>
            </a:r>
            <a:r>
              <a:rPr lang="en-IN" dirty="0" smtClean="0">
                <a:solidFill>
                  <a:srgbClr val="FFFF00"/>
                </a:solidFill>
              </a:rPr>
              <a:t> are joined by head to tail linkage or 1,4- linkage ( The branched end of isoprene unit was considered as head and other end as the tail). 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2441" y="3189542"/>
            <a:ext cx="29527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3787" y="2786063"/>
            <a:ext cx="15430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6315" y="253484"/>
            <a:ext cx="6244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CLASSIFICATION OF TERPENOIDS</a:t>
            </a:r>
            <a:endParaRPr lang="en-IN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305" y="1058156"/>
            <a:ext cx="7753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err="1" smtClean="0">
                <a:solidFill>
                  <a:srgbClr val="FFFF00"/>
                </a:solidFill>
              </a:rPr>
              <a:t>Terpenes</a:t>
            </a:r>
            <a:r>
              <a:rPr lang="en-IN" dirty="0" smtClean="0">
                <a:solidFill>
                  <a:srgbClr val="FFFF00"/>
                </a:solidFill>
              </a:rPr>
              <a:t> are classified according to the no. of isoprene units(C5) in the molecule</a:t>
            </a:r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934" y="1423035"/>
            <a:ext cx="6246114" cy="354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101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4057" y="0"/>
            <a:ext cx="35337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938838" y="1753100"/>
            <a:ext cx="2785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FF00"/>
                </a:solidFill>
              </a:rPr>
              <a:t>b) Acyclic </a:t>
            </a:r>
            <a:r>
              <a:rPr lang="en-IN" b="1" dirty="0" err="1" smtClean="0">
                <a:solidFill>
                  <a:srgbClr val="FFFF00"/>
                </a:solidFill>
              </a:rPr>
              <a:t>monoterpenoids</a:t>
            </a:r>
            <a:r>
              <a:rPr lang="en-IN" b="1" dirty="0" smtClean="0">
                <a:solidFill>
                  <a:srgbClr val="FFFF00"/>
                </a:solidFill>
              </a:rPr>
              <a:t>:</a:t>
            </a:r>
            <a:endParaRPr lang="en-IN" b="1" dirty="0">
              <a:solidFill>
                <a:srgbClr val="FFFF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" y="2339340"/>
            <a:ext cx="5524500" cy="276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1650" y="2340865"/>
            <a:ext cx="28575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2380</Words>
  <Application>Microsoft Office PowerPoint</Application>
  <PresentationFormat>On-screen Show (16:9)</PresentationFormat>
  <Paragraphs>275</Paragraphs>
  <Slides>49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CS ChemDraw Drawing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2023-05-29T06:46:19Z</dcterms:modified>
</cp:coreProperties>
</file>