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304" r:id="rId9"/>
    <p:sldId id="294" r:id="rId10"/>
    <p:sldId id="295" r:id="rId11"/>
    <p:sldId id="296" r:id="rId12"/>
    <p:sldId id="268" r:id="rId13"/>
    <p:sldId id="269" r:id="rId14"/>
    <p:sldId id="270" r:id="rId15"/>
    <p:sldId id="297" r:id="rId16"/>
    <p:sldId id="298" r:id="rId17"/>
    <p:sldId id="299" r:id="rId18"/>
    <p:sldId id="271" r:id="rId19"/>
    <p:sldId id="272" r:id="rId20"/>
    <p:sldId id="289" r:id="rId21"/>
    <p:sldId id="290" r:id="rId22"/>
    <p:sldId id="291" r:id="rId23"/>
    <p:sldId id="292" r:id="rId24"/>
    <p:sldId id="273" r:id="rId25"/>
    <p:sldId id="274" r:id="rId26"/>
    <p:sldId id="300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  <a:srgbClr val="600000"/>
    <a:srgbClr val="003217"/>
    <a:srgbClr val="FF8225"/>
    <a:srgbClr val="9EFF29"/>
    <a:srgbClr val="0000CC"/>
    <a:srgbClr val="FF2549"/>
    <a:srgbClr val="5DD5FF"/>
    <a:srgbClr val="FF0D97"/>
    <a:srgbClr val="FF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84" d="100"/>
          <a:sy n="84" d="100"/>
        </p:scale>
        <p:origin x="-966" y="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6417" y="3200402"/>
            <a:ext cx="7801893" cy="82591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1161" y="3993127"/>
            <a:ext cx="7766107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816" y="143222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445" y="1179871"/>
            <a:ext cx="8244349" cy="3569110"/>
          </a:xfrm>
        </p:spPr>
        <p:txBody>
          <a:bodyPr/>
          <a:lstStyle>
            <a:lvl1pPr algn="l">
              <a:defRPr sz="2800">
                <a:solidFill>
                  <a:schemeClr val="bg2">
                    <a:lumMod val="10000"/>
                  </a:schemeClr>
                </a:solidFill>
              </a:defRPr>
            </a:lvl1pPr>
            <a:lvl2pPr algn="l"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algn="l"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algn="l"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 algn="l"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363" y="436033"/>
            <a:ext cx="6555934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8013" y="1209366"/>
            <a:ext cx="6526162" cy="350862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93" y="161029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08032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80429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algn="ctr"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 algn="ctr"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 algn="ctr"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 algn="ctr">
              <a:defRPr sz="16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08032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80429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algn="ctr"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 algn="ctr"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 algn="ctr"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 algn="ctr">
              <a:defRPr sz="16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7176" y="3137947"/>
            <a:ext cx="7728154" cy="929148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R JULIAN" pitchFamily="2" charset="0"/>
              </a:rPr>
              <a:t>CARBOHYDRATES</a:t>
            </a:r>
            <a:endParaRPr lang="en-US" sz="4800" dirty="0">
              <a:latin typeface="AR JULI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3867" y="4080203"/>
            <a:ext cx="4265197" cy="1675042"/>
          </a:xfrm>
        </p:spPr>
        <p:txBody>
          <a:bodyPr>
            <a:noAutofit/>
          </a:bodyPr>
          <a:lstStyle/>
          <a:p>
            <a:pPr marL="514350" indent="-514350" algn="ctr"/>
            <a:r>
              <a:rPr lang="en-US" sz="2000" b="1" dirty="0" smtClean="0">
                <a:solidFill>
                  <a:schemeClr val="bg1"/>
                </a:solidFill>
                <a:latin typeface="Arial Black" pitchFamily="34" charset="0"/>
              </a:rPr>
              <a:t>ALETI </a:t>
            </a:r>
            <a:r>
              <a:rPr lang="en-US" sz="2000" b="1" dirty="0" smtClean="0">
                <a:solidFill>
                  <a:schemeClr val="bg1"/>
                </a:solidFill>
                <a:latin typeface="Arial Black" pitchFamily="34" charset="0"/>
              </a:rPr>
              <a:t>VAMSI</a:t>
            </a:r>
          </a:p>
        </p:txBody>
      </p:sp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3999" y="2053766"/>
            <a:ext cx="5080001" cy="308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298723" cy="258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47801" y="3188595"/>
            <a:ext cx="263565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600000"/>
                </a:solidFill>
                <a:latin typeface="Times New Roman" pitchFamily="18" charset="0"/>
                <a:cs typeface="Times New Roman" pitchFamily="18" charset="0"/>
              </a:rPr>
              <a:t>Polysaccharides</a:t>
            </a:r>
            <a:endParaRPr lang="en-IN" sz="2800" dirty="0"/>
          </a:p>
        </p:txBody>
      </p:sp>
      <p:sp>
        <p:nvSpPr>
          <p:cNvPr id="6" name="Google Shape;816;p21"/>
          <p:cNvSpPr/>
          <p:nvPr/>
        </p:nvSpPr>
        <p:spPr>
          <a:xfrm>
            <a:off x="6365709" y="227016"/>
            <a:ext cx="1635277" cy="165704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7111" y="267051"/>
            <a:ext cx="6748912" cy="398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944" y="254177"/>
            <a:ext cx="44672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472322"/>
            <a:ext cx="4763911" cy="240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7687" y="924982"/>
            <a:ext cx="3341511" cy="29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7610" y="1325210"/>
            <a:ext cx="18764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47924" y="3216628"/>
            <a:ext cx="2687767" cy="192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46905" y="840505"/>
            <a:ext cx="1576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Glucose</a:t>
            </a:r>
            <a:endParaRPr lang="en-IN" sz="3200" u="sng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7337777" cy="320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289" y="3227921"/>
            <a:ext cx="51339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0" y="3474158"/>
            <a:ext cx="5905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0535" y="3600450"/>
            <a:ext cx="2291997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2886"/>
            <a:ext cx="5429956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874360"/>
            <a:ext cx="544124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57199"/>
            <a:ext cx="54292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85900"/>
            <a:ext cx="32099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07617" y="1088317"/>
            <a:ext cx="30861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2178" y="473428"/>
            <a:ext cx="343182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09873" y="905229"/>
            <a:ext cx="897930" cy="41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1447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268" y="3637316"/>
            <a:ext cx="26193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156" y="4097162"/>
            <a:ext cx="56102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29955" y="3473979"/>
            <a:ext cx="3691467" cy="29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52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20859" y="3806119"/>
            <a:ext cx="21145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53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782509" y="4152548"/>
            <a:ext cx="15621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54" name="Picture 1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319438" y="4452585"/>
            <a:ext cx="11430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55" name="Picture 1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881413" y="4736572"/>
            <a:ext cx="1238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14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392465"/>
            <a:ext cx="572346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025" y="1045810"/>
            <a:ext cx="24955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1216730"/>
            <a:ext cx="2819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97956" y="1974149"/>
            <a:ext cx="5746044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582" y="226836"/>
            <a:ext cx="1638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545" y="966964"/>
            <a:ext cx="67405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5033" y="2838450"/>
            <a:ext cx="55340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572" y="171627"/>
            <a:ext cx="18669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5689" y="588962"/>
            <a:ext cx="6897511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5739" y="2616552"/>
            <a:ext cx="37147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977" y="159809"/>
            <a:ext cx="2133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6205" y="674510"/>
            <a:ext cx="6347706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689" y="1724907"/>
            <a:ext cx="8229599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978" y="2505075"/>
            <a:ext cx="82296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360" y="965200"/>
            <a:ext cx="7380818" cy="41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8667" y="1053311"/>
            <a:ext cx="841022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 carbohydrates 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General molecular formula </a:t>
            </a:r>
            <a:r>
              <a:rPr lang="pt-BR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Cn (H2O)n, 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that makes them seem to be  </a:t>
            </a:r>
            <a:r>
              <a:rPr lang="en-IN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Hydrates of carbon</a:t>
            </a:r>
            <a:endParaRPr lang="en-IN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 Composed of </a:t>
            </a:r>
            <a:r>
              <a:rPr lang="en-IN" sz="1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carbon, hydrogen and oxygen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. Some carbohydrates contain </a:t>
            </a:r>
            <a:r>
              <a:rPr lang="en-IN" sz="1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Sulphur, Nitrogen or Phosphorus</a:t>
            </a:r>
          </a:p>
          <a:p>
            <a:pPr>
              <a:buFont typeface="Wingdings" pitchFamily="2" charset="2"/>
              <a:buChar char="q"/>
            </a:pP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 The term carbohydrates and </a:t>
            </a:r>
            <a:r>
              <a:rPr lang="en-IN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sacharides</a:t>
            </a:r>
            <a:r>
              <a:rPr lang="en-IN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(sugars</a:t>
            </a:r>
            <a:r>
              <a:rPr lang="en-IN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are closely related Carbohydrates are the most abundant organic molecules in nature.</a:t>
            </a:r>
          </a:p>
          <a:p>
            <a:pPr>
              <a:buFont typeface="Wingdings" pitchFamily="2" charset="2"/>
              <a:buChar char="q"/>
            </a:pP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Carbohydrates are sugars and provide </a:t>
            </a: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energy when consumed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Our bodies break down carbohydrates to extract  energy. Carbon dioxide and water are released in the process.</a:t>
            </a:r>
            <a:endParaRPr lang="en-IN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Most important carbohydrate in the body </a:t>
            </a:r>
            <a:r>
              <a:rPr lang="en-US" sz="1600" b="1" dirty="0" smtClean="0">
                <a:solidFill>
                  <a:srgbClr val="9EFF29"/>
                </a:solidFill>
                <a:latin typeface="Times New Roman" pitchFamily="18" charset="0"/>
                <a:cs typeface="Times New Roman" pitchFamily="18" charset="0"/>
              </a:rPr>
              <a:t>glucose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Its  the primary carbohydrate our bodies use to produce 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energy.</a:t>
            </a:r>
          </a:p>
          <a:p>
            <a:pPr>
              <a:buFont typeface="Wingdings" pitchFamily="2" charset="2"/>
              <a:buChar char="q"/>
            </a:pP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Carbohydrates are classified as </a:t>
            </a:r>
            <a:r>
              <a:rPr lang="en-US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biomolecules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Simple carbohydrates are referred to as simple sugars and are often </a:t>
            </a:r>
            <a:r>
              <a:rPr lang="en-US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sweet to the taste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Consumption of more sugar than is needed for energy results in conversion of these </a:t>
            </a:r>
            <a:r>
              <a:rPr lang="en-US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sugars to fat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Complex carbohydrates include starches and the plant and wood fibers known as </a:t>
            </a:r>
            <a:r>
              <a:rPr lang="en-US" sz="1600" b="1" dirty="0" smtClean="0">
                <a:solidFill>
                  <a:srgbClr val="600000"/>
                </a:solidFill>
                <a:latin typeface="Times New Roman" pitchFamily="18" charset="0"/>
                <a:cs typeface="Times New Roman" pitchFamily="18" charset="0"/>
              </a:rPr>
              <a:t>cellulose. </a:t>
            </a:r>
          </a:p>
          <a:p>
            <a:pPr>
              <a:buFont typeface="Wingdings" pitchFamily="2" charset="2"/>
              <a:buChar char="q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13" y="208328"/>
            <a:ext cx="29206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Introduction </a:t>
            </a:r>
            <a:endParaRPr lang="en-IN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514" y="50283"/>
            <a:ext cx="395973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Disaccharides (two + sugars)</a:t>
            </a:r>
            <a:endParaRPr lang="en-IN" sz="24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9955" y="450618"/>
            <a:ext cx="70047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When two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monosaccharides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are combined together by </a:t>
            </a:r>
            <a:r>
              <a:rPr lang="en-IN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glycosidic</a:t>
            </a:r>
            <a:r>
              <a:rPr lang="en-IN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linkage,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 disaccharide is formed.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40846" y="99164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Two types:-</a:t>
            </a:r>
          </a:p>
          <a:p>
            <a:r>
              <a:rPr lang="en-IN" b="1" u="sng" dirty="0" smtClean="0">
                <a:solidFill>
                  <a:srgbClr val="600000"/>
                </a:solidFill>
                <a:latin typeface="Times New Roman" pitchFamily="18" charset="0"/>
                <a:cs typeface="Times New Roman" pitchFamily="18" charset="0"/>
              </a:rPr>
              <a:t>1. Non-reducing</a:t>
            </a:r>
          </a:p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IN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Sucrose-     Cane sugar</a:t>
            </a:r>
          </a:p>
          <a:p>
            <a:r>
              <a:rPr lang="en-IN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IN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Trehalose</a:t>
            </a:r>
            <a:r>
              <a:rPr lang="en-IN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 in yeast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781" y="1890537"/>
            <a:ext cx="1616229" cy="40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28348"/>
            <a:ext cx="39338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46363"/>
            <a:ext cx="40862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90661"/>
            <a:ext cx="475262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91075" y="2298526"/>
            <a:ext cx="43529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5695244" y="124084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b="1" u="sng" dirty="0" smtClean="0">
                <a:solidFill>
                  <a:srgbClr val="600000"/>
                </a:solidFill>
                <a:latin typeface="Times New Roman" pitchFamily="18" charset="0"/>
                <a:cs typeface="Times New Roman" pitchFamily="18" charset="0"/>
              </a:rPr>
              <a:t>2. Reducing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IN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Lactose -    Milk sugar</a:t>
            </a:r>
          </a:p>
          <a:p>
            <a:r>
              <a:rPr lang="en-IN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             Maltose -    Malt sugar</a:t>
            </a:r>
            <a:endParaRPr lang="en-IN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608475"/>
            <a:ext cx="4572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IN" dirty="0" smtClean="0"/>
              <a:t>2 glucose residues</a:t>
            </a:r>
          </a:p>
          <a:p>
            <a:r>
              <a:rPr lang="en-IN" dirty="0" smtClean="0"/>
              <a:t>• Reducing disaccharide</a:t>
            </a:r>
          </a:p>
          <a:p>
            <a:r>
              <a:rPr lang="en-IN" dirty="0" smtClean="0"/>
              <a:t>• Malt sugar</a:t>
            </a:r>
          </a:p>
          <a:p>
            <a:r>
              <a:rPr lang="en-IN" dirty="0" smtClean="0"/>
              <a:t>• </a:t>
            </a:r>
            <a:r>
              <a:rPr lang="en-IN" dirty="0" err="1" smtClean="0"/>
              <a:t>Osazone</a:t>
            </a:r>
            <a:r>
              <a:rPr lang="en-IN" dirty="0" smtClean="0"/>
              <a:t>:- Star shaped or flower petal shaped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0"/>
            <a:ext cx="1510057" cy="40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7916" y="421568"/>
            <a:ext cx="55435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67025"/>
            <a:ext cx="46577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718756" y="2903413"/>
            <a:ext cx="4425244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N" dirty="0" smtClean="0"/>
              <a:t>Milk sugar</a:t>
            </a:r>
          </a:p>
          <a:p>
            <a:r>
              <a:rPr lang="en-IN" dirty="0" smtClean="0"/>
              <a:t>• </a:t>
            </a:r>
            <a:r>
              <a:rPr lang="en-IN" dirty="0" err="1" smtClean="0"/>
              <a:t>Galactose</a:t>
            </a:r>
            <a:r>
              <a:rPr lang="en-IN" dirty="0" smtClean="0"/>
              <a:t> + Glucose</a:t>
            </a:r>
            <a:endParaRPr lang="el-GR" dirty="0" smtClean="0"/>
          </a:p>
          <a:p>
            <a:r>
              <a:rPr lang="en-IN" dirty="0" smtClean="0"/>
              <a:t>• Reducing disaccharide</a:t>
            </a:r>
          </a:p>
          <a:p>
            <a:r>
              <a:rPr lang="en-IN" dirty="0" smtClean="0"/>
              <a:t>• Beta </a:t>
            </a:r>
            <a:r>
              <a:rPr lang="en-IN" dirty="0" err="1" smtClean="0"/>
              <a:t>glycosidic</a:t>
            </a:r>
            <a:r>
              <a:rPr lang="en-IN" dirty="0" smtClean="0"/>
              <a:t> linkage</a:t>
            </a:r>
          </a:p>
          <a:p>
            <a:r>
              <a:rPr lang="en-IN" dirty="0" smtClean="0"/>
              <a:t>• </a:t>
            </a:r>
            <a:r>
              <a:rPr lang="en-IN" dirty="0" err="1" smtClean="0"/>
              <a:t>Osazone</a:t>
            </a:r>
            <a:r>
              <a:rPr lang="en-IN" dirty="0" smtClean="0"/>
              <a:t> – Powder Puff or hedgehog shaped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461" y="169862"/>
            <a:ext cx="165844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5289"/>
            <a:ext cx="5238044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4372" y="2534182"/>
            <a:ext cx="3846738" cy="234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175956" y="0"/>
            <a:ext cx="4227688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dirty="0" smtClean="0"/>
              <a:t> Cane sugar, table sugar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/>
              <a:t> </a:t>
            </a:r>
            <a:r>
              <a:rPr lang="en-IN" dirty="0" err="1" smtClean="0"/>
              <a:t>Glu</a:t>
            </a:r>
            <a:r>
              <a:rPr lang="en-IN" dirty="0" smtClean="0"/>
              <a:t> + </a:t>
            </a:r>
            <a:r>
              <a:rPr lang="en-IN" dirty="0" err="1" smtClean="0"/>
              <a:t>Fru</a:t>
            </a:r>
            <a:endParaRPr lang="en-IN" dirty="0" smtClean="0"/>
          </a:p>
          <a:p>
            <a:r>
              <a:rPr lang="en-IN" dirty="0" smtClean="0"/>
              <a:t>• Sweetening agent</a:t>
            </a:r>
          </a:p>
          <a:p>
            <a:r>
              <a:rPr lang="en-IN" dirty="0" smtClean="0"/>
              <a:t>• Non-reducing</a:t>
            </a:r>
          </a:p>
          <a:p>
            <a:r>
              <a:rPr lang="en-IN" dirty="0" smtClean="0"/>
              <a:t>• No </a:t>
            </a:r>
            <a:r>
              <a:rPr lang="en-IN" dirty="0" err="1" smtClean="0"/>
              <a:t>osazones</a:t>
            </a:r>
            <a:endParaRPr lang="en-IN" dirty="0" smtClean="0"/>
          </a:p>
          <a:p>
            <a:r>
              <a:rPr lang="en-IN" dirty="0" smtClean="0"/>
              <a:t>• Clinical Importance:-</a:t>
            </a:r>
          </a:p>
          <a:p>
            <a:r>
              <a:rPr lang="en-IN" dirty="0" smtClean="0"/>
              <a:t>-dental caries</a:t>
            </a:r>
          </a:p>
          <a:p>
            <a:r>
              <a:rPr lang="en-IN" dirty="0" smtClean="0"/>
              <a:t>-Bypasses metabolic check points-</a:t>
            </a:r>
          </a:p>
          <a:p>
            <a:r>
              <a:rPr lang="en-IN" dirty="0" smtClean="0"/>
              <a:t> OBESITY- “</a:t>
            </a:r>
            <a:r>
              <a:rPr lang="en-IN" dirty="0" err="1" smtClean="0"/>
              <a:t>Sucrase</a:t>
            </a:r>
            <a:r>
              <a:rPr lang="en-IN" dirty="0" smtClean="0"/>
              <a:t> deficiency “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251" y="22578"/>
            <a:ext cx="334296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672155" y="0"/>
            <a:ext cx="241255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(many + sugars) </a:t>
            </a:r>
            <a:endParaRPr lang="en-IN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9575"/>
            <a:ext cx="5648325" cy="221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88" y="2765778"/>
            <a:ext cx="5638800" cy="237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3156" y="553156"/>
            <a:ext cx="3510844" cy="459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428" y="309928"/>
            <a:ext cx="16193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Glycogen</a:t>
            </a:r>
            <a:endParaRPr lang="en-I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1" y="1007313"/>
            <a:ext cx="40696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Storage form of energy in animal.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• Stored in liver and muscle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• Stores more glucose residues per gram than starch.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• More branched and compact than starch.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• Less osmotic pressure.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• More energy in a smaller space.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• Glycogen in liver (6-8%) is higher than that in the muscles (1-2%).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• Liver glycogen - first line of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defense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against declining blood glucose levels especially between meals.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421274"/>
            <a:ext cx="82634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IN" sz="1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homopolysaccharide</a:t>
            </a:r>
            <a:r>
              <a:rPr lang="en-IN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linear chain of (1→4) linked </a:t>
            </a:r>
            <a:r>
              <a:rPr lang="en-IN" sz="1600" dirty="0" err="1" smtClean="0">
                <a:latin typeface="Times New Roman" pitchFamily="18" charset="0"/>
                <a:cs typeface="Times New Roman" pitchFamily="18" charset="0"/>
              </a:rPr>
              <a:t>glucosyl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 residues with branches joined by  (1→6) linkages</a:t>
            </a:r>
            <a:endParaRPr lang="en-IN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0089" y="924101"/>
            <a:ext cx="4763911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852" y="309929"/>
            <a:ext cx="1537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Cellulose</a:t>
            </a:r>
            <a:endParaRPr lang="en-IN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96183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dirty="0" smtClean="0"/>
              <a:t>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Glucose units combined by -1,4 linkages.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• Straight line str. with no branches.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• Mol wt 2-5 million.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• This bond is digested by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cellobiases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an enzyme not present in humans.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• Herbivores animals have large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caecum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which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harbor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bacteria which break cellulose.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• White ants (termites) and some wood fungi also have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cellulase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• Commercial applications: nitrocellulose, cellulose acetate membranes for electrophoresis ETC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6326" y="2951528"/>
            <a:ext cx="989373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IN" sz="2400" b="1" dirty="0" err="1" smtClean="0">
                <a:latin typeface="Times New Roman" pitchFamily="18" charset="0"/>
                <a:cs typeface="Times New Roman" pitchFamily="18" charset="0"/>
              </a:rPr>
              <a:t>Inulin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1422" y="3496839"/>
            <a:ext cx="71402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D -fructose in -1,2 linkages.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• Source: Bulbs and tubers chicory, dahlia, dandelion, onions, garlic.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• Not metabolized 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• Not absorbed nor secreted by kidneys.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• USE – to measure GFR.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6221" y="1135366"/>
            <a:ext cx="76595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• Test Book of Biochemistry- Harper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• Test Book of Biochemistry - Dr.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U.Satyanarayana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• Test Book of Medical Biochemistry-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DM.Vasudevan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• Test Book of Medical Biochemistry – MN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Chatterjea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8086" y="298639"/>
            <a:ext cx="1830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Reference:</a:t>
            </a:r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1860" y="1019527"/>
            <a:ext cx="38481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78" y="2904599"/>
            <a:ext cx="5128153" cy="197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52401" y="199231"/>
            <a:ext cx="88222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Definition: 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266" y="1136208"/>
            <a:ext cx="49727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Carbohydrates are defined as poly </a:t>
            </a:r>
            <a:r>
              <a:rPr lang="en-IN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hydroxy</a:t>
            </a:r>
            <a:r>
              <a:rPr lang="en-IN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aldehydes</a:t>
            </a:r>
            <a:r>
              <a:rPr lang="en-IN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IN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ketones</a:t>
            </a:r>
            <a:r>
              <a:rPr lang="en-IN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or compounds which produce them on hydrolysis.</a:t>
            </a:r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unctions of&#10;Carbohydrates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993421"/>
            <a:ext cx="8466666" cy="41049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C:\Users\vamsi\Desktop\carbohydrate-chemistry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048" y="151884"/>
            <a:ext cx="5145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Mono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saccharides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(one + sugar) </a:t>
            </a:r>
            <a:endParaRPr lang="en-IN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756" y="2308578"/>
            <a:ext cx="6897511" cy="281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9206" y="896055"/>
            <a:ext cx="6819194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17688" y="0"/>
            <a:ext cx="95616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051" y="1"/>
            <a:ext cx="784577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7030" y="332317"/>
            <a:ext cx="54197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098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9945" y="2280708"/>
            <a:ext cx="622476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586</Words>
  <Application>Microsoft Office PowerPoint</Application>
  <PresentationFormat>On-screen Show (16:9)</PresentationFormat>
  <Paragraphs>74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CARBOHYDRATES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2023-05-29T07:03:53Z</dcterms:modified>
</cp:coreProperties>
</file>