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59" r:id="rId6"/>
    <p:sldId id="263" r:id="rId7"/>
    <p:sldId id="261" r:id="rId8"/>
    <p:sldId id="262"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4660"/>
  </p:normalViewPr>
  <p:slideViewPr>
    <p:cSldViewPr snapToGrid="0">
      <p:cViewPr varScale="1">
        <p:scale>
          <a:sx n="83" d="100"/>
          <a:sy n="83" d="100"/>
        </p:scale>
        <p:origin x="67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20DDDC0-FAF5-4F5B-A894-5809E458113C}" type="datetimeFigureOut">
              <a:rPr lang="en-IN" smtClean="0"/>
              <a:t>28-05-2023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F3D0812-E3E4-445A-823B-8C5031D5CA37}" type="slidenum">
              <a:rPr lang="en-IN" smtClean="0"/>
              <a:t>‹#›</a:t>
            </a:fld>
            <a:endParaRPr lang="en-IN"/>
          </a:p>
        </p:txBody>
      </p:sp>
    </p:spTree>
    <p:extLst>
      <p:ext uri="{BB962C8B-B14F-4D97-AF65-F5344CB8AC3E}">
        <p14:creationId xmlns:p14="http://schemas.microsoft.com/office/powerpoint/2010/main" val="3836985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20DDDC0-FAF5-4F5B-A894-5809E458113C}" type="datetimeFigureOut">
              <a:rPr lang="en-IN" smtClean="0"/>
              <a:t>28-05-2023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F3D0812-E3E4-445A-823B-8C5031D5CA37}" type="slidenum">
              <a:rPr lang="en-IN" smtClean="0"/>
              <a:t>‹#›</a:t>
            </a:fld>
            <a:endParaRPr lang="en-IN"/>
          </a:p>
        </p:txBody>
      </p:sp>
    </p:spTree>
    <p:extLst>
      <p:ext uri="{BB962C8B-B14F-4D97-AF65-F5344CB8AC3E}">
        <p14:creationId xmlns:p14="http://schemas.microsoft.com/office/powerpoint/2010/main" val="3532444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20DDDC0-FAF5-4F5B-A894-5809E458113C}" type="datetimeFigureOut">
              <a:rPr lang="en-IN" smtClean="0"/>
              <a:t>28-05-2023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F3D0812-E3E4-445A-823B-8C5031D5CA37}" type="slidenum">
              <a:rPr lang="en-IN" smtClean="0"/>
              <a:t>‹#›</a:t>
            </a:fld>
            <a:endParaRPr lang="en-IN"/>
          </a:p>
        </p:txBody>
      </p:sp>
    </p:spTree>
    <p:extLst>
      <p:ext uri="{BB962C8B-B14F-4D97-AF65-F5344CB8AC3E}">
        <p14:creationId xmlns:p14="http://schemas.microsoft.com/office/powerpoint/2010/main" val="1968282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20DDDC0-FAF5-4F5B-A894-5809E458113C}" type="datetimeFigureOut">
              <a:rPr lang="en-IN" smtClean="0"/>
              <a:t>28-05-2023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F3D0812-E3E4-445A-823B-8C5031D5CA37}" type="slidenum">
              <a:rPr lang="en-IN" smtClean="0"/>
              <a:t>‹#›</a:t>
            </a:fld>
            <a:endParaRPr lang="en-IN"/>
          </a:p>
        </p:txBody>
      </p:sp>
    </p:spTree>
    <p:extLst>
      <p:ext uri="{BB962C8B-B14F-4D97-AF65-F5344CB8AC3E}">
        <p14:creationId xmlns:p14="http://schemas.microsoft.com/office/powerpoint/2010/main" val="2656606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20DDDC0-FAF5-4F5B-A894-5809E458113C}" type="datetimeFigureOut">
              <a:rPr lang="en-IN" smtClean="0"/>
              <a:t>28-05-2023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F3D0812-E3E4-445A-823B-8C5031D5CA37}" type="slidenum">
              <a:rPr lang="en-IN" smtClean="0"/>
              <a:t>‹#›</a:t>
            </a:fld>
            <a:endParaRPr lang="en-IN"/>
          </a:p>
        </p:txBody>
      </p:sp>
    </p:spTree>
    <p:extLst>
      <p:ext uri="{BB962C8B-B14F-4D97-AF65-F5344CB8AC3E}">
        <p14:creationId xmlns:p14="http://schemas.microsoft.com/office/powerpoint/2010/main" val="1603813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20DDDC0-FAF5-4F5B-A894-5809E458113C}" type="datetimeFigureOut">
              <a:rPr lang="en-IN" smtClean="0"/>
              <a:t>28-05-2023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F3D0812-E3E4-445A-823B-8C5031D5CA37}" type="slidenum">
              <a:rPr lang="en-IN" smtClean="0"/>
              <a:t>‹#›</a:t>
            </a:fld>
            <a:endParaRPr lang="en-IN"/>
          </a:p>
        </p:txBody>
      </p:sp>
    </p:spTree>
    <p:extLst>
      <p:ext uri="{BB962C8B-B14F-4D97-AF65-F5344CB8AC3E}">
        <p14:creationId xmlns:p14="http://schemas.microsoft.com/office/powerpoint/2010/main" val="369427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20DDDC0-FAF5-4F5B-A894-5809E458113C}" type="datetimeFigureOut">
              <a:rPr lang="en-IN" smtClean="0"/>
              <a:t>28-05-2023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F3D0812-E3E4-445A-823B-8C5031D5CA37}" type="slidenum">
              <a:rPr lang="en-IN" smtClean="0"/>
              <a:t>‹#›</a:t>
            </a:fld>
            <a:endParaRPr lang="en-IN"/>
          </a:p>
        </p:txBody>
      </p:sp>
    </p:spTree>
    <p:extLst>
      <p:ext uri="{BB962C8B-B14F-4D97-AF65-F5344CB8AC3E}">
        <p14:creationId xmlns:p14="http://schemas.microsoft.com/office/powerpoint/2010/main" val="3726200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20DDDC0-FAF5-4F5B-A894-5809E458113C}" type="datetimeFigureOut">
              <a:rPr lang="en-IN" smtClean="0"/>
              <a:t>28-05-2023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F3D0812-E3E4-445A-823B-8C5031D5CA37}" type="slidenum">
              <a:rPr lang="en-IN" smtClean="0"/>
              <a:t>‹#›</a:t>
            </a:fld>
            <a:endParaRPr lang="en-IN"/>
          </a:p>
        </p:txBody>
      </p:sp>
    </p:spTree>
    <p:extLst>
      <p:ext uri="{BB962C8B-B14F-4D97-AF65-F5344CB8AC3E}">
        <p14:creationId xmlns:p14="http://schemas.microsoft.com/office/powerpoint/2010/main" val="1178869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DDDC0-FAF5-4F5B-A894-5809E458113C}" type="datetimeFigureOut">
              <a:rPr lang="en-IN" smtClean="0"/>
              <a:t>28-05-2023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F3D0812-E3E4-445A-823B-8C5031D5CA37}" type="slidenum">
              <a:rPr lang="en-IN" smtClean="0"/>
              <a:t>‹#›</a:t>
            </a:fld>
            <a:endParaRPr lang="en-IN"/>
          </a:p>
        </p:txBody>
      </p:sp>
    </p:spTree>
    <p:extLst>
      <p:ext uri="{BB962C8B-B14F-4D97-AF65-F5344CB8AC3E}">
        <p14:creationId xmlns:p14="http://schemas.microsoft.com/office/powerpoint/2010/main" val="2647509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20DDDC0-FAF5-4F5B-A894-5809E458113C}" type="datetimeFigureOut">
              <a:rPr lang="en-IN" smtClean="0"/>
              <a:t>28-05-2023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F3D0812-E3E4-445A-823B-8C5031D5CA37}" type="slidenum">
              <a:rPr lang="en-IN" smtClean="0"/>
              <a:t>‹#›</a:t>
            </a:fld>
            <a:endParaRPr lang="en-IN"/>
          </a:p>
        </p:txBody>
      </p:sp>
    </p:spTree>
    <p:extLst>
      <p:ext uri="{BB962C8B-B14F-4D97-AF65-F5344CB8AC3E}">
        <p14:creationId xmlns:p14="http://schemas.microsoft.com/office/powerpoint/2010/main" val="364906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20DDDC0-FAF5-4F5B-A894-5809E458113C}" type="datetimeFigureOut">
              <a:rPr lang="en-IN" smtClean="0"/>
              <a:t>28-05-2023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F3D0812-E3E4-445A-823B-8C5031D5CA37}" type="slidenum">
              <a:rPr lang="en-IN" smtClean="0"/>
              <a:t>‹#›</a:t>
            </a:fld>
            <a:endParaRPr lang="en-IN"/>
          </a:p>
        </p:txBody>
      </p:sp>
    </p:spTree>
    <p:extLst>
      <p:ext uri="{BB962C8B-B14F-4D97-AF65-F5344CB8AC3E}">
        <p14:creationId xmlns:p14="http://schemas.microsoft.com/office/powerpoint/2010/main" val="18258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0DDDC0-FAF5-4F5B-A894-5809E458113C}" type="datetimeFigureOut">
              <a:rPr lang="en-IN" smtClean="0"/>
              <a:t>28-05-2023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3D0812-E3E4-445A-823B-8C5031D5CA37}" type="slidenum">
              <a:rPr lang="en-IN" smtClean="0"/>
              <a:t>‹#›</a:t>
            </a:fld>
            <a:endParaRPr lang="en-IN"/>
          </a:p>
        </p:txBody>
      </p:sp>
    </p:spTree>
    <p:extLst>
      <p:ext uri="{BB962C8B-B14F-4D97-AF65-F5344CB8AC3E}">
        <p14:creationId xmlns:p14="http://schemas.microsoft.com/office/powerpoint/2010/main" val="3571850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2472" y="697562"/>
            <a:ext cx="9144000" cy="1085129"/>
          </a:xfrm>
        </p:spPr>
        <p:txBody>
          <a:bodyPr/>
          <a:lstStyle/>
          <a:p>
            <a:r>
              <a:rPr lang="en-IN" dirty="0" smtClean="0">
                <a:latin typeface="Times New Roman" panose="02020603050405020304" pitchFamily="18" charset="0"/>
                <a:cs typeface="Times New Roman" panose="02020603050405020304" pitchFamily="18" charset="0"/>
              </a:rPr>
              <a:t>ICH</a:t>
            </a:r>
            <a:endParaRPr lang="en-IN"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736437" y="2216728"/>
            <a:ext cx="9144000" cy="1655762"/>
          </a:xfrm>
        </p:spPr>
        <p:txBody>
          <a:bodyPr/>
          <a:lstStyle/>
          <a:p>
            <a:r>
              <a:rPr lang="en-IN" b="1" dirty="0" smtClean="0">
                <a:latin typeface="Times New Roman" panose="02020603050405020304" pitchFamily="18" charset="0"/>
                <a:cs typeface="Times New Roman" panose="02020603050405020304" pitchFamily="18" charset="0"/>
              </a:rPr>
              <a:t>INTERNATIONAL CONFERENCE FOR HORMONIZATION</a:t>
            </a:r>
            <a:endParaRPr lang="en-IN" b="1" dirty="0">
              <a:latin typeface="Times New Roman" panose="02020603050405020304" pitchFamily="18" charset="0"/>
              <a:cs typeface="Times New Roman" panose="02020603050405020304" pitchFamily="18" charset="0"/>
            </a:endParaRPr>
          </a:p>
        </p:txBody>
      </p:sp>
      <p:sp>
        <p:nvSpPr>
          <p:cNvPr id="4" name="Subtitle 2"/>
          <p:cNvSpPr txBox="1">
            <a:spLocks/>
          </p:cNvSpPr>
          <p:nvPr/>
        </p:nvSpPr>
        <p:spPr>
          <a:xfrm>
            <a:off x="1644073" y="3389745"/>
            <a:ext cx="9144000" cy="2593253"/>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IN" b="1" dirty="0" smtClean="0">
                <a:latin typeface="Times New Roman" panose="02020603050405020304" pitchFamily="18" charset="0"/>
                <a:cs typeface="Times New Roman" panose="02020603050405020304" pitchFamily="18" charset="0"/>
              </a:rPr>
              <a:t>Presented By</a:t>
            </a:r>
          </a:p>
          <a:p>
            <a:r>
              <a:rPr lang="en-IN" b="1" dirty="0" smtClean="0">
                <a:latin typeface="Times New Roman" panose="02020603050405020304" pitchFamily="18" charset="0"/>
                <a:cs typeface="Times New Roman" panose="02020603050405020304" pitchFamily="18" charset="0"/>
              </a:rPr>
              <a:t>K. Gayathri Devi, M. Pharm.,</a:t>
            </a:r>
          </a:p>
          <a:p>
            <a:r>
              <a:rPr lang="en-IN" b="1" dirty="0" smtClean="0">
                <a:latin typeface="Times New Roman" panose="02020603050405020304" pitchFamily="18" charset="0"/>
                <a:cs typeface="Times New Roman" panose="02020603050405020304" pitchFamily="18" charset="0"/>
              </a:rPr>
              <a:t>Assistant Professor,</a:t>
            </a:r>
          </a:p>
          <a:p>
            <a:r>
              <a:rPr lang="en-IN" b="1" dirty="0" smtClean="0">
                <a:latin typeface="Times New Roman" panose="02020603050405020304" pitchFamily="18" charset="0"/>
                <a:cs typeface="Times New Roman" panose="02020603050405020304" pitchFamily="18" charset="0"/>
              </a:rPr>
              <a:t>Department Of Pharmaceutical Analysis,</a:t>
            </a:r>
          </a:p>
          <a:p>
            <a:r>
              <a:rPr lang="en-IN" b="1" dirty="0" smtClean="0">
                <a:latin typeface="Times New Roman" panose="02020603050405020304" pitchFamily="18" charset="0"/>
                <a:cs typeface="Times New Roman" panose="02020603050405020304" pitchFamily="18" charset="0"/>
              </a:rPr>
              <a:t>MAM College Of Pharmacy,</a:t>
            </a:r>
          </a:p>
          <a:p>
            <a:r>
              <a:rPr lang="en-IN" b="1" dirty="0" smtClean="0">
                <a:latin typeface="Times New Roman" panose="02020603050405020304" pitchFamily="18" charset="0"/>
                <a:cs typeface="Times New Roman" panose="02020603050405020304" pitchFamily="18" charset="0"/>
              </a:rPr>
              <a:t>Kesanupalli.</a:t>
            </a:r>
            <a:endParaRPr lang="en-IN"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1866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a:latin typeface="Times New Roman" panose="02020603050405020304" pitchFamily="18" charset="0"/>
                <a:cs typeface="Times New Roman" panose="02020603050405020304" pitchFamily="18" charset="0"/>
              </a:rPr>
              <a:t>ICH </a:t>
            </a:r>
            <a:r>
              <a:rPr lang="en-US" dirty="0" smtClean="0">
                <a:latin typeface="Times New Roman" panose="02020603050405020304" pitchFamily="18" charset="0"/>
                <a:cs typeface="Times New Roman" panose="02020603050405020304" pitchFamily="18" charset="0"/>
              </a:rPr>
              <a:t>GUIDELINES</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guidelines of ICH are broadly categorized into four types.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Quality guidelines.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Safety guidelines.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 Efficacy guidelines.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4</a:t>
            </a:r>
            <a:r>
              <a:rPr lang="en-US" dirty="0">
                <a:latin typeface="Times New Roman" panose="02020603050405020304" pitchFamily="18" charset="0"/>
                <a:cs typeface="Times New Roman" panose="02020603050405020304" pitchFamily="18" charset="0"/>
              </a:rPr>
              <a:t>) Multidisciplinary guidelines.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4667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81891"/>
            <a:ext cx="10515600" cy="5595072"/>
          </a:xfrm>
        </p:spPr>
        <p:txBody>
          <a:bodyPr>
            <a:normAutofit fontScale="92500" lnSpcReduction="10000"/>
          </a:bodyPr>
          <a:lstStyle/>
          <a:p>
            <a:pPr algn="just"/>
            <a:r>
              <a:rPr lang="en-US" dirty="0" smtClean="0">
                <a:latin typeface="Times New Roman" panose="02020603050405020304" pitchFamily="18" charset="0"/>
                <a:cs typeface="Times New Roman" panose="02020603050405020304" pitchFamily="18" charset="0"/>
              </a:rPr>
              <a:t>QUALITY: Harmonization </a:t>
            </a:r>
            <a:r>
              <a:rPr lang="en-US" dirty="0">
                <a:latin typeface="Times New Roman" panose="02020603050405020304" pitchFamily="18" charset="0"/>
                <a:cs typeface="Times New Roman" panose="02020603050405020304" pitchFamily="18" charset="0"/>
              </a:rPr>
              <a:t>achievements in the Quality area include such as the conduct of stability studies, defining relevant thresholds for impurities testing and a more flexible approach to pharmaceutical quality based on Good Manufacturing Practice (GMP) risk management.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SAFETY </a:t>
            </a:r>
            <a:r>
              <a:rPr lang="en-US" dirty="0">
                <a:latin typeface="Times New Roman" panose="02020603050405020304" pitchFamily="18" charset="0"/>
                <a:cs typeface="Times New Roman" panose="02020603050405020304" pitchFamily="18" charset="0"/>
              </a:rPr>
              <a:t>: ICH has produced a </a:t>
            </a:r>
            <a:r>
              <a:rPr lang="en-US" dirty="0" smtClean="0">
                <a:latin typeface="Times New Roman" panose="02020603050405020304" pitchFamily="18" charset="0"/>
                <a:cs typeface="Times New Roman" panose="02020603050405020304" pitchFamily="18" charset="0"/>
              </a:rPr>
              <a:t>comprehensive </a:t>
            </a:r>
            <a:r>
              <a:rPr lang="en-US" dirty="0">
                <a:latin typeface="Times New Roman" panose="02020603050405020304" pitchFamily="18" charset="0"/>
                <a:cs typeface="Times New Roman" panose="02020603050405020304" pitchFamily="18" charset="0"/>
              </a:rPr>
              <a:t>set of safety Guidelines to potential risks like carcinogenicity, </a:t>
            </a:r>
            <a:r>
              <a:rPr lang="en-US" dirty="0" smtClean="0">
                <a:latin typeface="Times New Roman" panose="02020603050405020304" pitchFamily="18" charset="0"/>
                <a:cs typeface="Times New Roman" panose="02020603050405020304" pitchFamily="18" charset="0"/>
              </a:rPr>
              <a:t>Geno toxicity </a:t>
            </a:r>
            <a:r>
              <a:rPr lang="en-US" dirty="0">
                <a:latin typeface="Times New Roman" panose="02020603050405020304" pitchFamily="18" charset="0"/>
                <a:cs typeface="Times New Roman" panose="02020603050405020304" pitchFamily="18" charset="0"/>
              </a:rPr>
              <a:t>and </a:t>
            </a:r>
            <a:r>
              <a:rPr lang="en-US" dirty="0" smtClean="0">
                <a:latin typeface="Times New Roman" panose="02020603050405020304" pitchFamily="18" charset="0"/>
                <a:cs typeface="Times New Roman" panose="02020603050405020304" pitchFamily="18" charset="0"/>
              </a:rPr>
              <a:t>nephrotoxicity </a:t>
            </a:r>
            <a:r>
              <a:rPr lang="en-US" dirty="0">
                <a:latin typeface="Times New Roman" panose="02020603050405020304" pitchFamily="18" charset="0"/>
                <a:cs typeface="Times New Roman" panose="02020603050405020304" pitchFamily="18" charset="0"/>
              </a:rPr>
              <a:t>etc</a:t>
            </a:r>
            <a:r>
              <a:rPr lang="en-US" dirty="0" smtClean="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EFFICACY : The work carried out by ICH under the Efficacy heading is concerned with the design, conduct, safety and reporting of clinical trials. It also covers novel types of medicines derived from biotechnological processes and the use of </a:t>
            </a:r>
            <a:r>
              <a:rPr lang="en-US" dirty="0" smtClean="0">
                <a:latin typeface="Times New Roman" panose="02020603050405020304" pitchFamily="18" charset="0"/>
                <a:cs typeface="Times New Roman" panose="02020603050405020304" pitchFamily="18" charset="0"/>
              </a:rPr>
              <a:t>pharmacogenomics </a:t>
            </a:r>
            <a:r>
              <a:rPr lang="en-US" dirty="0">
                <a:latin typeface="Times New Roman" panose="02020603050405020304" pitchFamily="18" charset="0"/>
                <a:cs typeface="Times New Roman" panose="02020603050405020304" pitchFamily="18" charset="0"/>
              </a:rPr>
              <a:t>/ genomics techniques to produce better targeted medicines.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MULTIDISCPLINARY </a:t>
            </a:r>
            <a:r>
              <a:rPr lang="en-US" dirty="0">
                <a:latin typeface="Times New Roman" panose="02020603050405020304" pitchFamily="18" charset="0"/>
                <a:cs typeface="Times New Roman" panose="02020603050405020304" pitchFamily="18" charset="0"/>
              </a:rPr>
              <a:t>: These are the cross-cutting topics which do not fit uniquely into one of the Quality, Safety and Efficacy categories. It includes the ICH medical terminology </a:t>
            </a:r>
            <a:r>
              <a:rPr lang="en-US" dirty="0" smtClean="0">
                <a:latin typeface="Times New Roman" panose="02020603050405020304" pitchFamily="18" charset="0"/>
                <a:cs typeface="Times New Roman" panose="02020603050405020304" pitchFamily="18" charset="0"/>
              </a:rPr>
              <a:t>(Med DRA), </a:t>
            </a:r>
            <a:r>
              <a:rPr lang="en-US" dirty="0">
                <a:latin typeface="Times New Roman" panose="02020603050405020304" pitchFamily="18" charset="0"/>
                <a:cs typeface="Times New Roman" panose="02020603050405020304" pitchFamily="18" charset="0"/>
              </a:rPr>
              <a:t>the Common Technical Document (CTD) and the development of Electronic Standards for the Transfer of Regulatory Information (ESTRI).</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970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IN" dirty="0">
                <a:latin typeface="Times New Roman" panose="02020603050405020304" pitchFamily="18" charset="0"/>
                <a:cs typeface="Times New Roman" panose="02020603050405020304" pitchFamily="18" charset="0"/>
              </a:rPr>
              <a:t>QUALITY </a:t>
            </a:r>
            <a:r>
              <a:rPr lang="en-IN" dirty="0" smtClean="0">
                <a:latin typeface="Times New Roman" panose="02020603050405020304" pitchFamily="18" charset="0"/>
                <a:cs typeface="Times New Roman" panose="02020603050405020304" pitchFamily="18" charset="0"/>
              </a:rPr>
              <a:t>GUIDELINES</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690688"/>
            <a:ext cx="10515600" cy="4754563"/>
          </a:xfrm>
        </p:spPr>
        <p:txBody>
          <a:bodyPr>
            <a:normAutofit fontScale="70000" lnSpcReduction="20000"/>
          </a:bodyPr>
          <a:lstStyle/>
          <a:p>
            <a:pPr algn="just"/>
            <a:r>
              <a:rPr lang="en-IN" dirty="0" smtClean="0">
                <a:latin typeface="Times New Roman" panose="02020603050405020304" pitchFamily="18" charset="0"/>
                <a:cs typeface="Times New Roman" panose="02020603050405020304" pitchFamily="18" charset="0"/>
              </a:rPr>
              <a:t>Q1A </a:t>
            </a:r>
            <a:r>
              <a:rPr lang="en-IN" dirty="0">
                <a:latin typeface="Times New Roman" panose="02020603050405020304" pitchFamily="18" charset="0"/>
                <a:cs typeface="Times New Roman" panose="02020603050405020304" pitchFamily="18" charset="0"/>
              </a:rPr>
              <a:t>- Q1F :</a:t>
            </a:r>
            <a:r>
              <a:rPr lang="en-IN" dirty="0" smtClean="0">
                <a:latin typeface="Times New Roman" panose="02020603050405020304" pitchFamily="18" charset="0"/>
                <a:cs typeface="Times New Roman" panose="02020603050405020304" pitchFamily="18" charset="0"/>
              </a:rPr>
              <a:t>Stability</a:t>
            </a:r>
          </a:p>
          <a:p>
            <a:pPr algn="just"/>
            <a:r>
              <a:rPr lang="en-IN" dirty="0" smtClean="0">
                <a:latin typeface="Times New Roman" panose="02020603050405020304" pitchFamily="18" charset="0"/>
                <a:cs typeface="Times New Roman" panose="02020603050405020304" pitchFamily="18" charset="0"/>
              </a:rPr>
              <a:t>Q2 </a:t>
            </a:r>
            <a:r>
              <a:rPr lang="en-IN" dirty="0">
                <a:latin typeface="Times New Roman" panose="02020603050405020304" pitchFamily="18" charset="0"/>
                <a:cs typeface="Times New Roman" panose="02020603050405020304" pitchFamily="18" charset="0"/>
              </a:rPr>
              <a:t>: Analytical </a:t>
            </a:r>
            <a:r>
              <a:rPr lang="en-IN" dirty="0" smtClean="0">
                <a:latin typeface="Times New Roman" panose="02020603050405020304" pitchFamily="18" charset="0"/>
                <a:cs typeface="Times New Roman" panose="02020603050405020304" pitchFamily="18" charset="0"/>
              </a:rPr>
              <a:t>Validation</a:t>
            </a:r>
          </a:p>
          <a:p>
            <a:pPr algn="just"/>
            <a:r>
              <a:rPr lang="en-IN" dirty="0" smtClean="0">
                <a:latin typeface="Times New Roman" panose="02020603050405020304" pitchFamily="18" charset="0"/>
                <a:cs typeface="Times New Roman" panose="02020603050405020304" pitchFamily="18" charset="0"/>
              </a:rPr>
              <a:t>Q3A </a:t>
            </a:r>
            <a:r>
              <a:rPr lang="en-IN" dirty="0">
                <a:latin typeface="Times New Roman" panose="02020603050405020304" pitchFamily="18" charset="0"/>
                <a:cs typeface="Times New Roman" panose="02020603050405020304" pitchFamily="18" charset="0"/>
              </a:rPr>
              <a:t>- Q3D : </a:t>
            </a:r>
            <a:r>
              <a:rPr lang="en-IN" dirty="0" smtClean="0">
                <a:latin typeface="Times New Roman" panose="02020603050405020304" pitchFamily="18" charset="0"/>
                <a:cs typeface="Times New Roman" panose="02020603050405020304" pitchFamily="18" charset="0"/>
              </a:rPr>
              <a:t>Impurities</a:t>
            </a:r>
          </a:p>
          <a:p>
            <a:pPr algn="just"/>
            <a:r>
              <a:rPr lang="en-IN" dirty="0" smtClean="0">
                <a:latin typeface="Times New Roman" panose="02020603050405020304" pitchFamily="18" charset="0"/>
                <a:cs typeface="Times New Roman" panose="02020603050405020304" pitchFamily="18" charset="0"/>
              </a:rPr>
              <a:t>Q4 </a:t>
            </a:r>
            <a:r>
              <a:rPr lang="en-IN" dirty="0">
                <a:latin typeface="Times New Roman" panose="02020603050405020304" pitchFamily="18" charset="0"/>
                <a:cs typeface="Times New Roman" panose="02020603050405020304" pitchFamily="18" charset="0"/>
              </a:rPr>
              <a:t>- Q4B : </a:t>
            </a:r>
            <a:r>
              <a:rPr lang="en-IN" dirty="0" smtClean="0">
                <a:latin typeface="Times New Roman" panose="02020603050405020304" pitchFamily="18" charset="0"/>
                <a:cs typeface="Times New Roman" panose="02020603050405020304" pitchFamily="18" charset="0"/>
              </a:rPr>
              <a:t>Pharmacopoeias</a:t>
            </a:r>
          </a:p>
          <a:p>
            <a:pPr algn="just"/>
            <a:r>
              <a:rPr lang="en-IN" dirty="0" smtClean="0">
                <a:latin typeface="Times New Roman" panose="02020603050405020304" pitchFamily="18" charset="0"/>
                <a:cs typeface="Times New Roman" panose="02020603050405020304" pitchFamily="18" charset="0"/>
              </a:rPr>
              <a:t>Q5A </a:t>
            </a:r>
            <a:r>
              <a:rPr lang="en-IN" dirty="0">
                <a:latin typeface="Times New Roman" panose="02020603050405020304" pitchFamily="18" charset="0"/>
                <a:cs typeface="Times New Roman" panose="02020603050405020304" pitchFamily="18" charset="0"/>
              </a:rPr>
              <a:t>- Q5E : Quality of Biotechnological </a:t>
            </a:r>
            <a:r>
              <a:rPr lang="en-IN" dirty="0" smtClean="0">
                <a:latin typeface="Times New Roman" panose="02020603050405020304" pitchFamily="18" charset="0"/>
                <a:cs typeface="Times New Roman" panose="02020603050405020304" pitchFamily="18" charset="0"/>
              </a:rPr>
              <a:t>Products</a:t>
            </a:r>
          </a:p>
          <a:p>
            <a:pPr algn="just"/>
            <a:r>
              <a:rPr lang="en-IN" dirty="0" smtClean="0">
                <a:latin typeface="Times New Roman" panose="02020603050405020304" pitchFamily="18" charset="0"/>
                <a:cs typeface="Times New Roman" panose="02020603050405020304" pitchFamily="18" charset="0"/>
              </a:rPr>
              <a:t>Q6A- </a:t>
            </a:r>
            <a:r>
              <a:rPr lang="en-IN" dirty="0">
                <a:latin typeface="Times New Roman" panose="02020603050405020304" pitchFamily="18" charset="0"/>
                <a:cs typeface="Times New Roman" panose="02020603050405020304" pitchFamily="18" charset="0"/>
              </a:rPr>
              <a:t>Q6B : Specifications </a:t>
            </a:r>
            <a:endParaRPr lang="en-IN" dirty="0" smtClean="0">
              <a:latin typeface="Times New Roman" panose="02020603050405020304" pitchFamily="18" charset="0"/>
              <a:cs typeface="Times New Roman" panose="02020603050405020304" pitchFamily="18" charset="0"/>
            </a:endParaRPr>
          </a:p>
          <a:p>
            <a:pPr algn="just"/>
            <a:r>
              <a:rPr lang="en-IN" dirty="0" smtClean="0">
                <a:latin typeface="Times New Roman" panose="02020603050405020304" pitchFamily="18" charset="0"/>
                <a:cs typeface="Times New Roman" panose="02020603050405020304" pitchFamily="18" charset="0"/>
              </a:rPr>
              <a:t>Q7 </a:t>
            </a:r>
            <a:r>
              <a:rPr lang="en-IN" dirty="0">
                <a:latin typeface="Times New Roman" panose="02020603050405020304" pitchFamily="18" charset="0"/>
                <a:cs typeface="Times New Roman" panose="02020603050405020304" pitchFamily="18" charset="0"/>
              </a:rPr>
              <a:t>: Good Manufacturing </a:t>
            </a:r>
            <a:r>
              <a:rPr lang="en-IN" dirty="0" smtClean="0">
                <a:latin typeface="Times New Roman" panose="02020603050405020304" pitchFamily="18" charset="0"/>
                <a:cs typeface="Times New Roman" panose="02020603050405020304" pitchFamily="18" charset="0"/>
              </a:rPr>
              <a:t>Practice</a:t>
            </a:r>
          </a:p>
          <a:p>
            <a:pPr algn="just"/>
            <a:r>
              <a:rPr lang="en-IN" dirty="0" smtClean="0">
                <a:latin typeface="Times New Roman" panose="02020603050405020304" pitchFamily="18" charset="0"/>
                <a:cs typeface="Times New Roman" panose="02020603050405020304" pitchFamily="18" charset="0"/>
              </a:rPr>
              <a:t>Q8 </a:t>
            </a:r>
            <a:r>
              <a:rPr lang="en-IN" dirty="0">
                <a:latin typeface="Times New Roman" panose="02020603050405020304" pitchFamily="18" charset="0"/>
                <a:cs typeface="Times New Roman" panose="02020603050405020304" pitchFamily="18" charset="0"/>
              </a:rPr>
              <a:t>: Pharmaceutical </a:t>
            </a:r>
            <a:r>
              <a:rPr lang="en-IN" dirty="0" smtClean="0">
                <a:latin typeface="Times New Roman" panose="02020603050405020304" pitchFamily="18" charset="0"/>
                <a:cs typeface="Times New Roman" panose="02020603050405020304" pitchFamily="18" charset="0"/>
              </a:rPr>
              <a:t>Development</a:t>
            </a:r>
          </a:p>
          <a:p>
            <a:pPr algn="just"/>
            <a:r>
              <a:rPr lang="en-IN" dirty="0" smtClean="0">
                <a:latin typeface="Times New Roman" panose="02020603050405020304" pitchFamily="18" charset="0"/>
                <a:cs typeface="Times New Roman" panose="02020603050405020304" pitchFamily="18" charset="0"/>
              </a:rPr>
              <a:t>Q9 </a:t>
            </a:r>
            <a:r>
              <a:rPr lang="en-IN" dirty="0">
                <a:latin typeface="Times New Roman" panose="02020603050405020304" pitchFamily="18" charset="0"/>
                <a:cs typeface="Times New Roman" panose="02020603050405020304" pitchFamily="18" charset="0"/>
              </a:rPr>
              <a:t>: Quality Risk Management </a:t>
            </a:r>
          </a:p>
          <a:p>
            <a:pPr algn="just"/>
            <a:r>
              <a:rPr lang="en-IN" dirty="0" smtClean="0">
                <a:latin typeface="Times New Roman" panose="02020603050405020304" pitchFamily="18" charset="0"/>
                <a:cs typeface="Times New Roman" panose="02020603050405020304" pitchFamily="18" charset="0"/>
              </a:rPr>
              <a:t>Q10 </a:t>
            </a:r>
            <a:r>
              <a:rPr lang="en-IN" dirty="0">
                <a:latin typeface="Times New Roman" panose="02020603050405020304" pitchFamily="18" charset="0"/>
                <a:cs typeface="Times New Roman" panose="02020603050405020304" pitchFamily="18" charset="0"/>
              </a:rPr>
              <a:t>: Pharmaceutical Quality </a:t>
            </a:r>
            <a:r>
              <a:rPr lang="en-IN" dirty="0" smtClean="0">
                <a:latin typeface="Times New Roman" panose="02020603050405020304" pitchFamily="18" charset="0"/>
                <a:cs typeface="Times New Roman" panose="02020603050405020304" pitchFamily="18" charset="0"/>
              </a:rPr>
              <a:t>System</a:t>
            </a:r>
          </a:p>
          <a:p>
            <a:pPr algn="just"/>
            <a:r>
              <a:rPr lang="en-IN" dirty="0" smtClean="0">
                <a:latin typeface="Times New Roman" panose="02020603050405020304" pitchFamily="18" charset="0"/>
                <a:cs typeface="Times New Roman" panose="02020603050405020304" pitchFamily="18" charset="0"/>
              </a:rPr>
              <a:t>Q11 </a:t>
            </a:r>
            <a:r>
              <a:rPr lang="en-IN" dirty="0">
                <a:latin typeface="Times New Roman" panose="02020603050405020304" pitchFamily="18" charset="0"/>
                <a:cs typeface="Times New Roman" panose="02020603050405020304" pitchFamily="18" charset="0"/>
              </a:rPr>
              <a:t>: Development and Manufacture of Drug </a:t>
            </a:r>
            <a:r>
              <a:rPr lang="en-IN" dirty="0" smtClean="0">
                <a:latin typeface="Times New Roman" panose="02020603050405020304" pitchFamily="18" charset="0"/>
                <a:cs typeface="Times New Roman" panose="02020603050405020304" pitchFamily="18" charset="0"/>
              </a:rPr>
              <a:t>Substances</a:t>
            </a:r>
          </a:p>
          <a:p>
            <a:pPr algn="just"/>
            <a:r>
              <a:rPr lang="en-IN" dirty="0" smtClean="0">
                <a:latin typeface="Times New Roman" panose="02020603050405020304" pitchFamily="18" charset="0"/>
                <a:cs typeface="Times New Roman" panose="02020603050405020304" pitchFamily="18" charset="0"/>
              </a:rPr>
              <a:t>Q12 </a:t>
            </a:r>
            <a:r>
              <a:rPr lang="en-IN" dirty="0">
                <a:latin typeface="Times New Roman" panose="02020603050405020304" pitchFamily="18" charset="0"/>
                <a:cs typeface="Times New Roman" panose="02020603050405020304" pitchFamily="18" charset="0"/>
              </a:rPr>
              <a:t>: Lifecycle </a:t>
            </a:r>
            <a:r>
              <a:rPr lang="en-IN" dirty="0" smtClean="0">
                <a:latin typeface="Times New Roman" panose="02020603050405020304" pitchFamily="18" charset="0"/>
                <a:cs typeface="Times New Roman" panose="02020603050405020304" pitchFamily="18" charset="0"/>
              </a:rPr>
              <a:t>Management</a:t>
            </a:r>
          </a:p>
          <a:p>
            <a:pPr algn="just"/>
            <a:r>
              <a:rPr lang="en-IN" dirty="0" smtClean="0">
                <a:latin typeface="Times New Roman" panose="02020603050405020304" pitchFamily="18" charset="0"/>
                <a:cs typeface="Times New Roman" panose="02020603050405020304" pitchFamily="18" charset="0"/>
              </a:rPr>
              <a:t>Q13 </a:t>
            </a:r>
            <a:r>
              <a:rPr lang="en-IN" dirty="0">
                <a:latin typeface="Times New Roman" panose="02020603050405020304" pitchFamily="18" charset="0"/>
                <a:cs typeface="Times New Roman" panose="02020603050405020304" pitchFamily="18" charset="0"/>
              </a:rPr>
              <a:t>: Continuous Manufacturing of Drug Substances and Drug </a:t>
            </a:r>
            <a:r>
              <a:rPr lang="en-IN" dirty="0" smtClean="0">
                <a:latin typeface="Times New Roman" panose="02020603050405020304" pitchFamily="18" charset="0"/>
                <a:cs typeface="Times New Roman" panose="02020603050405020304" pitchFamily="18" charset="0"/>
              </a:rPr>
              <a:t>Products</a:t>
            </a:r>
          </a:p>
          <a:p>
            <a:pPr algn="just"/>
            <a:r>
              <a:rPr lang="en-IN" dirty="0" smtClean="0">
                <a:latin typeface="Times New Roman" panose="02020603050405020304" pitchFamily="18" charset="0"/>
                <a:cs typeface="Times New Roman" panose="02020603050405020304" pitchFamily="18" charset="0"/>
              </a:rPr>
              <a:t>Q14 </a:t>
            </a:r>
            <a:r>
              <a:rPr lang="en-IN" dirty="0">
                <a:latin typeface="Times New Roman" panose="02020603050405020304" pitchFamily="18" charset="0"/>
                <a:cs typeface="Times New Roman" panose="02020603050405020304" pitchFamily="18" charset="0"/>
              </a:rPr>
              <a:t>: Analytical Procedure Development</a:t>
            </a:r>
          </a:p>
        </p:txBody>
      </p:sp>
    </p:spTree>
    <p:extLst>
      <p:ext uri="{BB962C8B-B14F-4D97-AF65-F5344CB8AC3E}">
        <p14:creationId xmlns:p14="http://schemas.microsoft.com/office/powerpoint/2010/main" val="4203126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IN" dirty="0">
                <a:latin typeface="Times New Roman" panose="02020603050405020304" pitchFamily="18" charset="0"/>
                <a:cs typeface="Times New Roman" panose="02020603050405020304" pitchFamily="18" charset="0"/>
              </a:rPr>
              <a:t>SAFETY </a:t>
            </a:r>
            <a:r>
              <a:rPr lang="en-IN" dirty="0" smtClean="0">
                <a:latin typeface="Times New Roman" panose="02020603050405020304" pitchFamily="18" charset="0"/>
                <a:cs typeface="Times New Roman" panose="02020603050405020304" pitchFamily="18" charset="0"/>
              </a:rPr>
              <a:t>GUIDELINES</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20000"/>
          </a:bodyPr>
          <a:lstStyle/>
          <a:p>
            <a:pPr algn="just"/>
            <a:r>
              <a:rPr lang="en-IN" dirty="0" smtClean="0">
                <a:latin typeface="Times New Roman" panose="02020603050405020304" pitchFamily="18" charset="0"/>
                <a:cs typeface="Times New Roman" panose="02020603050405020304" pitchFamily="18" charset="0"/>
              </a:rPr>
              <a:t>S1A </a:t>
            </a:r>
            <a:r>
              <a:rPr lang="en-IN" dirty="0">
                <a:latin typeface="Times New Roman" panose="02020603050405020304" pitchFamily="18" charset="0"/>
                <a:cs typeface="Times New Roman" panose="02020603050405020304" pitchFamily="18" charset="0"/>
              </a:rPr>
              <a:t>- S1C : Carcinogenicity Studies </a:t>
            </a:r>
          </a:p>
          <a:p>
            <a:pPr algn="just"/>
            <a:r>
              <a:rPr lang="en-IN" dirty="0" smtClean="0">
                <a:latin typeface="Times New Roman" panose="02020603050405020304" pitchFamily="18" charset="0"/>
                <a:cs typeface="Times New Roman" panose="02020603050405020304" pitchFamily="18" charset="0"/>
              </a:rPr>
              <a:t>S2 </a:t>
            </a:r>
            <a:r>
              <a:rPr lang="en-IN"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Geno toxicity Studies</a:t>
            </a:r>
          </a:p>
          <a:p>
            <a:pPr algn="just"/>
            <a:r>
              <a:rPr lang="en-IN" dirty="0" smtClean="0">
                <a:latin typeface="Times New Roman" panose="02020603050405020304" pitchFamily="18" charset="0"/>
                <a:cs typeface="Times New Roman" panose="02020603050405020304" pitchFamily="18" charset="0"/>
              </a:rPr>
              <a:t>S3A </a:t>
            </a:r>
            <a:r>
              <a:rPr lang="en-IN" dirty="0">
                <a:latin typeface="Times New Roman" panose="02020603050405020304" pitchFamily="18" charset="0"/>
                <a:cs typeface="Times New Roman" panose="02020603050405020304" pitchFamily="18" charset="0"/>
              </a:rPr>
              <a:t>- S3B : </a:t>
            </a:r>
            <a:r>
              <a:rPr lang="en-IN" dirty="0" smtClean="0">
                <a:latin typeface="Times New Roman" panose="02020603050405020304" pitchFamily="18" charset="0"/>
                <a:cs typeface="Times New Roman" panose="02020603050405020304" pitchFamily="18" charset="0"/>
              </a:rPr>
              <a:t>Toxic kinetics </a:t>
            </a:r>
            <a:r>
              <a:rPr lang="en-IN" dirty="0">
                <a:latin typeface="Times New Roman" panose="02020603050405020304" pitchFamily="18" charset="0"/>
                <a:cs typeface="Times New Roman" panose="02020603050405020304" pitchFamily="18" charset="0"/>
              </a:rPr>
              <a:t>and </a:t>
            </a:r>
            <a:r>
              <a:rPr lang="en-IN" dirty="0" smtClean="0">
                <a:latin typeface="Times New Roman" panose="02020603050405020304" pitchFamily="18" charset="0"/>
                <a:cs typeface="Times New Roman" panose="02020603050405020304" pitchFamily="18" charset="0"/>
              </a:rPr>
              <a:t>Pharmacokinetics</a:t>
            </a:r>
          </a:p>
          <a:p>
            <a:pPr algn="just"/>
            <a:r>
              <a:rPr lang="en-IN" dirty="0" smtClean="0">
                <a:latin typeface="Times New Roman" panose="02020603050405020304" pitchFamily="18" charset="0"/>
                <a:cs typeface="Times New Roman" panose="02020603050405020304" pitchFamily="18" charset="0"/>
              </a:rPr>
              <a:t>S4 </a:t>
            </a:r>
            <a:r>
              <a:rPr lang="en-IN" dirty="0">
                <a:latin typeface="Times New Roman" panose="02020603050405020304" pitchFamily="18" charset="0"/>
                <a:cs typeface="Times New Roman" panose="02020603050405020304" pitchFamily="18" charset="0"/>
              </a:rPr>
              <a:t>: Toxicity </a:t>
            </a:r>
            <a:r>
              <a:rPr lang="en-IN" dirty="0" smtClean="0">
                <a:latin typeface="Times New Roman" panose="02020603050405020304" pitchFamily="18" charset="0"/>
                <a:cs typeface="Times New Roman" panose="02020603050405020304" pitchFamily="18" charset="0"/>
              </a:rPr>
              <a:t>Testing</a:t>
            </a:r>
          </a:p>
          <a:p>
            <a:pPr algn="just"/>
            <a:r>
              <a:rPr lang="en-IN" dirty="0" smtClean="0">
                <a:latin typeface="Times New Roman" panose="02020603050405020304" pitchFamily="18" charset="0"/>
                <a:cs typeface="Times New Roman" panose="02020603050405020304" pitchFamily="18" charset="0"/>
              </a:rPr>
              <a:t>S5 </a:t>
            </a:r>
            <a:r>
              <a:rPr lang="en-IN" dirty="0">
                <a:latin typeface="Times New Roman" panose="02020603050405020304" pitchFamily="18" charset="0"/>
                <a:cs typeface="Times New Roman" panose="02020603050405020304" pitchFamily="18" charset="0"/>
              </a:rPr>
              <a:t>: Reproductive </a:t>
            </a:r>
            <a:r>
              <a:rPr lang="en-IN" dirty="0" smtClean="0">
                <a:latin typeface="Times New Roman" panose="02020603050405020304" pitchFamily="18" charset="0"/>
                <a:cs typeface="Times New Roman" panose="02020603050405020304" pitchFamily="18" charset="0"/>
              </a:rPr>
              <a:t>Toxicology</a:t>
            </a:r>
          </a:p>
          <a:p>
            <a:pPr algn="just"/>
            <a:r>
              <a:rPr lang="en-IN" dirty="0" smtClean="0">
                <a:latin typeface="Times New Roman" panose="02020603050405020304" pitchFamily="18" charset="0"/>
                <a:cs typeface="Times New Roman" panose="02020603050405020304" pitchFamily="18" charset="0"/>
              </a:rPr>
              <a:t>S6 </a:t>
            </a:r>
            <a:r>
              <a:rPr lang="en-IN" dirty="0">
                <a:latin typeface="Times New Roman" panose="02020603050405020304" pitchFamily="18" charset="0"/>
                <a:cs typeface="Times New Roman" panose="02020603050405020304" pitchFamily="18" charset="0"/>
              </a:rPr>
              <a:t>: Biotechnological </a:t>
            </a:r>
            <a:r>
              <a:rPr lang="en-IN" dirty="0" smtClean="0">
                <a:latin typeface="Times New Roman" panose="02020603050405020304" pitchFamily="18" charset="0"/>
                <a:cs typeface="Times New Roman" panose="02020603050405020304" pitchFamily="18" charset="0"/>
              </a:rPr>
              <a:t>Products</a:t>
            </a:r>
          </a:p>
          <a:p>
            <a:pPr algn="just"/>
            <a:r>
              <a:rPr lang="en-IN" dirty="0" smtClean="0">
                <a:latin typeface="Times New Roman" panose="02020603050405020304" pitchFamily="18" charset="0"/>
                <a:cs typeface="Times New Roman" panose="02020603050405020304" pitchFamily="18" charset="0"/>
              </a:rPr>
              <a:t>S7A </a:t>
            </a:r>
            <a:r>
              <a:rPr lang="en-IN" dirty="0">
                <a:latin typeface="Times New Roman" panose="02020603050405020304" pitchFamily="18" charset="0"/>
                <a:cs typeface="Times New Roman" panose="02020603050405020304" pitchFamily="18" charset="0"/>
              </a:rPr>
              <a:t>- S7B : Pharmacology </a:t>
            </a:r>
            <a:r>
              <a:rPr lang="en-IN" dirty="0" smtClean="0">
                <a:latin typeface="Times New Roman" panose="02020603050405020304" pitchFamily="18" charset="0"/>
                <a:cs typeface="Times New Roman" panose="02020603050405020304" pitchFamily="18" charset="0"/>
              </a:rPr>
              <a:t>Studies</a:t>
            </a:r>
          </a:p>
          <a:p>
            <a:pPr algn="just"/>
            <a:r>
              <a:rPr lang="en-IN" dirty="0" smtClean="0">
                <a:latin typeface="Times New Roman" panose="02020603050405020304" pitchFamily="18" charset="0"/>
                <a:cs typeface="Times New Roman" panose="02020603050405020304" pitchFamily="18" charset="0"/>
              </a:rPr>
              <a:t>S8 </a:t>
            </a:r>
            <a:r>
              <a:rPr lang="en-IN"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Immune toxicology Studies</a:t>
            </a:r>
          </a:p>
          <a:p>
            <a:pPr algn="just"/>
            <a:r>
              <a:rPr lang="en-IN" dirty="0" smtClean="0">
                <a:latin typeface="Times New Roman" panose="02020603050405020304" pitchFamily="18" charset="0"/>
                <a:cs typeface="Times New Roman" panose="02020603050405020304" pitchFamily="18" charset="0"/>
              </a:rPr>
              <a:t>S9 </a:t>
            </a:r>
            <a:r>
              <a:rPr lang="en-IN" dirty="0">
                <a:latin typeface="Times New Roman" panose="02020603050405020304" pitchFamily="18" charset="0"/>
                <a:cs typeface="Times New Roman" panose="02020603050405020304" pitchFamily="18" charset="0"/>
              </a:rPr>
              <a:t>: Nonclinical Evaluation for Anticancer </a:t>
            </a:r>
            <a:r>
              <a:rPr lang="en-IN" dirty="0" smtClean="0">
                <a:latin typeface="Times New Roman" panose="02020603050405020304" pitchFamily="18" charset="0"/>
                <a:cs typeface="Times New Roman" panose="02020603050405020304" pitchFamily="18" charset="0"/>
              </a:rPr>
              <a:t>Pharmaceuticals</a:t>
            </a:r>
          </a:p>
          <a:p>
            <a:pPr algn="just"/>
            <a:r>
              <a:rPr lang="en-IN" dirty="0" smtClean="0">
                <a:latin typeface="Times New Roman" panose="02020603050405020304" pitchFamily="18" charset="0"/>
                <a:cs typeface="Times New Roman" panose="02020603050405020304" pitchFamily="18" charset="0"/>
              </a:rPr>
              <a:t>S10 </a:t>
            </a:r>
            <a:r>
              <a:rPr lang="en-IN"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Photo safety Evaluation</a:t>
            </a:r>
          </a:p>
          <a:p>
            <a:pPr algn="just"/>
            <a:r>
              <a:rPr lang="en-IN" dirty="0" smtClean="0">
                <a:latin typeface="Times New Roman" panose="02020603050405020304" pitchFamily="18" charset="0"/>
                <a:cs typeface="Times New Roman" panose="02020603050405020304" pitchFamily="18" charset="0"/>
              </a:rPr>
              <a:t>S11 </a:t>
            </a:r>
            <a:r>
              <a:rPr lang="en-IN" dirty="0">
                <a:latin typeface="Times New Roman" panose="02020603050405020304" pitchFamily="18" charset="0"/>
                <a:cs typeface="Times New Roman" panose="02020603050405020304" pitchFamily="18" charset="0"/>
              </a:rPr>
              <a:t>: Nonclinical </a:t>
            </a:r>
            <a:r>
              <a:rPr lang="en-IN" dirty="0" smtClean="0">
                <a:latin typeface="Times New Roman" panose="02020603050405020304" pitchFamily="18" charset="0"/>
                <a:cs typeface="Times New Roman" panose="02020603050405020304" pitchFamily="18" charset="0"/>
              </a:rPr>
              <a:t>Paediatric </a:t>
            </a:r>
            <a:r>
              <a:rPr lang="en-IN" dirty="0">
                <a:latin typeface="Times New Roman" panose="02020603050405020304" pitchFamily="18" charset="0"/>
                <a:cs typeface="Times New Roman" panose="02020603050405020304" pitchFamily="18" charset="0"/>
              </a:rPr>
              <a:t>Safety</a:t>
            </a:r>
          </a:p>
        </p:txBody>
      </p:sp>
    </p:spTree>
    <p:extLst>
      <p:ext uri="{BB962C8B-B14F-4D97-AF65-F5344CB8AC3E}">
        <p14:creationId xmlns:p14="http://schemas.microsoft.com/office/powerpoint/2010/main" val="8756333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pPr algn="just"/>
            <a:r>
              <a:rPr lang="en-IN" sz="3600" dirty="0">
                <a:latin typeface="Times New Roman" panose="02020603050405020304" pitchFamily="18" charset="0"/>
                <a:cs typeface="Times New Roman" panose="02020603050405020304" pitchFamily="18" charset="0"/>
              </a:rPr>
              <a:t>EFFICACY </a:t>
            </a:r>
            <a:r>
              <a:rPr lang="en-IN" sz="3600" dirty="0" smtClean="0">
                <a:latin typeface="Times New Roman" panose="02020603050405020304" pitchFamily="18" charset="0"/>
                <a:cs typeface="Times New Roman" panose="02020603050405020304" pitchFamily="18" charset="0"/>
              </a:rPr>
              <a:t>GUIDELINES</a:t>
            </a:r>
            <a:endParaRPr lang="en-IN"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108364"/>
            <a:ext cx="10515600" cy="5671127"/>
          </a:xfrm>
        </p:spPr>
        <p:txBody>
          <a:bodyPr>
            <a:normAutofit fontScale="70000" lnSpcReduction="20000"/>
          </a:bodyPr>
          <a:lstStyle/>
          <a:p>
            <a:pPr algn="just"/>
            <a:r>
              <a:rPr lang="en-IN" dirty="0" smtClean="0">
                <a:latin typeface="Times New Roman" panose="02020603050405020304" pitchFamily="18" charset="0"/>
                <a:cs typeface="Times New Roman" panose="02020603050405020304" pitchFamily="18" charset="0"/>
              </a:rPr>
              <a:t>E1 </a:t>
            </a:r>
            <a:r>
              <a:rPr lang="en-IN" dirty="0">
                <a:latin typeface="Times New Roman" panose="02020603050405020304" pitchFamily="18" charset="0"/>
                <a:cs typeface="Times New Roman" panose="02020603050405020304" pitchFamily="18" charset="0"/>
              </a:rPr>
              <a:t>: Clinical Safety for Drugs used in Long-Term </a:t>
            </a:r>
            <a:r>
              <a:rPr lang="en-IN" dirty="0" smtClean="0">
                <a:latin typeface="Times New Roman" panose="02020603050405020304" pitchFamily="18" charset="0"/>
                <a:cs typeface="Times New Roman" panose="02020603050405020304" pitchFamily="18" charset="0"/>
              </a:rPr>
              <a:t>Treatment</a:t>
            </a:r>
          </a:p>
          <a:p>
            <a:pPr algn="just"/>
            <a:r>
              <a:rPr lang="en-IN" dirty="0" smtClean="0">
                <a:latin typeface="Times New Roman" panose="02020603050405020304" pitchFamily="18" charset="0"/>
                <a:cs typeface="Times New Roman" panose="02020603050405020304" pitchFamily="18" charset="0"/>
              </a:rPr>
              <a:t>E2A </a:t>
            </a:r>
            <a:r>
              <a:rPr lang="en-IN" dirty="0">
                <a:latin typeface="Times New Roman" panose="02020603050405020304" pitchFamily="18" charset="0"/>
                <a:cs typeface="Times New Roman" panose="02020603050405020304" pitchFamily="18" charset="0"/>
              </a:rPr>
              <a:t>- E2F : </a:t>
            </a:r>
            <a:r>
              <a:rPr lang="en-IN" dirty="0" smtClean="0">
                <a:latin typeface="Times New Roman" panose="02020603050405020304" pitchFamily="18" charset="0"/>
                <a:cs typeface="Times New Roman" panose="02020603050405020304" pitchFamily="18" charset="0"/>
              </a:rPr>
              <a:t>Pharmacovigilance. </a:t>
            </a:r>
          </a:p>
          <a:p>
            <a:pPr algn="just"/>
            <a:r>
              <a:rPr lang="en-IN" dirty="0" smtClean="0">
                <a:latin typeface="Times New Roman" panose="02020603050405020304" pitchFamily="18" charset="0"/>
                <a:cs typeface="Times New Roman" panose="02020603050405020304" pitchFamily="18" charset="0"/>
              </a:rPr>
              <a:t>E3 </a:t>
            </a:r>
            <a:r>
              <a:rPr lang="en-IN" dirty="0">
                <a:latin typeface="Times New Roman" panose="02020603050405020304" pitchFamily="18" charset="0"/>
                <a:cs typeface="Times New Roman" panose="02020603050405020304" pitchFamily="18" charset="0"/>
              </a:rPr>
              <a:t>: Clinical Study </a:t>
            </a:r>
            <a:r>
              <a:rPr lang="en-IN" dirty="0" smtClean="0">
                <a:latin typeface="Times New Roman" panose="02020603050405020304" pitchFamily="18" charset="0"/>
                <a:cs typeface="Times New Roman" panose="02020603050405020304" pitchFamily="18" charset="0"/>
              </a:rPr>
              <a:t>Reports</a:t>
            </a:r>
          </a:p>
          <a:p>
            <a:pPr algn="just"/>
            <a:r>
              <a:rPr lang="en-IN" dirty="0" smtClean="0">
                <a:latin typeface="Times New Roman" panose="02020603050405020304" pitchFamily="18" charset="0"/>
                <a:cs typeface="Times New Roman" panose="02020603050405020304" pitchFamily="18" charset="0"/>
              </a:rPr>
              <a:t>E4 </a:t>
            </a:r>
            <a:r>
              <a:rPr lang="en-IN" dirty="0">
                <a:latin typeface="Times New Roman" panose="02020603050405020304" pitchFamily="18" charset="0"/>
                <a:cs typeface="Times New Roman" panose="02020603050405020304" pitchFamily="18" charset="0"/>
              </a:rPr>
              <a:t>: Dose-Response </a:t>
            </a:r>
            <a:r>
              <a:rPr lang="en-IN" dirty="0" smtClean="0">
                <a:latin typeface="Times New Roman" panose="02020603050405020304" pitchFamily="18" charset="0"/>
                <a:cs typeface="Times New Roman" panose="02020603050405020304" pitchFamily="18" charset="0"/>
              </a:rPr>
              <a:t>Studies</a:t>
            </a:r>
          </a:p>
          <a:p>
            <a:pPr algn="just"/>
            <a:r>
              <a:rPr lang="en-IN" dirty="0" smtClean="0">
                <a:latin typeface="Times New Roman" panose="02020603050405020304" pitchFamily="18" charset="0"/>
                <a:cs typeface="Times New Roman" panose="02020603050405020304" pitchFamily="18" charset="0"/>
              </a:rPr>
              <a:t>E5 </a:t>
            </a:r>
            <a:r>
              <a:rPr lang="en-IN" dirty="0">
                <a:latin typeface="Times New Roman" panose="02020603050405020304" pitchFamily="18" charset="0"/>
                <a:cs typeface="Times New Roman" panose="02020603050405020304" pitchFamily="18" charset="0"/>
              </a:rPr>
              <a:t>: Ethnic </a:t>
            </a:r>
            <a:r>
              <a:rPr lang="en-IN" dirty="0" smtClean="0">
                <a:latin typeface="Times New Roman" panose="02020603050405020304" pitchFamily="18" charset="0"/>
                <a:cs typeface="Times New Roman" panose="02020603050405020304" pitchFamily="18" charset="0"/>
              </a:rPr>
              <a:t>Factors</a:t>
            </a:r>
          </a:p>
          <a:p>
            <a:pPr algn="just"/>
            <a:r>
              <a:rPr lang="en-IN" dirty="0" smtClean="0">
                <a:latin typeface="Times New Roman" panose="02020603050405020304" pitchFamily="18" charset="0"/>
                <a:cs typeface="Times New Roman" panose="02020603050405020304" pitchFamily="18" charset="0"/>
              </a:rPr>
              <a:t>E6 </a:t>
            </a:r>
            <a:r>
              <a:rPr lang="en-IN" dirty="0">
                <a:latin typeface="Times New Roman" panose="02020603050405020304" pitchFamily="18" charset="0"/>
                <a:cs typeface="Times New Roman" panose="02020603050405020304" pitchFamily="18" charset="0"/>
              </a:rPr>
              <a:t>: Good Clinical </a:t>
            </a:r>
            <a:r>
              <a:rPr lang="en-IN" dirty="0" smtClean="0">
                <a:latin typeface="Times New Roman" panose="02020603050405020304" pitchFamily="18" charset="0"/>
                <a:cs typeface="Times New Roman" panose="02020603050405020304" pitchFamily="18" charset="0"/>
              </a:rPr>
              <a:t>Practice</a:t>
            </a:r>
          </a:p>
          <a:p>
            <a:pPr algn="just"/>
            <a:r>
              <a:rPr lang="en-IN" dirty="0" smtClean="0">
                <a:latin typeface="Times New Roman" panose="02020603050405020304" pitchFamily="18" charset="0"/>
                <a:cs typeface="Times New Roman" panose="02020603050405020304" pitchFamily="18" charset="0"/>
              </a:rPr>
              <a:t>E7 </a:t>
            </a:r>
            <a:r>
              <a:rPr lang="en-IN" dirty="0">
                <a:latin typeface="Times New Roman" panose="02020603050405020304" pitchFamily="18" charset="0"/>
                <a:cs typeface="Times New Roman" panose="02020603050405020304" pitchFamily="18" charset="0"/>
              </a:rPr>
              <a:t>:Clinical Trials in Geriatric </a:t>
            </a:r>
            <a:r>
              <a:rPr lang="en-IN" dirty="0" smtClean="0">
                <a:latin typeface="Times New Roman" panose="02020603050405020304" pitchFamily="18" charset="0"/>
                <a:cs typeface="Times New Roman" panose="02020603050405020304" pitchFamily="18" charset="0"/>
              </a:rPr>
              <a:t>Population</a:t>
            </a:r>
          </a:p>
          <a:p>
            <a:pPr algn="just"/>
            <a:r>
              <a:rPr lang="en-IN" dirty="0" smtClean="0">
                <a:latin typeface="Times New Roman" panose="02020603050405020304" pitchFamily="18" charset="0"/>
                <a:cs typeface="Times New Roman" panose="02020603050405020304" pitchFamily="18" charset="0"/>
              </a:rPr>
              <a:t>E8 </a:t>
            </a:r>
            <a:r>
              <a:rPr lang="en-IN" dirty="0">
                <a:latin typeface="Times New Roman" panose="02020603050405020304" pitchFamily="18" charset="0"/>
                <a:cs typeface="Times New Roman" panose="02020603050405020304" pitchFamily="18" charset="0"/>
              </a:rPr>
              <a:t>: General Considerations for Clinical </a:t>
            </a:r>
            <a:r>
              <a:rPr lang="en-IN" dirty="0" smtClean="0">
                <a:latin typeface="Times New Roman" panose="02020603050405020304" pitchFamily="18" charset="0"/>
                <a:cs typeface="Times New Roman" panose="02020603050405020304" pitchFamily="18" charset="0"/>
              </a:rPr>
              <a:t>Trials</a:t>
            </a:r>
          </a:p>
          <a:p>
            <a:pPr algn="just"/>
            <a:r>
              <a:rPr lang="en-IN" dirty="0" smtClean="0">
                <a:latin typeface="Times New Roman" panose="02020603050405020304" pitchFamily="18" charset="0"/>
                <a:cs typeface="Times New Roman" panose="02020603050405020304" pitchFamily="18" charset="0"/>
              </a:rPr>
              <a:t>E9 </a:t>
            </a:r>
            <a:r>
              <a:rPr lang="en-IN" dirty="0">
                <a:latin typeface="Times New Roman" panose="02020603050405020304" pitchFamily="18" charset="0"/>
                <a:cs typeface="Times New Roman" panose="02020603050405020304" pitchFamily="18" charset="0"/>
              </a:rPr>
              <a:t>:Statistical Principles for Clinical </a:t>
            </a:r>
            <a:r>
              <a:rPr lang="en-IN" dirty="0" smtClean="0">
                <a:latin typeface="Times New Roman" panose="02020603050405020304" pitchFamily="18" charset="0"/>
                <a:cs typeface="Times New Roman" panose="02020603050405020304" pitchFamily="18" charset="0"/>
              </a:rPr>
              <a:t>Trials</a:t>
            </a:r>
          </a:p>
          <a:p>
            <a:pPr algn="just"/>
            <a:r>
              <a:rPr lang="en-IN" dirty="0" smtClean="0">
                <a:latin typeface="Times New Roman" panose="02020603050405020304" pitchFamily="18" charset="0"/>
                <a:cs typeface="Times New Roman" panose="02020603050405020304" pitchFamily="18" charset="0"/>
              </a:rPr>
              <a:t>E10 </a:t>
            </a:r>
            <a:r>
              <a:rPr lang="en-IN" dirty="0">
                <a:latin typeface="Times New Roman" panose="02020603050405020304" pitchFamily="18" charset="0"/>
                <a:cs typeface="Times New Roman" panose="02020603050405020304" pitchFamily="18" charset="0"/>
              </a:rPr>
              <a:t>: Choice of Control Group in Clinical </a:t>
            </a:r>
            <a:r>
              <a:rPr lang="en-IN" dirty="0" smtClean="0">
                <a:latin typeface="Times New Roman" panose="02020603050405020304" pitchFamily="18" charset="0"/>
                <a:cs typeface="Times New Roman" panose="02020603050405020304" pitchFamily="18" charset="0"/>
              </a:rPr>
              <a:t>Trials</a:t>
            </a:r>
          </a:p>
          <a:p>
            <a:pPr algn="just"/>
            <a:r>
              <a:rPr lang="en-IN" dirty="0" smtClean="0">
                <a:latin typeface="Times New Roman" panose="02020603050405020304" pitchFamily="18" charset="0"/>
                <a:cs typeface="Times New Roman" panose="02020603050405020304" pitchFamily="18" charset="0"/>
              </a:rPr>
              <a:t>E11 </a:t>
            </a:r>
            <a:r>
              <a:rPr lang="en-IN" dirty="0">
                <a:latin typeface="Times New Roman" panose="02020603050405020304" pitchFamily="18" charset="0"/>
                <a:cs typeface="Times New Roman" panose="02020603050405020304" pitchFamily="18" charset="0"/>
              </a:rPr>
              <a:t>- E11A : Clinical Trials in </a:t>
            </a:r>
            <a:r>
              <a:rPr lang="en-IN" dirty="0" smtClean="0">
                <a:latin typeface="Times New Roman" panose="02020603050405020304" pitchFamily="18" charset="0"/>
                <a:cs typeface="Times New Roman" panose="02020603050405020304" pitchFamily="18" charset="0"/>
              </a:rPr>
              <a:t>Paediatric </a:t>
            </a:r>
            <a:r>
              <a:rPr lang="en-IN" dirty="0">
                <a:latin typeface="Times New Roman" panose="02020603050405020304" pitchFamily="18" charset="0"/>
                <a:cs typeface="Times New Roman" panose="02020603050405020304" pitchFamily="18" charset="0"/>
              </a:rPr>
              <a:t>Population </a:t>
            </a:r>
            <a:endParaRPr lang="en-IN" dirty="0" smtClean="0">
              <a:latin typeface="Times New Roman" panose="02020603050405020304" pitchFamily="18" charset="0"/>
              <a:cs typeface="Times New Roman" panose="02020603050405020304" pitchFamily="18" charset="0"/>
            </a:endParaRPr>
          </a:p>
          <a:p>
            <a:pPr algn="just"/>
            <a:r>
              <a:rPr lang="en-IN" dirty="0" smtClean="0">
                <a:latin typeface="Times New Roman" panose="02020603050405020304" pitchFamily="18" charset="0"/>
                <a:cs typeface="Times New Roman" panose="02020603050405020304" pitchFamily="18" charset="0"/>
              </a:rPr>
              <a:t>E12 </a:t>
            </a:r>
            <a:r>
              <a:rPr lang="en-IN" dirty="0">
                <a:latin typeface="Times New Roman" panose="02020603050405020304" pitchFamily="18" charset="0"/>
                <a:cs typeface="Times New Roman" panose="02020603050405020304" pitchFamily="18" charset="0"/>
              </a:rPr>
              <a:t>:Clinical Evaluation by Therapeutic Category </a:t>
            </a:r>
          </a:p>
          <a:p>
            <a:pPr algn="just"/>
            <a:r>
              <a:rPr lang="en-IN" dirty="0" smtClean="0">
                <a:latin typeface="Times New Roman" panose="02020603050405020304" pitchFamily="18" charset="0"/>
                <a:cs typeface="Times New Roman" panose="02020603050405020304" pitchFamily="18" charset="0"/>
              </a:rPr>
              <a:t>E14 </a:t>
            </a:r>
            <a:r>
              <a:rPr lang="en-IN" dirty="0">
                <a:latin typeface="Times New Roman" panose="02020603050405020304" pitchFamily="18" charset="0"/>
                <a:cs typeface="Times New Roman" panose="02020603050405020304" pitchFamily="18" charset="0"/>
              </a:rPr>
              <a:t>:Clinical Evaluation of QT </a:t>
            </a:r>
          </a:p>
          <a:p>
            <a:pPr algn="just"/>
            <a:r>
              <a:rPr lang="en-IN" dirty="0" smtClean="0">
                <a:latin typeface="Times New Roman" panose="02020603050405020304" pitchFamily="18" charset="0"/>
                <a:cs typeface="Times New Roman" panose="02020603050405020304" pitchFamily="18" charset="0"/>
              </a:rPr>
              <a:t>E15 </a:t>
            </a:r>
            <a:r>
              <a:rPr lang="en-IN" dirty="0">
                <a:latin typeface="Times New Roman" panose="02020603050405020304" pitchFamily="18" charset="0"/>
                <a:cs typeface="Times New Roman" panose="02020603050405020304" pitchFamily="18" charset="0"/>
              </a:rPr>
              <a:t>:Definitions in </a:t>
            </a:r>
            <a:r>
              <a:rPr lang="en-IN" dirty="0" smtClean="0">
                <a:latin typeface="Times New Roman" panose="02020603050405020304" pitchFamily="18" charset="0"/>
                <a:cs typeface="Times New Roman" panose="02020603050405020304" pitchFamily="18" charset="0"/>
              </a:rPr>
              <a:t>Pharmacogenomics</a:t>
            </a:r>
            <a:endParaRPr lang="en-IN" dirty="0">
              <a:latin typeface="Times New Roman" panose="02020603050405020304" pitchFamily="18" charset="0"/>
              <a:cs typeface="Times New Roman" panose="02020603050405020304" pitchFamily="18" charset="0"/>
            </a:endParaRPr>
          </a:p>
          <a:p>
            <a:pPr algn="just"/>
            <a:r>
              <a:rPr lang="en-IN" dirty="0" smtClean="0">
                <a:latin typeface="Times New Roman" panose="02020603050405020304" pitchFamily="18" charset="0"/>
                <a:cs typeface="Times New Roman" panose="02020603050405020304" pitchFamily="18" charset="0"/>
              </a:rPr>
              <a:t>E17 </a:t>
            </a:r>
            <a:r>
              <a:rPr lang="en-IN" dirty="0">
                <a:latin typeface="Times New Roman" panose="02020603050405020304" pitchFamily="18" charset="0"/>
                <a:cs typeface="Times New Roman" panose="02020603050405020304" pitchFamily="18" charset="0"/>
              </a:rPr>
              <a:t>: Multi-Regional Clinical Trials </a:t>
            </a:r>
          </a:p>
          <a:p>
            <a:pPr algn="just"/>
            <a:r>
              <a:rPr lang="en-IN" dirty="0" smtClean="0">
                <a:latin typeface="Times New Roman" panose="02020603050405020304" pitchFamily="18" charset="0"/>
                <a:cs typeface="Times New Roman" panose="02020603050405020304" pitchFamily="18" charset="0"/>
              </a:rPr>
              <a:t>E18 </a:t>
            </a:r>
            <a:r>
              <a:rPr lang="en-IN" dirty="0">
                <a:latin typeface="Times New Roman" panose="02020603050405020304" pitchFamily="18" charset="0"/>
                <a:cs typeface="Times New Roman" panose="02020603050405020304" pitchFamily="18" charset="0"/>
              </a:rPr>
              <a:t>: Genomic Sampling</a:t>
            </a:r>
          </a:p>
        </p:txBody>
      </p:sp>
    </p:spTree>
    <p:extLst>
      <p:ext uri="{BB962C8B-B14F-4D97-AF65-F5344CB8AC3E}">
        <p14:creationId xmlns:p14="http://schemas.microsoft.com/office/powerpoint/2010/main" val="3595935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IN" dirty="0">
                <a:latin typeface="Times New Roman" panose="02020603050405020304" pitchFamily="18" charset="0"/>
                <a:cs typeface="Times New Roman" panose="02020603050405020304" pitchFamily="18" charset="0"/>
              </a:rPr>
              <a:t>MULTIDISCIPLINARY </a:t>
            </a:r>
            <a:r>
              <a:rPr lang="en-IN" dirty="0" smtClean="0">
                <a:latin typeface="Times New Roman" panose="02020603050405020304" pitchFamily="18" charset="0"/>
                <a:cs typeface="Times New Roman" panose="02020603050405020304" pitchFamily="18" charset="0"/>
              </a:rPr>
              <a:t>GUIDELINES</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en-IN" dirty="0" smtClean="0">
                <a:latin typeface="Times New Roman" panose="02020603050405020304" pitchFamily="18" charset="0"/>
                <a:cs typeface="Times New Roman" panose="02020603050405020304" pitchFamily="18" charset="0"/>
              </a:rPr>
              <a:t>M1 </a:t>
            </a:r>
            <a:r>
              <a:rPr lang="en-IN"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Med DRA </a:t>
            </a:r>
            <a:r>
              <a:rPr lang="en-IN" dirty="0">
                <a:latin typeface="Times New Roman" panose="02020603050405020304" pitchFamily="18" charset="0"/>
                <a:cs typeface="Times New Roman" panose="02020603050405020304" pitchFamily="18" charset="0"/>
              </a:rPr>
              <a:t>Terminology </a:t>
            </a:r>
          </a:p>
          <a:p>
            <a:pPr algn="just"/>
            <a:r>
              <a:rPr lang="en-IN" dirty="0" smtClean="0">
                <a:latin typeface="Times New Roman" panose="02020603050405020304" pitchFamily="18" charset="0"/>
                <a:cs typeface="Times New Roman" panose="02020603050405020304" pitchFamily="18" charset="0"/>
              </a:rPr>
              <a:t>M2 </a:t>
            </a:r>
            <a:r>
              <a:rPr lang="en-IN" dirty="0">
                <a:latin typeface="Times New Roman" panose="02020603050405020304" pitchFamily="18" charset="0"/>
                <a:cs typeface="Times New Roman" panose="02020603050405020304" pitchFamily="18" charset="0"/>
              </a:rPr>
              <a:t>: Electronic Standards </a:t>
            </a:r>
          </a:p>
          <a:p>
            <a:pPr algn="just"/>
            <a:r>
              <a:rPr lang="en-IN" dirty="0" smtClean="0">
                <a:latin typeface="Times New Roman" panose="02020603050405020304" pitchFamily="18" charset="0"/>
                <a:cs typeface="Times New Roman" panose="02020603050405020304" pitchFamily="18" charset="0"/>
              </a:rPr>
              <a:t>M3 </a:t>
            </a:r>
            <a:r>
              <a:rPr lang="en-IN" dirty="0">
                <a:latin typeface="Times New Roman" panose="02020603050405020304" pitchFamily="18" charset="0"/>
                <a:cs typeface="Times New Roman" panose="02020603050405020304" pitchFamily="18" charset="0"/>
              </a:rPr>
              <a:t>: Nonclinical Safety Studies </a:t>
            </a:r>
          </a:p>
          <a:p>
            <a:pPr algn="just"/>
            <a:r>
              <a:rPr lang="en-IN" dirty="0" smtClean="0">
                <a:latin typeface="Times New Roman" panose="02020603050405020304" pitchFamily="18" charset="0"/>
                <a:cs typeface="Times New Roman" panose="02020603050405020304" pitchFamily="18" charset="0"/>
              </a:rPr>
              <a:t>M4 </a:t>
            </a:r>
            <a:r>
              <a:rPr lang="en-IN" dirty="0">
                <a:latin typeface="Times New Roman" panose="02020603050405020304" pitchFamily="18" charset="0"/>
                <a:cs typeface="Times New Roman" panose="02020603050405020304" pitchFamily="18" charset="0"/>
              </a:rPr>
              <a:t>: Common Technical Document </a:t>
            </a:r>
            <a:r>
              <a:rPr lang="en-IN" dirty="0" smtClean="0">
                <a:latin typeface="Times New Roman" panose="02020603050405020304" pitchFamily="18" charset="0"/>
                <a:cs typeface="Times New Roman" panose="02020603050405020304" pitchFamily="18" charset="0"/>
              </a:rPr>
              <a:t>.</a:t>
            </a:r>
          </a:p>
          <a:p>
            <a:pPr algn="just"/>
            <a:r>
              <a:rPr lang="en-IN" dirty="0" smtClean="0">
                <a:latin typeface="Times New Roman" panose="02020603050405020304" pitchFamily="18" charset="0"/>
                <a:cs typeface="Times New Roman" panose="02020603050405020304" pitchFamily="18" charset="0"/>
              </a:rPr>
              <a:t>M5 </a:t>
            </a:r>
            <a:r>
              <a:rPr lang="en-IN" dirty="0">
                <a:latin typeface="Times New Roman" panose="02020603050405020304" pitchFamily="18" charset="0"/>
                <a:cs typeface="Times New Roman" panose="02020603050405020304" pitchFamily="18" charset="0"/>
              </a:rPr>
              <a:t>: Data Elements and Standards for Drug </a:t>
            </a:r>
            <a:r>
              <a:rPr lang="en-IN" dirty="0" smtClean="0">
                <a:latin typeface="Times New Roman" panose="02020603050405020304" pitchFamily="18" charset="0"/>
                <a:cs typeface="Times New Roman" panose="02020603050405020304" pitchFamily="18" charset="0"/>
              </a:rPr>
              <a:t>Dictionaries</a:t>
            </a:r>
          </a:p>
          <a:p>
            <a:pPr algn="just"/>
            <a:r>
              <a:rPr lang="en-IN" dirty="0" smtClean="0">
                <a:latin typeface="Times New Roman" panose="02020603050405020304" pitchFamily="18" charset="0"/>
                <a:cs typeface="Times New Roman" panose="02020603050405020304" pitchFamily="18" charset="0"/>
              </a:rPr>
              <a:t>M6 </a:t>
            </a:r>
            <a:r>
              <a:rPr lang="en-IN" dirty="0">
                <a:latin typeface="Times New Roman" panose="02020603050405020304" pitchFamily="18" charset="0"/>
                <a:cs typeface="Times New Roman" panose="02020603050405020304" pitchFamily="18" charset="0"/>
              </a:rPr>
              <a:t>: Gene </a:t>
            </a:r>
            <a:r>
              <a:rPr lang="en-IN" dirty="0" smtClean="0">
                <a:latin typeface="Times New Roman" panose="02020603050405020304" pitchFamily="18" charset="0"/>
                <a:cs typeface="Times New Roman" panose="02020603050405020304" pitchFamily="18" charset="0"/>
              </a:rPr>
              <a:t>Therapy</a:t>
            </a:r>
          </a:p>
          <a:p>
            <a:pPr algn="just"/>
            <a:r>
              <a:rPr lang="en-IN" dirty="0" smtClean="0">
                <a:latin typeface="Times New Roman" panose="02020603050405020304" pitchFamily="18" charset="0"/>
                <a:cs typeface="Times New Roman" panose="02020603050405020304" pitchFamily="18" charset="0"/>
              </a:rPr>
              <a:t>M7 </a:t>
            </a:r>
            <a:r>
              <a:rPr lang="en-IN" dirty="0">
                <a:latin typeface="Times New Roman" panose="02020603050405020304" pitchFamily="18" charset="0"/>
                <a:cs typeface="Times New Roman" panose="02020603050405020304" pitchFamily="18" charset="0"/>
              </a:rPr>
              <a:t>: Mutagenic </a:t>
            </a:r>
            <a:r>
              <a:rPr lang="en-IN" dirty="0" smtClean="0">
                <a:latin typeface="Times New Roman" panose="02020603050405020304" pitchFamily="18" charset="0"/>
                <a:cs typeface="Times New Roman" panose="02020603050405020304" pitchFamily="18" charset="0"/>
              </a:rPr>
              <a:t>impurities</a:t>
            </a:r>
          </a:p>
          <a:p>
            <a:pPr algn="just"/>
            <a:r>
              <a:rPr lang="en-IN" dirty="0" smtClean="0">
                <a:latin typeface="Times New Roman" panose="02020603050405020304" pitchFamily="18" charset="0"/>
                <a:cs typeface="Times New Roman" panose="02020603050405020304" pitchFamily="18" charset="0"/>
              </a:rPr>
              <a:t>M8 </a:t>
            </a:r>
            <a:r>
              <a:rPr lang="en-IN" dirty="0">
                <a:latin typeface="Times New Roman" panose="02020603050405020304" pitchFamily="18" charset="0"/>
                <a:cs typeface="Times New Roman" panose="02020603050405020304" pitchFamily="18" charset="0"/>
              </a:rPr>
              <a:t>: Electronic Common Technical Document (eCTD</a:t>
            </a:r>
            <a:r>
              <a:rPr lang="en-IN" dirty="0" smtClean="0">
                <a:latin typeface="Times New Roman" panose="02020603050405020304" pitchFamily="18" charset="0"/>
                <a:cs typeface="Times New Roman" panose="02020603050405020304" pitchFamily="18" charset="0"/>
              </a:rPr>
              <a:t>)</a:t>
            </a:r>
          </a:p>
          <a:p>
            <a:pPr algn="just"/>
            <a:r>
              <a:rPr lang="en-IN" dirty="0" smtClean="0">
                <a:latin typeface="Times New Roman" panose="02020603050405020304" pitchFamily="18" charset="0"/>
                <a:cs typeface="Times New Roman" panose="02020603050405020304" pitchFamily="18" charset="0"/>
              </a:rPr>
              <a:t>M9 </a:t>
            </a:r>
            <a:r>
              <a:rPr lang="en-IN" dirty="0">
                <a:latin typeface="Times New Roman" panose="02020603050405020304" pitchFamily="18" charset="0"/>
                <a:cs typeface="Times New Roman" panose="02020603050405020304" pitchFamily="18" charset="0"/>
              </a:rPr>
              <a:t>: Biopharmaceutics Classification System-based </a:t>
            </a:r>
            <a:r>
              <a:rPr lang="en-IN" dirty="0" smtClean="0">
                <a:latin typeface="Times New Roman" panose="02020603050405020304" pitchFamily="18" charset="0"/>
                <a:cs typeface="Times New Roman" panose="02020603050405020304" pitchFamily="18" charset="0"/>
              </a:rPr>
              <a:t>Bio waivers</a:t>
            </a:r>
            <a:endParaRPr lang="en-IN" dirty="0">
              <a:latin typeface="Times New Roman" panose="02020603050405020304" pitchFamily="18" charset="0"/>
              <a:cs typeface="Times New Roman" panose="02020603050405020304" pitchFamily="18" charset="0"/>
            </a:endParaRPr>
          </a:p>
          <a:p>
            <a:pPr algn="just"/>
            <a:r>
              <a:rPr lang="en-IN" dirty="0" smtClean="0">
                <a:latin typeface="Times New Roman" panose="02020603050405020304" pitchFamily="18" charset="0"/>
                <a:cs typeface="Times New Roman" panose="02020603050405020304" pitchFamily="18" charset="0"/>
              </a:rPr>
              <a:t>M10 </a:t>
            </a:r>
            <a:r>
              <a:rPr lang="en-IN" dirty="0">
                <a:latin typeface="Times New Roman" panose="02020603050405020304" pitchFamily="18" charset="0"/>
                <a:cs typeface="Times New Roman" panose="02020603050405020304" pitchFamily="18" charset="0"/>
              </a:rPr>
              <a:t>: Bioanalytical Method Validation</a:t>
            </a:r>
          </a:p>
        </p:txBody>
      </p:sp>
    </p:spTree>
    <p:extLst>
      <p:ext uri="{BB962C8B-B14F-4D97-AF65-F5344CB8AC3E}">
        <p14:creationId xmlns:p14="http://schemas.microsoft.com/office/powerpoint/2010/main" val="762301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anose="02020603050405020304" pitchFamily="18" charset="0"/>
                <a:cs typeface="Times New Roman" panose="02020603050405020304" pitchFamily="18" charset="0"/>
              </a:rPr>
              <a:t>CONTENTS</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IN" dirty="0" smtClean="0">
                <a:latin typeface="Times New Roman" panose="02020603050405020304" pitchFamily="18" charset="0"/>
                <a:cs typeface="Times New Roman" panose="02020603050405020304" pitchFamily="18" charset="0"/>
              </a:rPr>
              <a:t>INTRODUCTION </a:t>
            </a:r>
          </a:p>
          <a:p>
            <a:r>
              <a:rPr lang="en-IN" dirty="0" smtClean="0">
                <a:latin typeface="Times New Roman" panose="02020603050405020304" pitchFamily="18" charset="0"/>
                <a:cs typeface="Times New Roman" panose="02020603050405020304" pitchFamily="18" charset="0"/>
              </a:rPr>
              <a:t>NEED </a:t>
            </a:r>
            <a:r>
              <a:rPr lang="en-IN" dirty="0">
                <a:latin typeface="Times New Roman" panose="02020603050405020304" pitchFamily="18" charset="0"/>
                <a:cs typeface="Times New Roman" panose="02020603050405020304" pitchFamily="18" charset="0"/>
              </a:rPr>
              <a:t>FOR </a:t>
            </a:r>
            <a:r>
              <a:rPr lang="en-IN" dirty="0" smtClean="0">
                <a:latin typeface="Times New Roman" panose="02020603050405020304" pitchFamily="18" charset="0"/>
                <a:cs typeface="Times New Roman" panose="02020603050405020304" pitchFamily="18" charset="0"/>
              </a:rPr>
              <a:t>HARMONISE</a:t>
            </a:r>
          </a:p>
          <a:p>
            <a:r>
              <a:rPr lang="en-IN" dirty="0" smtClean="0">
                <a:latin typeface="Times New Roman" panose="02020603050405020304" pitchFamily="18" charset="0"/>
                <a:cs typeface="Times New Roman" panose="02020603050405020304" pitchFamily="18" charset="0"/>
              </a:rPr>
              <a:t>ORIGIN </a:t>
            </a:r>
            <a:r>
              <a:rPr lang="en-IN" dirty="0">
                <a:latin typeface="Times New Roman" panose="02020603050405020304" pitchFamily="18" charset="0"/>
                <a:cs typeface="Times New Roman" panose="02020603050405020304" pitchFamily="18" charset="0"/>
              </a:rPr>
              <a:t>OF </a:t>
            </a:r>
            <a:r>
              <a:rPr lang="en-IN" dirty="0" smtClean="0">
                <a:latin typeface="Times New Roman" panose="02020603050405020304" pitchFamily="18" charset="0"/>
                <a:cs typeface="Times New Roman" panose="02020603050405020304" pitchFamily="18" charset="0"/>
              </a:rPr>
              <a:t>ICH</a:t>
            </a:r>
          </a:p>
          <a:p>
            <a:r>
              <a:rPr lang="en-IN" dirty="0" smtClean="0">
                <a:latin typeface="Times New Roman" panose="02020603050405020304" pitchFamily="18" charset="0"/>
                <a:cs typeface="Times New Roman" panose="02020603050405020304" pitchFamily="18" charset="0"/>
              </a:rPr>
              <a:t>EVOLUTION </a:t>
            </a:r>
            <a:r>
              <a:rPr lang="en-IN" dirty="0">
                <a:latin typeface="Times New Roman" panose="02020603050405020304" pitchFamily="18" charset="0"/>
                <a:cs typeface="Times New Roman" panose="02020603050405020304" pitchFamily="18" charset="0"/>
              </a:rPr>
              <a:t>OF </a:t>
            </a:r>
            <a:r>
              <a:rPr lang="en-IN" dirty="0" smtClean="0">
                <a:latin typeface="Times New Roman" panose="02020603050405020304" pitchFamily="18" charset="0"/>
                <a:cs typeface="Times New Roman" panose="02020603050405020304" pitchFamily="18" charset="0"/>
              </a:rPr>
              <a:t>ICH</a:t>
            </a:r>
          </a:p>
          <a:p>
            <a:r>
              <a:rPr lang="en-IN" dirty="0" smtClean="0">
                <a:latin typeface="Times New Roman" panose="02020603050405020304" pitchFamily="18" charset="0"/>
                <a:cs typeface="Times New Roman" panose="02020603050405020304" pitchFamily="18" charset="0"/>
              </a:rPr>
              <a:t>OBJECTIVES </a:t>
            </a:r>
            <a:r>
              <a:rPr lang="en-IN" dirty="0">
                <a:latin typeface="Times New Roman" panose="02020603050405020304" pitchFamily="18" charset="0"/>
                <a:cs typeface="Times New Roman" panose="02020603050405020304" pitchFamily="18" charset="0"/>
              </a:rPr>
              <a:t>OF </a:t>
            </a:r>
            <a:r>
              <a:rPr lang="en-IN" dirty="0" smtClean="0">
                <a:latin typeface="Times New Roman" panose="02020603050405020304" pitchFamily="18" charset="0"/>
                <a:cs typeface="Times New Roman" panose="02020603050405020304" pitchFamily="18" charset="0"/>
              </a:rPr>
              <a:t>ICH</a:t>
            </a:r>
          </a:p>
          <a:p>
            <a:r>
              <a:rPr lang="en-IN" dirty="0" smtClean="0">
                <a:latin typeface="Times New Roman" panose="02020603050405020304" pitchFamily="18" charset="0"/>
                <a:cs typeface="Times New Roman" panose="02020603050405020304" pitchFamily="18" charset="0"/>
              </a:rPr>
              <a:t>ICH MEMBERS</a:t>
            </a:r>
          </a:p>
          <a:p>
            <a:r>
              <a:rPr lang="en-IN" dirty="0" smtClean="0">
                <a:latin typeface="Times New Roman" panose="02020603050405020304" pitchFamily="18" charset="0"/>
                <a:cs typeface="Times New Roman" panose="02020603050405020304" pitchFamily="18" charset="0"/>
              </a:rPr>
              <a:t>PROCESS </a:t>
            </a:r>
            <a:r>
              <a:rPr lang="en-IN" dirty="0">
                <a:latin typeface="Times New Roman" panose="02020603050405020304" pitchFamily="18" charset="0"/>
                <a:cs typeface="Times New Roman" panose="02020603050405020304" pitchFamily="18" charset="0"/>
              </a:rPr>
              <a:t>OF </a:t>
            </a:r>
            <a:r>
              <a:rPr lang="en-IN" dirty="0" smtClean="0">
                <a:latin typeface="Times New Roman" panose="02020603050405020304" pitchFamily="18" charset="0"/>
                <a:cs typeface="Times New Roman" panose="02020603050405020304" pitchFamily="18" charset="0"/>
              </a:rPr>
              <a:t>ICH</a:t>
            </a:r>
          </a:p>
          <a:p>
            <a:r>
              <a:rPr lang="en-IN" dirty="0" smtClean="0">
                <a:latin typeface="Times New Roman" panose="02020603050405020304" pitchFamily="18" charset="0"/>
                <a:cs typeface="Times New Roman" panose="02020603050405020304" pitchFamily="18" charset="0"/>
              </a:rPr>
              <a:t>ICH </a:t>
            </a:r>
            <a:r>
              <a:rPr lang="en-IN" dirty="0">
                <a:latin typeface="Times New Roman" panose="02020603050405020304" pitchFamily="18" charset="0"/>
                <a:cs typeface="Times New Roman" panose="02020603050405020304" pitchFamily="18" charset="0"/>
              </a:rPr>
              <a:t>GUIDELINES Q,S,E,M</a:t>
            </a:r>
            <a:endParaRPr lang="en-IN"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0337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INTRODUCTION</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7500" lnSpcReduction="20000"/>
          </a:bodyPr>
          <a:lstStyle/>
          <a:p>
            <a:pPr algn="just"/>
            <a:r>
              <a:rPr lang="en-US" dirty="0" smtClean="0">
                <a:latin typeface="Times New Roman" panose="02020603050405020304" pitchFamily="18" charset="0"/>
                <a:cs typeface="Times New Roman" panose="02020603050405020304" pitchFamily="18" charset="0"/>
              </a:rPr>
              <a:t>ICH </a:t>
            </a:r>
            <a:r>
              <a:rPr lang="en-US" dirty="0">
                <a:latin typeface="Times New Roman" panose="02020603050405020304" pitchFamily="18" charset="0"/>
                <a:cs typeface="Times New Roman" panose="02020603050405020304" pitchFamily="18" charset="0"/>
              </a:rPr>
              <a:t>stands for “International Conference on Harmonization of Technical Requirements for Registration of Pharmaceuticals for Human Use</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Which </a:t>
            </a:r>
            <a:r>
              <a:rPr lang="en-US" dirty="0">
                <a:latin typeface="Times New Roman" panose="02020603050405020304" pitchFamily="18" charset="0"/>
                <a:cs typeface="Times New Roman" panose="02020603050405020304" pitchFamily="18" charset="0"/>
              </a:rPr>
              <a:t>is international non-profit Association ,which is unique in bringing together the regulatory authorities and pharmaceutical </a:t>
            </a:r>
            <a:r>
              <a:rPr lang="en-US" dirty="0" smtClean="0">
                <a:latin typeface="Times New Roman" panose="02020603050405020304" pitchFamily="18" charset="0"/>
                <a:cs typeface="Times New Roman" panose="02020603050405020304" pitchFamily="18" charset="0"/>
              </a:rPr>
              <a:t>industries.</a:t>
            </a:r>
          </a:p>
          <a:p>
            <a:pPr algn="just"/>
            <a:r>
              <a:rPr lang="en-US" dirty="0" smtClean="0">
                <a:latin typeface="Times New Roman" panose="02020603050405020304" pitchFamily="18" charset="0"/>
                <a:cs typeface="Times New Roman" panose="02020603050405020304" pitchFamily="18" charset="0"/>
              </a:rPr>
              <a:t>Where </a:t>
            </a:r>
            <a:r>
              <a:rPr lang="en-US" dirty="0">
                <a:latin typeface="Times New Roman" panose="02020603050405020304" pitchFamily="18" charset="0"/>
                <a:cs typeface="Times New Roman" panose="02020603050405020304" pitchFamily="18" charset="0"/>
              </a:rPr>
              <a:t>European Union, Japan and the USA involve in scientific and technical discussions of the testing procedures required to assess and ensure the safety, quality and efficacy of </a:t>
            </a:r>
            <a:r>
              <a:rPr lang="en-US" dirty="0" smtClean="0">
                <a:latin typeface="Times New Roman" panose="02020603050405020304" pitchFamily="18" charset="0"/>
                <a:cs typeface="Times New Roman" panose="02020603050405020304" pitchFamily="18" charset="0"/>
              </a:rPr>
              <a:t>medicines.</a:t>
            </a:r>
          </a:p>
          <a:p>
            <a:pPr algn="just"/>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are the three pillars on which the health of the patients depend</a:t>
            </a:r>
            <a:r>
              <a:rPr lang="en-US" dirty="0" smtClean="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ICH Guidelines accepted as law in several Countries to ensure and access the Q,S,E of medicines but are only used as guidance for the U.S Food and Drug </a:t>
            </a:r>
            <a:r>
              <a:rPr lang="en-US" dirty="0" smtClean="0">
                <a:latin typeface="Times New Roman" panose="02020603050405020304" pitchFamily="18" charset="0"/>
                <a:cs typeface="Times New Roman" panose="02020603050405020304" pitchFamily="18" charset="0"/>
              </a:rPr>
              <a:t>Administration.</a:t>
            </a:r>
          </a:p>
          <a:p>
            <a:pPr algn="just"/>
            <a:r>
              <a:rPr lang="en-US" dirty="0" smtClean="0">
                <a:latin typeface="Times New Roman" panose="02020603050405020304" pitchFamily="18" charset="0"/>
                <a:cs typeface="Times New Roman" panose="02020603050405020304" pitchFamily="18" charset="0"/>
              </a:rPr>
              <a:t>Each </a:t>
            </a:r>
            <a:r>
              <a:rPr lang="en-US" dirty="0">
                <a:latin typeface="Times New Roman" panose="02020603050405020304" pitchFamily="18" charset="0"/>
                <a:cs typeface="Times New Roman" panose="02020603050405020304" pitchFamily="18" charset="0"/>
              </a:rPr>
              <a:t>regulatory co-sponsor implements the guidelines according to its National or Regional requirements</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They are intended to be used in combination with any regional requirements.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5605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latin typeface="Times New Roman" panose="02020603050405020304" pitchFamily="18" charset="0"/>
                <a:cs typeface="Times New Roman" panose="02020603050405020304" pitchFamily="18" charset="0"/>
              </a:rPr>
              <a:t>Need to Harmonize</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Many </a:t>
            </a:r>
            <a:r>
              <a:rPr lang="en-US" dirty="0">
                <a:latin typeface="Times New Roman" panose="02020603050405020304" pitchFamily="18" charset="0"/>
                <a:cs typeface="Times New Roman" panose="02020603050405020304" pitchFamily="18" charset="0"/>
              </a:rPr>
              <a:t>time-consuming and expensive test procedures, in order to market new products, </a:t>
            </a:r>
            <a:r>
              <a:rPr lang="en-US" dirty="0" smtClean="0">
                <a:latin typeface="Times New Roman" panose="02020603050405020304" pitchFamily="18" charset="0"/>
                <a:cs typeface="Times New Roman" panose="02020603050405020304" pitchFamily="18" charset="0"/>
              </a:rPr>
              <a:t>internationally.</a:t>
            </a:r>
          </a:p>
          <a:p>
            <a:pPr algn="just"/>
            <a:r>
              <a:rPr lang="en-US" dirty="0" smtClean="0">
                <a:latin typeface="Times New Roman" panose="02020603050405020304" pitchFamily="18" charset="0"/>
                <a:cs typeface="Times New Roman" panose="02020603050405020304" pitchFamily="18" charset="0"/>
              </a:rPr>
              <a:t>Over </a:t>
            </a:r>
            <a:r>
              <a:rPr lang="en-US" dirty="0">
                <a:latin typeface="Times New Roman" panose="02020603050405020304" pitchFamily="18" charset="0"/>
                <a:cs typeface="Times New Roman" panose="02020603050405020304" pitchFamily="18" charset="0"/>
              </a:rPr>
              <a:t>rising costs of health care making safe and efficacious new treatments available to patients in </a:t>
            </a:r>
            <a:r>
              <a:rPr lang="en-US" dirty="0" smtClean="0">
                <a:latin typeface="Times New Roman" panose="02020603050405020304" pitchFamily="18" charset="0"/>
                <a:cs typeface="Times New Roman" panose="02020603050405020304" pitchFamily="18" charset="0"/>
              </a:rPr>
              <a:t>need.</a:t>
            </a:r>
          </a:p>
          <a:p>
            <a:pPr algn="just"/>
            <a:r>
              <a:rPr lang="en-US" dirty="0" smtClean="0">
                <a:latin typeface="Times New Roman" panose="02020603050405020304" pitchFamily="18" charset="0"/>
                <a:cs typeface="Times New Roman" panose="02020603050405020304" pitchFamily="18" charset="0"/>
              </a:rPr>
              <a:t>Divergence </a:t>
            </a:r>
            <a:r>
              <a:rPr lang="en-US" dirty="0">
                <a:latin typeface="Times New Roman" panose="02020603050405020304" pitchFamily="18" charset="0"/>
                <a:cs typeface="Times New Roman" panose="02020603050405020304" pitchFamily="18" charset="0"/>
              </a:rPr>
              <a:t>in technical requirements from country to country.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9294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latin typeface="Times New Roman" panose="02020603050405020304" pitchFamily="18" charset="0"/>
                <a:cs typeface="Times New Roman" panose="02020603050405020304" pitchFamily="18" charset="0"/>
              </a:rPr>
              <a:t>ORIGIN OF ICH</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en-US" dirty="0" smtClean="0">
                <a:latin typeface="Times New Roman" panose="02020603050405020304" pitchFamily="18" charset="0"/>
                <a:cs typeface="Times New Roman" panose="02020603050405020304" pitchFamily="18" charset="0"/>
              </a:rPr>
              <a:t>Harmonization </a:t>
            </a:r>
            <a:r>
              <a:rPr lang="en-US" dirty="0">
                <a:latin typeface="Times New Roman" panose="02020603050405020304" pitchFamily="18" charset="0"/>
                <a:cs typeface="Times New Roman" panose="02020603050405020304" pitchFamily="18" charset="0"/>
              </a:rPr>
              <a:t>of regulatory requirements was pioneered by the EU, Europe, in the 1980s as the </a:t>
            </a:r>
            <a:r>
              <a:rPr lang="en-US" dirty="0" smtClean="0">
                <a:latin typeface="Times New Roman" panose="02020603050405020304" pitchFamily="18" charset="0"/>
                <a:cs typeface="Times New Roman" panose="02020603050405020304" pitchFamily="18" charset="0"/>
              </a:rPr>
              <a:t>Europe </a:t>
            </a:r>
            <a:r>
              <a:rPr lang="en-US" dirty="0">
                <a:latin typeface="Times New Roman" panose="02020603050405020304" pitchFamily="18" charset="0"/>
                <a:cs typeface="Times New Roman" panose="02020603050405020304" pitchFamily="18" charset="0"/>
              </a:rPr>
              <a:t>move towards the development of single </a:t>
            </a:r>
            <a:r>
              <a:rPr lang="en-US" dirty="0" smtClean="0">
                <a:latin typeface="Times New Roman" panose="02020603050405020304" pitchFamily="18" charset="0"/>
                <a:cs typeface="Times New Roman" panose="02020603050405020304" pitchFamily="18" charset="0"/>
              </a:rPr>
              <a:t>market. </a:t>
            </a:r>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success achieved in </a:t>
            </a:r>
            <a:r>
              <a:rPr lang="en-US" dirty="0" smtClean="0">
                <a:latin typeface="Times New Roman" panose="02020603050405020304" pitchFamily="18" charset="0"/>
                <a:cs typeface="Times New Roman" panose="02020603050405020304" pitchFamily="18" charset="0"/>
              </a:rPr>
              <a:t>Europe </a:t>
            </a:r>
            <a:r>
              <a:rPr lang="en-US" dirty="0">
                <a:latin typeface="Times New Roman" panose="02020603050405020304" pitchFamily="18" charset="0"/>
                <a:cs typeface="Times New Roman" panose="02020603050405020304" pitchFamily="18" charset="0"/>
              </a:rPr>
              <a:t>demonstrated that harmonization was </a:t>
            </a:r>
            <a:r>
              <a:rPr lang="en-US" dirty="0" smtClean="0">
                <a:latin typeface="Times New Roman" panose="02020603050405020304" pitchFamily="18" charset="0"/>
                <a:cs typeface="Times New Roman" panose="02020603050405020304" pitchFamily="18" charset="0"/>
              </a:rPr>
              <a:t>feasible. </a:t>
            </a:r>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At </a:t>
            </a:r>
            <a:r>
              <a:rPr lang="en-US" dirty="0">
                <a:latin typeface="Times New Roman" panose="02020603050405020304" pitchFamily="18" charset="0"/>
                <a:cs typeface="Times New Roman" panose="02020603050405020304" pitchFamily="18" charset="0"/>
              </a:rPr>
              <a:t>the same time there were discussions between Europe, Japan and the US on possibilities for harmonization. </a:t>
            </a: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birth of ICH took place at a meeting in April </a:t>
            </a:r>
            <a:r>
              <a:rPr lang="en-US" dirty="0" smtClean="0">
                <a:latin typeface="Times New Roman" panose="02020603050405020304" pitchFamily="18" charset="0"/>
                <a:cs typeface="Times New Roman" panose="02020603050405020304" pitchFamily="18" charset="0"/>
              </a:rPr>
              <a:t>1990.</a:t>
            </a:r>
          </a:p>
          <a:p>
            <a:pPr algn="just"/>
            <a:r>
              <a:rPr lang="en-US" dirty="0" smtClean="0">
                <a:latin typeface="Times New Roman" panose="02020603050405020304" pitchFamily="18" charset="0"/>
                <a:cs typeface="Times New Roman" panose="02020603050405020304" pitchFamily="18" charset="0"/>
              </a:rPr>
              <a:t>Topics </a:t>
            </a:r>
            <a:r>
              <a:rPr lang="en-US" dirty="0">
                <a:latin typeface="Times New Roman" panose="02020603050405020304" pitchFamily="18" charset="0"/>
                <a:cs typeface="Times New Roman" panose="02020603050405020304" pitchFamily="18" charset="0"/>
              </a:rPr>
              <a:t>selected for </a:t>
            </a:r>
            <a:r>
              <a:rPr lang="en-US" dirty="0" smtClean="0">
                <a:latin typeface="Times New Roman" panose="02020603050405020304" pitchFamily="18" charset="0"/>
                <a:cs typeface="Times New Roman" panose="02020603050405020304" pitchFamily="18" charset="0"/>
              </a:rPr>
              <a:t>harmonization </a:t>
            </a:r>
            <a:r>
              <a:rPr lang="en-US" dirty="0">
                <a:latin typeface="Times New Roman" panose="02020603050405020304" pitchFamily="18" charset="0"/>
                <a:cs typeface="Times New Roman" panose="02020603050405020304" pitchFamily="18" charset="0"/>
              </a:rPr>
              <a:t>would be divided into safety ,quality and efficacy to reflect the three criteria which are the basis for approving and </a:t>
            </a:r>
            <a:r>
              <a:rPr lang="en-US" dirty="0" smtClean="0">
                <a:latin typeface="Times New Roman" panose="02020603050405020304" pitchFamily="18" charset="0"/>
                <a:cs typeface="Times New Roman" panose="02020603050405020304" pitchFamily="18" charset="0"/>
              </a:rPr>
              <a:t>authorizing </a:t>
            </a:r>
            <a:r>
              <a:rPr lang="en-US" dirty="0">
                <a:latin typeface="Times New Roman" panose="02020603050405020304" pitchFamily="18" charset="0"/>
                <a:cs typeface="Times New Roman" panose="02020603050405020304" pitchFamily="18" charset="0"/>
              </a:rPr>
              <a:t>new medicinal products.</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5146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latin typeface="Times New Roman" panose="02020603050405020304" pitchFamily="18" charset="0"/>
                <a:cs typeface="Times New Roman" panose="02020603050405020304" pitchFamily="18" charset="0"/>
              </a:rPr>
              <a:t>EVOLUTION OF ICH</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First </a:t>
            </a:r>
            <a:r>
              <a:rPr lang="en-US" dirty="0">
                <a:latin typeface="Times New Roman" panose="02020603050405020304" pitchFamily="18" charset="0"/>
                <a:cs typeface="Times New Roman" panose="02020603050405020304" pitchFamily="18" charset="0"/>
              </a:rPr>
              <a:t>decade : significant progress in the development of ICH Guidelines on Safety ,Quality and Efficacy topics and also work on a number of important multidisciplinary </a:t>
            </a:r>
            <a:r>
              <a:rPr lang="en-US" dirty="0" smtClean="0">
                <a:latin typeface="Times New Roman" panose="02020603050405020304" pitchFamily="18" charset="0"/>
                <a:cs typeface="Times New Roman" panose="02020603050405020304" pitchFamily="18" charset="0"/>
              </a:rPr>
              <a:t>topics.</a:t>
            </a:r>
          </a:p>
          <a:p>
            <a:pPr algn="just"/>
            <a:r>
              <a:rPr lang="en-US" dirty="0" smtClean="0">
                <a:latin typeface="Times New Roman" panose="02020603050405020304" pitchFamily="18" charset="0"/>
                <a:cs typeface="Times New Roman" panose="02020603050405020304" pitchFamily="18" charset="0"/>
              </a:rPr>
              <a:t>Second </a:t>
            </a:r>
            <a:r>
              <a:rPr lang="en-US" dirty="0">
                <a:latin typeface="Times New Roman" panose="02020603050405020304" pitchFamily="18" charset="0"/>
                <a:cs typeface="Times New Roman" panose="02020603050405020304" pitchFamily="18" charset="0"/>
              </a:rPr>
              <a:t>decade: implementation of ICH Guidelines in the ICH regions. Expand communication and information on ICH Guidelines with other </a:t>
            </a:r>
            <a:r>
              <a:rPr lang="en-US" dirty="0" smtClean="0">
                <a:latin typeface="Times New Roman" panose="02020603050405020304" pitchFamily="18" charset="0"/>
                <a:cs typeface="Times New Roman" panose="02020603050405020304" pitchFamily="18" charset="0"/>
              </a:rPr>
              <a:t>regions.</a:t>
            </a:r>
          </a:p>
          <a:p>
            <a:pPr algn="just"/>
            <a:r>
              <a:rPr lang="en-US" dirty="0" smtClean="0">
                <a:latin typeface="Times New Roman" panose="02020603050405020304" pitchFamily="18" charset="0"/>
                <a:cs typeface="Times New Roman" panose="02020603050405020304" pitchFamily="18" charset="0"/>
              </a:rPr>
              <a:t>Third </a:t>
            </a:r>
            <a:r>
              <a:rPr lang="en-US" dirty="0">
                <a:latin typeface="Times New Roman" panose="02020603050405020304" pitchFamily="18" charset="0"/>
                <a:cs typeface="Times New Roman" panose="02020603050405020304" pitchFamily="18" charset="0"/>
              </a:rPr>
              <a:t>decade : extending the benefits of </a:t>
            </a:r>
            <a:r>
              <a:rPr lang="en-US" dirty="0" smtClean="0">
                <a:latin typeface="Times New Roman" panose="02020603050405020304" pitchFamily="18" charset="0"/>
                <a:cs typeface="Times New Roman" panose="02020603050405020304" pitchFamily="18" charset="0"/>
              </a:rPr>
              <a:t>harmonization </a:t>
            </a:r>
            <a:r>
              <a:rPr lang="en-US" dirty="0">
                <a:latin typeface="Times New Roman" panose="02020603050405020304" pitchFamily="18" charset="0"/>
                <a:cs typeface="Times New Roman" panose="02020603050405020304" pitchFamily="18" charset="0"/>
              </a:rPr>
              <a:t>beyond the ICH regions. Training ,as well as active participation of other regions in Guideline development is seen as key in this effort.</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6077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t> </a:t>
            </a:r>
            <a:r>
              <a:rPr lang="en-US" dirty="0" smtClean="0">
                <a:latin typeface="Times New Roman" panose="02020603050405020304" pitchFamily="18" charset="0"/>
                <a:cs typeface="Times New Roman" panose="02020603050405020304" pitchFamily="18" charset="0"/>
              </a:rPr>
              <a:t>OBJECTIVES OF ICH</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pPr algn="just"/>
            <a:r>
              <a:rPr lang="en-US" dirty="0" smtClean="0">
                <a:latin typeface="Times New Roman" panose="02020603050405020304" pitchFamily="18" charset="0"/>
                <a:cs typeface="Times New Roman" panose="02020603050405020304" pitchFamily="18" charset="0"/>
              </a:rPr>
              <a:t>Promote </a:t>
            </a:r>
            <a:r>
              <a:rPr lang="en-US" dirty="0">
                <a:latin typeface="Times New Roman" panose="02020603050405020304" pitchFamily="18" charset="0"/>
                <a:cs typeface="Times New Roman" panose="02020603050405020304" pitchFamily="18" charset="0"/>
              </a:rPr>
              <a:t>public health by early availability of drug in the market. </a:t>
            </a:r>
          </a:p>
          <a:p>
            <a:pPr algn="just"/>
            <a:r>
              <a:rPr lang="en-US" dirty="0" smtClean="0">
                <a:latin typeface="Times New Roman" panose="02020603050405020304" pitchFamily="18" charset="0"/>
                <a:cs typeface="Times New Roman" panose="02020603050405020304" pitchFamily="18" charset="0"/>
              </a:rPr>
              <a:t>Maintaining </a:t>
            </a:r>
            <a:r>
              <a:rPr lang="en-US" dirty="0">
                <a:latin typeface="Times New Roman" panose="02020603050405020304" pitchFamily="18" charset="0"/>
                <a:cs typeface="Times New Roman" panose="02020603050405020304" pitchFamily="18" charset="0"/>
              </a:rPr>
              <a:t>safeguards on quality, safety and </a:t>
            </a:r>
            <a:r>
              <a:rPr lang="en-US" dirty="0" smtClean="0">
                <a:latin typeface="Times New Roman" panose="02020603050405020304" pitchFamily="18" charset="0"/>
                <a:cs typeface="Times New Roman" panose="02020603050405020304" pitchFamily="18" charset="0"/>
              </a:rPr>
              <a:t>efficacy.</a:t>
            </a:r>
          </a:p>
          <a:p>
            <a:pPr algn="just"/>
            <a:r>
              <a:rPr lang="en-US" dirty="0" smtClean="0">
                <a:latin typeface="Times New Roman" panose="02020603050405020304" pitchFamily="18" charset="0"/>
                <a:cs typeface="Times New Roman" panose="02020603050405020304" pitchFamily="18" charset="0"/>
              </a:rPr>
              <a:t>Improve </a:t>
            </a:r>
            <a:r>
              <a:rPr lang="en-US" dirty="0">
                <a:latin typeface="Times New Roman" panose="02020603050405020304" pitchFamily="18" charset="0"/>
                <a:cs typeface="Times New Roman" panose="02020603050405020304" pitchFamily="18" charset="0"/>
              </a:rPr>
              <a:t>efficiency of new drug development ,Reduce registration </a:t>
            </a:r>
            <a:r>
              <a:rPr lang="en-US" dirty="0" smtClean="0">
                <a:latin typeface="Times New Roman" panose="02020603050405020304" pitchFamily="18" charset="0"/>
                <a:cs typeface="Times New Roman" panose="02020603050405020304" pitchFamily="18" charset="0"/>
              </a:rPr>
              <a:t>cost.</a:t>
            </a:r>
          </a:p>
          <a:p>
            <a:pPr algn="just"/>
            <a:r>
              <a:rPr lang="en-US" dirty="0" smtClean="0">
                <a:latin typeface="Times New Roman" panose="02020603050405020304" pitchFamily="18" charset="0"/>
                <a:cs typeface="Times New Roman" panose="02020603050405020304" pitchFamily="18" charset="0"/>
              </a:rPr>
              <a:t>Less </a:t>
            </a:r>
            <a:r>
              <a:rPr lang="en-US" dirty="0">
                <a:latin typeface="Times New Roman" panose="02020603050405020304" pitchFamily="18" charset="0"/>
                <a:cs typeface="Times New Roman" panose="02020603050405020304" pitchFamily="18" charset="0"/>
              </a:rPr>
              <a:t>expensive drugs for </a:t>
            </a:r>
            <a:r>
              <a:rPr lang="en-US" dirty="0" smtClean="0">
                <a:latin typeface="Times New Roman" panose="02020603050405020304" pitchFamily="18" charset="0"/>
                <a:cs typeface="Times New Roman" panose="02020603050405020304" pitchFamily="18" charset="0"/>
              </a:rPr>
              <a:t>patients.</a:t>
            </a:r>
          </a:p>
          <a:p>
            <a:pPr algn="just"/>
            <a:r>
              <a:rPr lang="en-US" dirty="0" smtClean="0">
                <a:latin typeface="Times New Roman" panose="02020603050405020304" pitchFamily="18" charset="0"/>
                <a:cs typeface="Times New Roman" panose="02020603050405020304" pitchFamily="18" charset="0"/>
              </a:rPr>
              <a:t>Prevent </a:t>
            </a:r>
            <a:r>
              <a:rPr lang="en-US" dirty="0">
                <a:latin typeface="Times New Roman" panose="02020603050405020304" pitchFamily="18" charset="0"/>
                <a:cs typeface="Times New Roman" panose="02020603050405020304" pitchFamily="18" charset="0"/>
              </a:rPr>
              <a:t>the duplication of clinical trails in humans</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Minimize the animal use with out compromising in safety ,efficacy of the </a:t>
            </a:r>
            <a:r>
              <a:rPr lang="en-US" dirty="0" smtClean="0">
                <a:latin typeface="Times New Roman" panose="02020603050405020304" pitchFamily="18" charset="0"/>
                <a:cs typeface="Times New Roman" panose="02020603050405020304" pitchFamily="18" charset="0"/>
              </a:rPr>
              <a:t>product.</a:t>
            </a:r>
          </a:p>
          <a:p>
            <a:pPr algn="just"/>
            <a:r>
              <a:rPr lang="en-US" dirty="0" smtClean="0">
                <a:latin typeface="Times New Roman" panose="02020603050405020304" pitchFamily="18" charset="0"/>
                <a:cs typeface="Times New Roman" panose="02020603050405020304" pitchFamily="18" charset="0"/>
              </a:rPr>
              <a:t>Mutual </a:t>
            </a:r>
            <a:r>
              <a:rPr lang="en-US" dirty="0">
                <a:latin typeface="Times New Roman" panose="02020603050405020304" pitchFamily="18" charset="0"/>
                <a:cs typeface="Times New Roman" panose="02020603050405020304" pitchFamily="18" charset="0"/>
              </a:rPr>
              <a:t>acceptance of clinical data by regulatory </a:t>
            </a:r>
            <a:r>
              <a:rPr lang="en-US" dirty="0" smtClean="0">
                <a:latin typeface="Times New Roman" panose="02020603050405020304" pitchFamily="18" charset="0"/>
                <a:cs typeface="Times New Roman" panose="02020603050405020304" pitchFamily="18" charset="0"/>
              </a:rPr>
              <a:t>authority.</a:t>
            </a:r>
          </a:p>
          <a:p>
            <a:pPr algn="just"/>
            <a:r>
              <a:rPr lang="en-US" dirty="0" smtClean="0">
                <a:latin typeface="Times New Roman" panose="02020603050405020304" pitchFamily="18" charset="0"/>
                <a:cs typeface="Times New Roman" panose="02020603050405020304" pitchFamily="18" charset="0"/>
              </a:rPr>
              <a:t>Reducing </a:t>
            </a:r>
            <a:r>
              <a:rPr lang="en-US" dirty="0">
                <a:latin typeface="Times New Roman" panose="02020603050405020304" pitchFamily="18" charset="0"/>
                <a:cs typeface="Times New Roman" panose="02020603050405020304" pitchFamily="18" charset="0"/>
              </a:rPr>
              <a:t>testing duplication.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3185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IN" dirty="0">
                <a:latin typeface="Times New Roman" panose="02020603050405020304" pitchFamily="18" charset="0"/>
                <a:cs typeface="Times New Roman" panose="02020603050405020304" pitchFamily="18" charset="0"/>
              </a:rPr>
              <a:t>ICH </a:t>
            </a:r>
            <a:r>
              <a:rPr lang="en-IN" dirty="0" smtClean="0">
                <a:latin typeface="Times New Roman" panose="02020603050405020304" pitchFamily="18" charset="0"/>
                <a:cs typeface="Times New Roman" panose="02020603050405020304" pitchFamily="18" charset="0"/>
              </a:rPr>
              <a:t>MEMBERS</a:t>
            </a:r>
            <a:endParaRPr lang="en-IN"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algn="just"/>
            <a:r>
              <a:rPr lang="en-IN" dirty="0" smtClean="0">
                <a:latin typeface="Times New Roman" panose="02020603050405020304" pitchFamily="18" charset="0"/>
                <a:cs typeface="Times New Roman" panose="02020603050405020304" pitchFamily="18" charset="0"/>
              </a:rPr>
              <a:t>EU</a:t>
            </a:r>
          </a:p>
          <a:p>
            <a:pPr algn="just"/>
            <a:r>
              <a:rPr lang="en-IN" dirty="0" smtClean="0">
                <a:latin typeface="Times New Roman" panose="02020603050405020304" pitchFamily="18" charset="0"/>
                <a:cs typeface="Times New Roman" panose="02020603050405020304" pitchFamily="18" charset="0"/>
              </a:rPr>
              <a:t>EFPIA </a:t>
            </a:r>
            <a:r>
              <a:rPr lang="en-IN" dirty="0">
                <a:latin typeface="Times New Roman" panose="02020603050405020304" pitchFamily="18" charset="0"/>
                <a:cs typeface="Times New Roman" panose="02020603050405020304" pitchFamily="18" charset="0"/>
              </a:rPr>
              <a:t>(European federation of pharmaceutical industries’ associations</a:t>
            </a:r>
            <a:r>
              <a:rPr lang="en-IN" dirty="0" smtClean="0">
                <a:latin typeface="Times New Roman" panose="02020603050405020304" pitchFamily="18" charset="0"/>
                <a:cs typeface="Times New Roman" panose="02020603050405020304" pitchFamily="18" charset="0"/>
              </a:rPr>
              <a:t>).</a:t>
            </a:r>
          </a:p>
          <a:p>
            <a:pPr algn="just"/>
            <a:r>
              <a:rPr lang="en-IN" dirty="0" smtClean="0">
                <a:latin typeface="Times New Roman" panose="02020603050405020304" pitchFamily="18" charset="0"/>
                <a:cs typeface="Times New Roman" panose="02020603050405020304" pitchFamily="18" charset="0"/>
              </a:rPr>
              <a:t>MHLW </a:t>
            </a:r>
            <a:r>
              <a:rPr lang="en-IN" dirty="0">
                <a:latin typeface="Times New Roman" panose="02020603050405020304" pitchFamily="18" charset="0"/>
                <a:cs typeface="Times New Roman" panose="02020603050405020304" pitchFamily="18" charset="0"/>
              </a:rPr>
              <a:t>(Ministry of health, </a:t>
            </a:r>
            <a:r>
              <a:rPr lang="en-IN" dirty="0" smtClean="0">
                <a:latin typeface="Times New Roman" panose="02020603050405020304" pitchFamily="18" charset="0"/>
                <a:cs typeface="Times New Roman" panose="02020603050405020304" pitchFamily="18" charset="0"/>
              </a:rPr>
              <a:t>Labour </a:t>
            </a:r>
            <a:r>
              <a:rPr lang="en-IN" dirty="0">
                <a:latin typeface="Times New Roman" panose="02020603050405020304" pitchFamily="18" charset="0"/>
                <a:cs typeface="Times New Roman" panose="02020603050405020304" pitchFamily="18" charset="0"/>
              </a:rPr>
              <a:t>and welfare, Japan</a:t>
            </a:r>
            <a:r>
              <a:rPr lang="en-IN" dirty="0" smtClean="0">
                <a:latin typeface="Times New Roman" panose="02020603050405020304" pitchFamily="18" charset="0"/>
                <a:cs typeface="Times New Roman" panose="02020603050405020304" pitchFamily="18" charset="0"/>
              </a:rPr>
              <a:t>).</a:t>
            </a:r>
          </a:p>
          <a:p>
            <a:pPr algn="just"/>
            <a:r>
              <a:rPr lang="en-IN" dirty="0" smtClean="0">
                <a:latin typeface="Times New Roman" panose="02020603050405020304" pitchFamily="18" charset="0"/>
                <a:cs typeface="Times New Roman" panose="02020603050405020304" pitchFamily="18" charset="0"/>
              </a:rPr>
              <a:t>JPMA </a:t>
            </a:r>
            <a:r>
              <a:rPr lang="en-IN" dirty="0">
                <a:latin typeface="Times New Roman" panose="02020603050405020304" pitchFamily="18" charset="0"/>
                <a:cs typeface="Times New Roman" panose="02020603050405020304" pitchFamily="18" charset="0"/>
              </a:rPr>
              <a:t>(Japan Pharmaceuticals manufacturers Association</a:t>
            </a:r>
            <a:r>
              <a:rPr lang="en-IN" dirty="0" smtClean="0">
                <a:latin typeface="Times New Roman" panose="02020603050405020304" pitchFamily="18" charset="0"/>
                <a:cs typeface="Times New Roman" panose="02020603050405020304" pitchFamily="18" charset="0"/>
              </a:rPr>
              <a:t>).</a:t>
            </a:r>
          </a:p>
          <a:p>
            <a:pPr algn="just"/>
            <a:r>
              <a:rPr lang="en-IN" dirty="0" smtClean="0">
                <a:latin typeface="Times New Roman" panose="02020603050405020304" pitchFamily="18" charset="0"/>
                <a:cs typeface="Times New Roman" panose="02020603050405020304" pitchFamily="18" charset="0"/>
              </a:rPr>
              <a:t> </a:t>
            </a:r>
            <a:r>
              <a:rPr lang="en-IN" dirty="0">
                <a:latin typeface="Times New Roman" panose="02020603050405020304" pitchFamily="18" charset="0"/>
                <a:cs typeface="Times New Roman" panose="02020603050405020304" pitchFamily="18" charset="0"/>
              </a:rPr>
              <a:t>US FDA. </a:t>
            </a:r>
          </a:p>
          <a:p>
            <a:pPr algn="just"/>
            <a:r>
              <a:rPr lang="en-IN" dirty="0" smtClean="0">
                <a:latin typeface="Times New Roman" panose="02020603050405020304" pitchFamily="18" charset="0"/>
                <a:cs typeface="Times New Roman" panose="02020603050405020304" pitchFamily="18" charset="0"/>
              </a:rPr>
              <a:t>PhRMA(pharmaceutical </a:t>
            </a:r>
            <a:r>
              <a:rPr lang="en-IN" dirty="0">
                <a:latin typeface="Times New Roman" panose="02020603050405020304" pitchFamily="18" charset="0"/>
                <a:cs typeface="Times New Roman" panose="02020603050405020304" pitchFamily="18" charset="0"/>
              </a:rPr>
              <a:t>research and manufacturers association</a:t>
            </a:r>
            <a:r>
              <a:rPr lang="en-IN" dirty="0" smtClean="0">
                <a:latin typeface="Times New Roman" panose="02020603050405020304" pitchFamily="18" charset="0"/>
                <a:cs typeface="Times New Roman" panose="02020603050405020304" pitchFamily="18" charset="0"/>
              </a:rPr>
              <a:t>).</a:t>
            </a:r>
          </a:p>
          <a:p>
            <a:pPr algn="just"/>
            <a:r>
              <a:rPr lang="en-IN" dirty="0" smtClean="0">
                <a:latin typeface="Times New Roman" panose="02020603050405020304" pitchFamily="18" charset="0"/>
                <a:cs typeface="Times New Roman" panose="02020603050405020304" pitchFamily="18" charset="0"/>
              </a:rPr>
              <a:t>Observers </a:t>
            </a:r>
            <a:r>
              <a:rPr lang="en-IN" dirty="0">
                <a:latin typeface="Times New Roman" panose="02020603050405020304" pitchFamily="18" charset="0"/>
                <a:cs typeface="Times New Roman" panose="02020603050405020304" pitchFamily="18" charset="0"/>
              </a:rPr>
              <a:t>: WHO, </a:t>
            </a:r>
            <a:r>
              <a:rPr lang="en-IN" dirty="0" smtClean="0">
                <a:latin typeface="Times New Roman" panose="02020603050405020304" pitchFamily="18" charset="0"/>
                <a:cs typeface="Times New Roman" panose="02020603050405020304" pitchFamily="18" charset="0"/>
              </a:rPr>
              <a:t>TPP(Canada).</a:t>
            </a:r>
          </a:p>
          <a:p>
            <a:pPr algn="just"/>
            <a:r>
              <a:rPr lang="en-IN" dirty="0" smtClean="0">
                <a:latin typeface="Times New Roman" panose="02020603050405020304" pitchFamily="18" charset="0"/>
                <a:cs typeface="Times New Roman" panose="02020603050405020304" pitchFamily="18" charset="0"/>
              </a:rPr>
              <a:t>International </a:t>
            </a:r>
            <a:r>
              <a:rPr lang="en-IN" dirty="0">
                <a:latin typeface="Times New Roman" panose="02020603050405020304" pitchFamily="18" charset="0"/>
                <a:cs typeface="Times New Roman" panose="02020603050405020304" pitchFamily="18" charset="0"/>
              </a:rPr>
              <a:t>federation of Pharmaceutical manufacturer’s association.</a:t>
            </a:r>
          </a:p>
        </p:txBody>
      </p:sp>
    </p:spTree>
    <p:extLst>
      <p:ext uri="{BB962C8B-B14F-4D97-AF65-F5344CB8AC3E}">
        <p14:creationId xmlns:p14="http://schemas.microsoft.com/office/powerpoint/2010/main" val="3641656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5989" y="129310"/>
            <a:ext cx="10333919" cy="6003636"/>
          </a:xfrm>
          <a:prstGeom prst="rect">
            <a:avLst/>
          </a:prstGeom>
        </p:spPr>
      </p:pic>
    </p:spTree>
    <p:extLst>
      <p:ext uri="{BB962C8B-B14F-4D97-AF65-F5344CB8AC3E}">
        <p14:creationId xmlns:p14="http://schemas.microsoft.com/office/powerpoint/2010/main" val="25796090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1071</Words>
  <Application>Microsoft Office PowerPoint</Application>
  <PresentationFormat>Widescreen</PresentationFormat>
  <Paragraphs>122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ICH</vt:lpstr>
      <vt:lpstr>CONTENTS</vt:lpstr>
      <vt:lpstr>INTRODUCTION</vt:lpstr>
      <vt:lpstr>Need to Harmonize</vt:lpstr>
      <vt:lpstr>ORIGIN OF ICH</vt:lpstr>
      <vt:lpstr>EVOLUTION OF ICH</vt:lpstr>
      <vt:lpstr> OBJECTIVES OF ICH</vt:lpstr>
      <vt:lpstr>ICH MEMBERS</vt:lpstr>
      <vt:lpstr>PowerPoint Presentation</vt:lpstr>
      <vt:lpstr>ICH GUIDELINES</vt:lpstr>
      <vt:lpstr>PowerPoint Presentation</vt:lpstr>
      <vt:lpstr>QUALITY GUIDELINES</vt:lpstr>
      <vt:lpstr>SAFETY GUIDELINES</vt:lpstr>
      <vt:lpstr>EFFICACY GUIDELINES</vt:lpstr>
      <vt:lpstr>MULTIDISCIPLINARY GUIDELINES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ICH</dc:title>
  <dc:creator>Windows User</dc:creator>
  <cp:lastModifiedBy>Windows User</cp:lastModifiedBy>
  <cp:revision>21</cp:revision>
  <dcterms:created xsi:type="dcterms:W3CDTF">2022-08-22T09:20:56Z</dcterms:created>
  <dcterms:modified xsi:type="dcterms:W3CDTF">2023-05-28T14:37:42Z</dcterms:modified>
</cp:coreProperties>
</file>