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1"/>
  </p:sldMasterIdLst>
  <p:notesMasterIdLst>
    <p:notesMasterId r:id="rId33"/>
  </p:notesMasterIdLst>
  <p:sldIdLst>
    <p:sldId id="290" r:id="rId2"/>
    <p:sldId id="261" r:id="rId3"/>
    <p:sldId id="256" r:id="rId4"/>
    <p:sldId id="258" r:id="rId5"/>
    <p:sldId id="264" r:id="rId6"/>
    <p:sldId id="263" r:id="rId7"/>
    <p:sldId id="284" r:id="rId8"/>
    <p:sldId id="260"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6" r:id="rId28"/>
    <p:sldId id="285" r:id="rId29"/>
    <p:sldId id="287" r:id="rId30"/>
    <p:sldId id="288" r:id="rId31"/>
    <p:sldId id="26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660"/>
  </p:normalViewPr>
  <p:slideViewPr>
    <p:cSldViewPr>
      <p:cViewPr varScale="1">
        <p:scale>
          <a:sx n="83" d="100"/>
          <a:sy n="83" d="100"/>
        </p:scale>
        <p:origin x="143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51E262-AB54-492D-9A38-875F80FC1D3E}" type="doc">
      <dgm:prSet loTypeId="urn:microsoft.com/office/officeart/2005/8/layout/bProcess3" loCatId="process" qsTypeId="urn:microsoft.com/office/officeart/2005/8/quickstyle/3d4" qsCatId="3D" csTypeId="urn:microsoft.com/office/officeart/2005/8/colors/accent1_2" csCatId="accent1" phldr="1"/>
      <dgm:spPr/>
      <dgm:t>
        <a:bodyPr/>
        <a:lstStyle/>
        <a:p>
          <a:endParaRPr lang="en-US"/>
        </a:p>
      </dgm:t>
    </dgm:pt>
    <dgm:pt modelId="{4FBE878A-2E2F-4386-8D2D-EFBE0FAC4A90}">
      <dgm:prSet phldrT="[Text]" custT="1"/>
      <dgm:spPr>
        <a:solidFill>
          <a:schemeClr val="accent1">
            <a:lumMod val="75000"/>
          </a:schemeClr>
        </a:solidFill>
      </dgm:spPr>
      <dgm:t>
        <a:bodyPr/>
        <a:lstStyle/>
        <a:p>
          <a:pPr algn="ctr"/>
          <a:r>
            <a:rPr lang="en-US" sz="1800" dirty="0" smtClean="0">
              <a:latin typeface="Times New Roman" pitchFamily="18" charset="0"/>
              <a:cs typeface="Times New Roman" pitchFamily="18" charset="0"/>
            </a:rPr>
            <a:t>Clearly understand the already existing strategy of the organization </a:t>
          </a:r>
        </a:p>
      </dgm:t>
    </dgm:pt>
    <dgm:pt modelId="{F223D090-A5D9-4605-8141-2701F78335D1}" type="parTrans" cxnId="{98F3FF23-C179-4C80-9857-350AE844154C}">
      <dgm:prSet/>
      <dgm:spPr/>
      <dgm:t>
        <a:bodyPr/>
        <a:lstStyle/>
        <a:p>
          <a:endParaRPr lang="en-US"/>
        </a:p>
      </dgm:t>
    </dgm:pt>
    <dgm:pt modelId="{14315B1B-4810-4D01-9219-85DBA30E4BBF}" type="sibTrans" cxnId="{98F3FF23-C179-4C80-9857-350AE844154C}">
      <dgm:prSet/>
      <dgm:spPr/>
      <dgm:t>
        <a:bodyPr/>
        <a:lstStyle/>
        <a:p>
          <a:endParaRPr lang="en-US"/>
        </a:p>
      </dgm:t>
    </dgm:pt>
    <dgm:pt modelId="{3D6B63E8-D26A-4CB2-97CD-FE462C271F40}">
      <dgm:prSet phldrT="[Text]" custT="1"/>
      <dgm:spPr>
        <a:solidFill>
          <a:schemeClr val="accent1">
            <a:lumMod val="75000"/>
          </a:schemeClr>
        </a:solidFill>
      </dgm:spPr>
      <dgm:t>
        <a:bodyPr/>
        <a:lstStyle/>
        <a:p>
          <a:r>
            <a:rPr lang="en-US" sz="1800" dirty="0" smtClean="0">
              <a:latin typeface="Times New Roman" pitchFamily="18" charset="0"/>
              <a:cs typeface="Times New Roman" pitchFamily="18" charset="0"/>
            </a:rPr>
            <a:t>Identify the critical success factors</a:t>
          </a:r>
          <a:endParaRPr lang="en-US" sz="2400" dirty="0">
            <a:latin typeface="Times New Roman" pitchFamily="18" charset="0"/>
            <a:cs typeface="Times New Roman" pitchFamily="18" charset="0"/>
          </a:endParaRPr>
        </a:p>
      </dgm:t>
    </dgm:pt>
    <dgm:pt modelId="{0F8A8190-8AC7-42B1-BEFA-02A43656E629}" type="parTrans" cxnId="{18A358D0-2AB1-4257-A148-9AFF9BFF5BDA}">
      <dgm:prSet/>
      <dgm:spPr/>
      <dgm:t>
        <a:bodyPr/>
        <a:lstStyle/>
        <a:p>
          <a:endParaRPr lang="en-US"/>
        </a:p>
      </dgm:t>
    </dgm:pt>
    <dgm:pt modelId="{7E4D58E3-95EF-436B-9B2E-ED8E33C39B16}" type="sibTrans" cxnId="{18A358D0-2AB1-4257-A148-9AFF9BFF5BDA}">
      <dgm:prSet/>
      <dgm:spPr/>
      <dgm:t>
        <a:bodyPr/>
        <a:lstStyle/>
        <a:p>
          <a:endParaRPr lang="en-US"/>
        </a:p>
      </dgm:t>
    </dgm:pt>
    <dgm:pt modelId="{A26D590E-3959-4B51-93D7-587312FC301C}">
      <dgm:prSet phldrT="[Text]" custT="1"/>
      <dgm:spPr>
        <a:solidFill>
          <a:schemeClr val="accent1">
            <a:lumMod val="75000"/>
          </a:schemeClr>
        </a:solidFill>
      </dgm:spPr>
      <dgm:t>
        <a:bodyPr/>
        <a:lstStyle/>
        <a:p>
          <a:r>
            <a:rPr lang="en-US" sz="1800" dirty="0" smtClean="0">
              <a:latin typeface="Times New Roman" pitchFamily="18" charset="0"/>
              <a:cs typeface="Times New Roman" pitchFamily="18" charset="0"/>
            </a:rPr>
            <a:t>Decide -  what to benchmark</a:t>
          </a:r>
          <a:endParaRPr lang="en-US" sz="1800" dirty="0">
            <a:latin typeface="Times New Roman" pitchFamily="18" charset="0"/>
            <a:cs typeface="Times New Roman" pitchFamily="18" charset="0"/>
          </a:endParaRPr>
        </a:p>
      </dgm:t>
    </dgm:pt>
    <dgm:pt modelId="{4543C626-18A6-41E6-9361-0E61B0136BDA}" type="parTrans" cxnId="{F433D2F3-7FEA-4728-9D4C-2590F71B986A}">
      <dgm:prSet/>
      <dgm:spPr/>
      <dgm:t>
        <a:bodyPr/>
        <a:lstStyle/>
        <a:p>
          <a:endParaRPr lang="en-US"/>
        </a:p>
      </dgm:t>
    </dgm:pt>
    <dgm:pt modelId="{D6FC7877-1B11-4288-B542-E0966C755A2E}" type="sibTrans" cxnId="{F433D2F3-7FEA-4728-9D4C-2590F71B986A}">
      <dgm:prSet/>
      <dgm:spPr/>
      <dgm:t>
        <a:bodyPr/>
        <a:lstStyle/>
        <a:p>
          <a:endParaRPr lang="en-US"/>
        </a:p>
      </dgm:t>
    </dgm:pt>
    <dgm:pt modelId="{F7B515F4-DE2C-40DE-A674-D491E952E7D7}">
      <dgm:prSet phldrT="[Text]" custT="1"/>
      <dgm:spPr>
        <a:solidFill>
          <a:schemeClr val="accent1">
            <a:lumMod val="75000"/>
          </a:schemeClr>
        </a:solidFill>
      </dgm:spPr>
      <dgm:t>
        <a:bodyPr/>
        <a:lstStyle/>
        <a:p>
          <a:r>
            <a:rPr lang="en-US" sz="2000" dirty="0" smtClean="0">
              <a:latin typeface="Times New Roman" pitchFamily="18" charset="0"/>
              <a:cs typeface="Times New Roman" pitchFamily="18" charset="0"/>
            </a:rPr>
            <a:t>How are we doing it?</a:t>
          </a:r>
          <a:endParaRPr lang="en-US" sz="2000" dirty="0">
            <a:latin typeface="Times New Roman" pitchFamily="18" charset="0"/>
            <a:cs typeface="Times New Roman" pitchFamily="18" charset="0"/>
          </a:endParaRPr>
        </a:p>
      </dgm:t>
    </dgm:pt>
    <dgm:pt modelId="{F0BAD25A-99E9-4FBF-BEF6-63E57C5750B6}" type="parTrans" cxnId="{AD7088EA-39FA-43F8-ADB6-5F3866CADD23}">
      <dgm:prSet/>
      <dgm:spPr/>
      <dgm:t>
        <a:bodyPr/>
        <a:lstStyle/>
        <a:p>
          <a:endParaRPr lang="en-US"/>
        </a:p>
      </dgm:t>
    </dgm:pt>
    <dgm:pt modelId="{BD90DDBF-C58A-4858-91A7-EB19C46005E9}" type="sibTrans" cxnId="{AD7088EA-39FA-43F8-ADB6-5F3866CADD23}">
      <dgm:prSet/>
      <dgm:spPr/>
      <dgm:t>
        <a:bodyPr/>
        <a:lstStyle/>
        <a:p>
          <a:endParaRPr lang="en-US"/>
        </a:p>
      </dgm:t>
    </dgm:pt>
    <dgm:pt modelId="{27690FB9-5E76-4264-BE49-127D86631F8A}">
      <dgm:prSet phldrT="[Text]" custT="1"/>
      <dgm:spPr>
        <a:solidFill>
          <a:schemeClr val="accent1">
            <a:lumMod val="75000"/>
          </a:schemeClr>
        </a:solidFill>
      </dgm:spPr>
      <dgm:t>
        <a:bodyPr/>
        <a:lstStyle/>
        <a:p>
          <a:pPr algn="ctr"/>
          <a:r>
            <a:rPr lang="en-US" sz="2000" dirty="0" smtClean="0">
              <a:latin typeface="Times New Roman" pitchFamily="18" charset="0"/>
              <a:cs typeface="Times New Roman" pitchFamily="18" charset="0"/>
            </a:rPr>
            <a:t>Who is the best?</a:t>
          </a:r>
        </a:p>
        <a:p>
          <a:pPr algn="ctr"/>
          <a:r>
            <a:rPr lang="en-US" sz="2000" dirty="0" smtClean="0">
              <a:latin typeface="Times New Roman" pitchFamily="18" charset="0"/>
              <a:cs typeface="Times New Roman" pitchFamily="18" charset="0"/>
            </a:rPr>
            <a:t>Data collection method</a:t>
          </a:r>
          <a:endParaRPr lang="en-US" sz="2000" dirty="0">
            <a:latin typeface="Times New Roman" pitchFamily="18" charset="0"/>
            <a:cs typeface="Times New Roman" pitchFamily="18" charset="0"/>
          </a:endParaRPr>
        </a:p>
      </dgm:t>
    </dgm:pt>
    <dgm:pt modelId="{2A6312C7-6C41-46D4-98B2-E72F9743AECD}" type="parTrans" cxnId="{060CEF76-9B47-4D69-B88A-7F53E605ECA0}">
      <dgm:prSet/>
      <dgm:spPr/>
      <dgm:t>
        <a:bodyPr/>
        <a:lstStyle/>
        <a:p>
          <a:endParaRPr lang="en-US"/>
        </a:p>
      </dgm:t>
    </dgm:pt>
    <dgm:pt modelId="{BD58F20A-2202-485E-81CF-5D415CF7702C}" type="sibTrans" cxnId="{060CEF76-9B47-4D69-B88A-7F53E605ECA0}">
      <dgm:prSet/>
      <dgm:spPr/>
      <dgm:t>
        <a:bodyPr/>
        <a:lstStyle/>
        <a:p>
          <a:endParaRPr lang="en-US"/>
        </a:p>
      </dgm:t>
    </dgm:pt>
    <dgm:pt modelId="{0B4D8232-2495-4CC9-8FF0-A7151CFE39F4}">
      <dgm:prSet custT="1"/>
      <dgm:spPr>
        <a:solidFill>
          <a:schemeClr val="accent1">
            <a:lumMod val="75000"/>
          </a:schemeClr>
        </a:solidFill>
      </dgm:spPr>
      <dgm:t>
        <a:bodyPr/>
        <a:lstStyle/>
        <a:p>
          <a:r>
            <a:rPr lang="en-US" sz="1800" dirty="0" smtClean="0">
              <a:latin typeface="Times New Roman" pitchFamily="18" charset="0"/>
              <a:cs typeface="Times New Roman" pitchFamily="18" charset="0"/>
            </a:rPr>
            <a:t>How are they doing it</a:t>
          </a:r>
          <a:endParaRPr lang="en-US" sz="1800" dirty="0">
            <a:latin typeface="Times New Roman" pitchFamily="18" charset="0"/>
            <a:cs typeface="Times New Roman" pitchFamily="18" charset="0"/>
          </a:endParaRPr>
        </a:p>
      </dgm:t>
    </dgm:pt>
    <dgm:pt modelId="{9796867A-129C-41E9-A9BB-57D639A14560}" type="parTrans" cxnId="{91697407-CF1E-475B-8090-0E95EAE702E7}">
      <dgm:prSet/>
      <dgm:spPr/>
      <dgm:t>
        <a:bodyPr/>
        <a:lstStyle/>
        <a:p>
          <a:endParaRPr lang="en-US"/>
        </a:p>
      </dgm:t>
    </dgm:pt>
    <dgm:pt modelId="{775DF5D5-E475-4288-92A4-E1D4A4B4FE8D}" type="sibTrans" cxnId="{91697407-CF1E-475B-8090-0E95EAE702E7}">
      <dgm:prSet/>
      <dgm:spPr/>
      <dgm:t>
        <a:bodyPr/>
        <a:lstStyle/>
        <a:p>
          <a:endParaRPr lang="en-US"/>
        </a:p>
      </dgm:t>
    </dgm:pt>
    <dgm:pt modelId="{5BE8A605-CC2B-42E4-BA51-26A16A50DD02}">
      <dgm:prSet custT="1"/>
      <dgm:spPr>
        <a:solidFill>
          <a:schemeClr val="accent1">
            <a:lumMod val="75000"/>
          </a:schemeClr>
        </a:solidFill>
      </dgm:spPr>
      <dgm:t>
        <a:bodyPr/>
        <a:lstStyle/>
        <a:p>
          <a:pPr algn="ctr"/>
          <a:r>
            <a:rPr lang="en-US" sz="1800" dirty="0" smtClean="0">
              <a:latin typeface="Times New Roman" pitchFamily="18" charset="0"/>
              <a:cs typeface="Times New Roman" pitchFamily="18" charset="0"/>
            </a:rPr>
            <a:t>1. Compare</a:t>
          </a:r>
        </a:p>
        <a:p>
          <a:pPr algn="ctr"/>
          <a:r>
            <a:rPr lang="en-US" sz="1800" dirty="0" smtClean="0">
              <a:latin typeface="Times New Roman" pitchFamily="18" charset="0"/>
              <a:cs typeface="Times New Roman" pitchFamily="18" charset="0"/>
            </a:rPr>
            <a:t>2. Identify the negative gaps</a:t>
          </a:r>
        </a:p>
        <a:p>
          <a:pPr algn="ctr"/>
          <a:r>
            <a:rPr lang="en-US" sz="1800" dirty="0" smtClean="0">
              <a:latin typeface="Times New Roman" pitchFamily="18" charset="0"/>
              <a:cs typeface="Times New Roman" pitchFamily="18" charset="0"/>
            </a:rPr>
            <a:t>3. By adapting “how they do it”, what will be the result</a:t>
          </a:r>
          <a:endParaRPr lang="en-US" sz="1800" dirty="0">
            <a:latin typeface="Times New Roman" pitchFamily="18" charset="0"/>
            <a:cs typeface="Times New Roman" pitchFamily="18" charset="0"/>
          </a:endParaRPr>
        </a:p>
      </dgm:t>
    </dgm:pt>
    <dgm:pt modelId="{142BE92E-3C91-4C6D-9577-A5B65AA1715E}" type="parTrans" cxnId="{12265EE3-3533-472B-BDEE-29FF6BECBA8C}">
      <dgm:prSet/>
      <dgm:spPr/>
      <dgm:t>
        <a:bodyPr/>
        <a:lstStyle/>
        <a:p>
          <a:endParaRPr lang="en-US"/>
        </a:p>
      </dgm:t>
    </dgm:pt>
    <dgm:pt modelId="{54069C25-4A37-4A28-B2D5-FA63C62EA66B}" type="sibTrans" cxnId="{12265EE3-3533-472B-BDEE-29FF6BECBA8C}">
      <dgm:prSet/>
      <dgm:spPr/>
      <dgm:t>
        <a:bodyPr/>
        <a:lstStyle/>
        <a:p>
          <a:endParaRPr lang="en-US"/>
        </a:p>
      </dgm:t>
    </dgm:pt>
    <dgm:pt modelId="{09FB6A92-A035-4F29-9EE3-49B348F653BF}">
      <dgm:prSet custT="1"/>
      <dgm:spPr>
        <a:solidFill>
          <a:schemeClr val="accent1">
            <a:lumMod val="75000"/>
          </a:schemeClr>
        </a:solidFill>
      </dgm:spPr>
      <dgm:t>
        <a:bodyPr/>
        <a:lstStyle/>
        <a:p>
          <a:r>
            <a:rPr lang="en-US" sz="2000" dirty="0" smtClean="0">
              <a:latin typeface="Times New Roman" pitchFamily="18" charset="0"/>
              <a:cs typeface="Times New Roman" pitchFamily="18" charset="0"/>
            </a:rPr>
            <a:t>Convert the finding to goals, objectives and action plans.</a:t>
          </a:r>
        </a:p>
        <a:p>
          <a:r>
            <a:rPr lang="en-US" sz="2000" dirty="0" smtClean="0">
              <a:latin typeface="Times New Roman" pitchFamily="18" charset="0"/>
              <a:cs typeface="Times New Roman" pitchFamily="18" charset="0"/>
            </a:rPr>
            <a:t>Implement the action plan</a:t>
          </a:r>
          <a:endParaRPr lang="en-US" sz="2000" dirty="0">
            <a:latin typeface="Times New Roman" pitchFamily="18" charset="0"/>
            <a:cs typeface="Times New Roman" pitchFamily="18" charset="0"/>
          </a:endParaRPr>
        </a:p>
      </dgm:t>
    </dgm:pt>
    <dgm:pt modelId="{FE354451-CDC6-4B5A-9B0E-ACA101436F0B}" type="parTrans" cxnId="{A3E4791F-6605-422C-8A45-D53165FE8C4B}">
      <dgm:prSet/>
      <dgm:spPr/>
      <dgm:t>
        <a:bodyPr/>
        <a:lstStyle/>
        <a:p>
          <a:endParaRPr lang="en-US"/>
        </a:p>
      </dgm:t>
    </dgm:pt>
    <dgm:pt modelId="{D4FCD3A0-6837-4366-B650-543356E23F33}" type="sibTrans" cxnId="{A3E4791F-6605-422C-8A45-D53165FE8C4B}">
      <dgm:prSet/>
      <dgm:spPr/>
      <dgm:t>
        <a:bodyPr/>
        <a:lstStyle/>
        <a:p>
          <a:endParaRPr lang="en-US"/>
        </a:p>
      </dgm:t>
    </dgm:pt>
    <dgm:pt modelId="{26BA2421-C59C-4676-A080-A9D42DF28E06}" type="pres">
      <dgm:prSet presAssocID="{A951E262-AB54-492D-9A38-875F80FC1D3E}" presName="Name0" presStyleCnt="0">
        <dgm:presLayoutVars>
          <dgm:dir/>
          <dgm:resizeHandles val="exact"/>
        </dgm:presLayoutVars>
      </dgm:prSet>
      <dgm:spPr/>
      <dgm:t>
        <a:bodyPr/>
        <a:lstStyle/>
        <a:p>
          <a:endParaRPr lang="en-IN"/>
        </a:p>
      </dgm:t>
    </dgm:pt>
    <dgm:pt modelId="{A489F538-8B62-46CC-AA68-5450246AC1F3}" type="pres">
      <dgm:prSet presAssocID="{4FBE878A-2E2F-4386-8D2D-EFBE0FAC4A90}" presName="node" presStyleLbl="node1" presStyleIdx="0" presStyleCnt="8" custScaleX="90837" custScaleY="64192" custLinFactNeighborX="2257" custLinFactNeighborY="8305">
        <dgm:presLayoutVars>
          <dgm:bulletEnabled val="1"/>
        </dgm:presLayoutVars>
      </dgm:prSet>
      <dgm:spPr/>
      <dgm:t>
        <a:bodyPr/>
        <a:lstStyle/>
        <a:p>
          <a:endParaRPr lang="en-US"/>
        </a:p>
      </dgm:t>
    </dgm:pt>
    <dgm:pt modelId="{8D5187D3-B89F-4ADC-8423-A9D90A56B65B}" type="pres">
      <dgm:prSet presAssocID="{14315B1B-4810-4D01-9219-85DBA30E4BBF}" presName="sibTrans" presStyleLbl="sibTrans1D1" presStyleIdx="0" presStyleCnt="7"/>
      <dgm:spPr/>
      <dgm:t>
        <a:bodyPr/>
        <a:lstStyle/>
        <a:p>
          <a:endParaRPr lang="en-IN"/>
        </a:p>
      </dgm:t>
    </dgm:pt>
    <dgm:pt modelId="{84A2D347-97A0-4C72-90B6-0AD828BD16D0}" type="pres">
      <dgm:prSet presAssocID="{14315B1B-4810-4D01-9219-85DBA30E4BBF}" presName="connectorText" presStyleLbl="sibTrans1D1" presStyleIdx="0" presStyleCnt="7"/>
      <dgm:spPr/>
      <dgm:t>
        <a:bodyPr/>
        <a:lstStyle/>
        <a:p>
          <a:endParaRPr lang="en-IN"/>
        </a:p>
      </dgm:t>
    </dgm:pt>
    <dgm:pt modelId="{37341BE7-8992-4D5A-B18B-9264D7B9AA9B}" type="pres">
      <dgm:prSet presAssocID="{3D6B63E8-D26A-4CB2-97CD-FE462C271F40}" presName="node" presStyleLbl="node1" presStyleIdx="1" presStyleCnt="8" custScaleX="88461" custScaleY="55260" custLinFactNeighborX="997" custLinFactNeighborY="4469">
        <dgm:presLayoutVars>
          <dgm:bulletEnabled val="1"/>
        </dgm:presLayoutVars>
      </dgm:prSet>
      <dgm:spPr/>
      <dgm:t>
        <a:bodyPr/>
        <a:lstStyle/>
        <a:p>
          <a:endParaRPr lang="en-US"/>
        </a:p>
      </dgm:t>
    </dgm:pt>
    <dgm:pt modelId="{B8424CC3-4BFE-4D55-AFD4-338171E1F1D4}" type="pres">
      <dgm:prSet presAssocID="{7E4D58E3-95EF-436B-9B2E-ED8E33C39B16}" presName="sibTrans" presStyleLbl="sibTrans1D1" presStyleIdx="1" presStyleCnt="7"/>
      <dgm:spPr/>
      <dgm:t>
        <a:bodyPr/>
        <a:lstStyle/>
        <a:p>
          <a:endParaRPr lang="en-IN"/>
        </a:p>
      </dgm:t>
    </dgm:pt>
    <dgm:pt modelId="{A993EF6D-4995-47CC-8459-8DF19C85A0BF}" type="pres">
      <dgm:prSet presAssocID="{7E4D58E3-95EF-436B-9B2E-ED8E33C39B16}" presName="connectorText" presStyleLbl="sibTrans1D1" presStyleIdx="1" presStyleCnt="7"/>
      <dgm:spPr/>
      <dgm:t>
        <a:bodyPr/>
        <a:lstStyle/>
        <a:p>
          <a:endParaRPr lang="en-IN"/>
        </a:p>
      </dgm:t>
    </dgm:pt>
    <dgm:pt modelId="{01655AC2-C506-46FF-A1DA-81417903C434}" type="pres">
      <dgm:prSet presAssocID="{A26D590E-3959-4B51-93D7-587312FC301C}" presName="node" presStyleLbl="node1" presStyleIdx="2" presStyleCnt="8" custScaleX="97144" custScaleY="52934" custLinFactNeighborX="4317" custLinFactNeighborY="3306">
        <dgm:presLayoutVars>
          <dgm:bulletEnabled val="1"/>
        </dgm:presLayoutVars>
      </dgm:prSet>
      <dgm:spPr/>
      <dgm:t>
        <a:bodyPr/>
        <a:lstStyle/>
        <a:p>
          <a:endParaRPr lang="en-US"/>
        </a:p>
      </dgm:t>
    </dgm:pt>
    <dgm:pt modelId="{9F473CCF-962A-474F-A29C-EE04E9A714E7}" type="pres">
      <dgm:prSet presAssocID="{D6FC7877-1B11-4288-B542-E0966C755A2E}" presName="sibTrans" presStyleLbl="sibTrans1D1" presStyleIdx="2" presStyleCnt="7"/>
      <dgm:spPr/>
      <dgm:t>
        <a:bodyPr/>
        <a:lstStyle/>
        <a:p>
          <a:endParaRPr lang="en-IN"/>
        </a:p>
      </dgm:t>
    </dgm:pt>
    <dgm:pt modelId="{436478D2-3C37-4B30-BE38-36350AAE889E}" type="pres">
      <dgm:prSet presAssocID="{D6FC7877-1B11-4288-B542-E0966C755A2E}" presName="connectorText" presStyleLbl="sibTrans1D1" presStyleIdx="2" presStyleCnt="7"/>
      <dgm:spPr/>
      <dgm:t>
        <a:bodyPr/>
        <a:lstStyle/>
        <a:p>
          <a:endParaRPr lang="en-IN"/>
        </a:p>
      </dgm:t>
    </dgm:pt>
    <dgm:pt modelId="{66B2C251-15CC-43ED-AF91-8FB98A204C56}" type="pres">
      <dgm:prSet presAssocID="{F7B515F4-DE2C-40DE-A674-D491E952E7D7}" presName="node" presStyleLbl="node1" presStyleIdx="3" presStyleCnt="8" custScaleX="87846" custScaleY="46803" custLinFactNeighborX="5603" custLinFactNeighborY="13522">
        <dgm:presLayoutVars>
          <dgm:bulletEnabled val="1"/>
        </dgm:presLayoutVars>
      </dgm:prSet>
      <dgm:spPr/>
      <dgm:t>
        <a:bodyPr/>
        <a:lstStyle/>
        <a:p>
          <a:endParaRPr lang="en-US"/>
        </a:p>
      </dgm:t>
    </dgm:pt>
    <dgm:pt modelId="{59C42E93-7D29-4EB7-93B8-3623859F1EE7}" type="pres">
      <dgm:prSet presAssocID="{BD90DDBF-C58A-4858-91A7-EB19C46005E9}" presName="sibTrans" presStyleLbl="sibTrans1D1" presStyleIdx="3" presStyleCnt="7"/>
      <dgm:spPr/>
      <dgm:t>
        <a:bodyPr/>
        <a:lstStyle/>
        <a:p>
          <a:endParaRPr lang="en-IN"/>
        </a:p>
      </dgm:t>
    </dgm:pt>
    <dgm:pt modelId="{9974EA35-BC2A-457B-BF01-378741A4786B}" type="pres">
      <dgm:prSet presAssocID="{BD90DDBF-C58A-4858-91A7-EB19C46005E9}" presName="connectorText" presStyleLbl="sibTrans1D1" presStyleIdx="3" presStyleCnt="7"/>
      <dgm:spPr/>
      <dgm:t>
        <a:bodyPr/>
        <a:lstStyle/>
        <a:p>
          <a:endParaRPr lang="en-IN"/>
        </a:p>
      </dgm:t>
    </dgm:pt>
    <dgm:pt modelId="{3C965DE0-31F3-44CF-8FDF-3E37F47835F8}" type="pres">
      <dgm:prSet presAssocID="{27690FB9-5E76-4264-BE49-127D86631F8A}" presName="node" presStyleLbl="node1" presStyleIdx="4" presStyleCnt="8" custScaleX="98252" custScaleY="56891" custLinFactNeighborX="8229" custLinFactNeighborY="13645">
        <dgm:presLayoutVars>
          <dgm:bulletEnabled val="1"/>
        </dgm:presLayoutVars>
      </dgm:prSet>
      <dgm:spPr/>
      <dgm:t>
        <a:bodyPr/>
        <a:lstStyle/>
        <a:p>
          <a:endParaRPr lang="en-IN"/>
        </a:p>
      </dgm:t>
    </dgm:pt>
    <dgm:pt modelId="{49F71706-CC16-4C53-829F-7174B8F71A50}" type="pres">
      <dgm:prSet presAssocID="{BD58F20A-2202-485E-81CF-5D415CF7702C}" presName="sibTrans" presStyleLbl="sibTrans1D1" presStyleIdx="4" presStyleCnt="7"/>
      <dgm:spPr/>
      <dgm:t>
        <a:bodyPr/>
        <a:lstStyle/>
        <a:p>
          <a:endParaRPr lang="en-IN"/>
        </a:p>
      </dgm:t>
    </dgm:pt>
    <dgm:pt modelId="{AA62718C-BB9B-442E-8BBA-CA79CB7524D6}" type="pres">
      <dgm:prSet presAssocID="{BD58F20A-2202-485E-81CF-5D415CF7702C}" presName="connectorText" presStyleLbl="sibTrans1D1" presStyleIdx="4" presStyleCnt="7"/>
      <dgm:spPr/>
      <dgm:t>
        <a:bodyPr/>
        <a:lstStyle/>
        <a:p>
          <a:endParaRPr lang="en-IN"/>
        </a:p>
      </dgm:t>
    </dgm:pt>
    <dgm:pt modelId="{C28E8738-EC07-44AA-AC2F-C9AF27C220E2}" type="pres">
      <dgm:prSet presAssocID="{0B4D8232-2495-4CC9-8FF0-A7151CFE39F4}" presName="node" presStyleLbl="node1" presStyleIdx="5" presStyleCnt="8" custScaleX="92464" custScaleY="57837" custLinFactNeighborX="5071" custLinFactNeighborY="13249">
        <dgm:presLayoutVars>
          <dgm:bulletEnabled val="1"/>
        </dgm:presLayoutVars>
      </dgm:prSet>
      <dgm:spPr/>
      <dgm:t>
        <a:bodyPr/>
        <a:lstStyle/>
        <a:p>
          <a:endParaRPr lang="en-US"/>
        </a:p>
      </dgm:t>
    </dgm:pt>
    <dgm:pt modelId="{3070D4C9-ED07-424C-9F03-37B919B4494C}" type="pres">
      <dgm:prSet presAssocID="{775DF5D5-E475-4288-92A4-E1D4A4B4FE8D}" presName="sibTrans" presStyleLbl="sibTrans1D1" presStyleIdx="5" presStyleCnt="7"/>
      <dgm:spPr/>
      <dgm:t>
        <a:bodyPr/>
        <a:lstStyle/>
        <a:p>
          <a:endParaRPr lang="en-IN"/>
        </a:p>
      </dgm:t>
    </dgm:pt>
    <dgm:pt modelId="{1A7665D1-A086-4ED5-AAF9-0E32A6F588F2}" type="pres">
      <dgm:prSet presAssocID="{775DF5D5-E475-4288-92A4-E1D4A4B4FE8D}" presName="connectorText" presStyleLbl="sibTrans1D1" presStyleIdx="5" presStyleCnt="7"/>
      <dgm:spPr/>
      <dgm:t>
        <a:bodyPr/>
        <a:lstStyle/>
        <a:p>
          <a:endParaRPr lang="en-IN"/>
        </a:p>
      </dgm:t>
    </dgm:pt>
    <dgm:pt modelId="{889441C1-5B5E-4787-96F5-A5472DE2CA99}" type="pres">
      <dgm:prSet presAssocID="{5BE8A605-CC2B-42E4-BA51-26A16A50DD02}" presName="node" presStyleLbl="node1" presStyleIdx="6" presStyleCnt="8" custScaleX="119754" custScaleY="96600" custLinFactNeighborX="3463" custLinFactNeighborY="21252">
        <dgm:presLayoutVars>
          <dgm:bulletEnabled val="1"/>
        </dgm:presLayoutVars>
      </dgm:prSet>
      <dgm:spPr/>
      <dgm:t>
        <a:bodyPr/>
        <a:lstStyle/>
        <a:p>
          <a:endParaRPr lang="en-US"/>
        </a:p>
      </dgm:t>
    </dgm:pt>
    <dgm:pt modelId="{7C968DA4-0B52-4CE2-A637-AF5A81E85A04}" type="pres">
      <dgm:prSet presAssocID="{54069C25-4A37-4A28-B2D5-FA63C62EA66B}" presName="sibTrans" presStyleLbl="sibTrans1D1" presStyleIdx="6" presStyleCnt="7"/>
      <dgm:spPr/>
      <dgm:t>
        <a:bodyPr/>
        <a:lstStyle/>
        <a:p>
          <a:endParaRPr lang="en-IN"/>
        </a:p>
      </dgm:t>
    </dgm:pt>
    <dgm:pt modelId="{B57EAA5E-75AC-4A98-BEC9-2C15C06BBB0B}" type="pres">
      <dgm:prSet presAssocID="{54069C25-4A37-4A28-B2D5-FA63C62EA66B}" presName="connectorText" presStyleLbl="sibTrans1D1" presStyleIdx="6" presStyleCnt="7"/>
      <dgm:spPr/>
      <dgm:t>
        <a:bodyPr/>
        <a:lstStyle/>
        <a:p>
          <a:endParaRPr lang="en-IN"/>
        </a:p>
      </dgm:t>
    </dgm:pt>
    <dgm:pt modelId="{1714A97E-E924-4755-A289-F27E6AA3E108}" type="pres">
      <dgm:prSet presAssocID="{09FB6A92-A035-4F29-9EE3-49B348F653BF}" presName="node" presStyleLbl="node1" presStyleIdx="7" presStyleCnt="8" custScaleX="105037" custScaleY="90674" custLinFactNeighborX="-10008" custLinFactNeighborY="21252">
        <dgm:presLayoutVars>
          <dgm:bulletEnabled val="1"/>
        </dgm:presLayoutVars>
      </dgm:prSet>
      <dgm:spPr/>
      <dgm:t>
        <a:bodyPr/>
        <a:lstStyle/>
        <a:p>
          <a:endParaRPr lang="en-US"/>
        </a:p>
      </dgm:t>
    </dgm:pt>
  </dgm:ptLst>
  <dgm:cxnLst>
    <dgm:cxn modelId="{B2A7160A-D449-42DA-BBCF-668E25947517}" type="presOf" srcId="{14315B1B-4810-4D01-9219-85DBA30E4BBF}" destId="{8D5187D3-B89F-4ADC-8423-A9D90A56B65B}" srcOrd="0" destOrd="0" presId="urn:microsoft.com/office/officeart/2005/8/layout/bProcess3"/>
    <dgm:cxn modelId="{2E8060FB-21C6-4C83-84EC-1DC5966D29B2}" type="presOf" srcId="{14315B1B-4810-4D01-9219-85DBA30E4BBF}" destId="{84A2D347-97A0-4C72-90B6-0AD828BD16D0}" srcOrd="1" destOrd="0" presId="urn:microsoft.com/office/officeart/2005/8/layout/bProcess3"/>
    <dgm:cxn modelId="{8980E87F-20CC-4EA7-B953-FA9F8AC94656}" type="presOf" srcId="{775DF5D5-E475-4288-92A4-E1D4A4B4FE8D}" destId="{3070D4C9-ED07-424C-9F03-37B919B4494C}" srcOrd="0" destOrd="0" presId="urn:microsoft.com/office/officeart/2005/8/layout/bProcess3"/>
    <dgm:cxn modelId="{CA7B4C28-A16B-4842-A8E7-132AB98E5A0D}" type="presOf" srcId="{54069C25-4A37-4A28-B2D5-FA63C62EA66B}" destId="{7C968DA4-0B52-4CE2-A637-AF5A81E85A04}" srcOrd="0" destOrd="0" presId="urn:microsoft.com/office/officeart/2005/8/layout/bProcess3"/>
    <dgm:cxn modelId="{91697407-CF1E-475B-8090-0E95EAE702E7}" srcId="{A951E262-AB54-492D-9A38-875F80FC1D3E}" destId="{0B4D8232-2495-4CC9-8FF0-A7151CFE39F4}" srcOrd="5" destOrd="0" parTransId="{9796867A-129C-41E9-A9BB-57D639A14560}" sibTransId="{775DF5D5-E475-4288-92A4-E1D4A4B4FE8D}"/>
    <dgm:cxn modelId="{98F3FF23-C179-4C80-9857-350AE844154C}" srcId="{A951E262-AB54-492D-9A38-875F80FC1D3E}" destId="{4FBE878A-2E2F-4386-8D2D-EFBE0FAC4A90}" srcOrd="0" destOrd="0" parTransId="{F223D090-A5D9-4605-8141-2701F78335D1}" sibTransId="{14315B1B-4810-4D01-9219-85DBA30E4BBF}"/>
    <dgm:cxn modelId="{CC2DF056-692F-4FAE-B9F6-2D1AA6E6F839}" type="presOf" srcId="{BD90DDBF-C58A-4858-91A7-EB19C46005E9}" destId="{59C42E93-7D29-4EB7-93B8-3623859F1EE7}" srcOrd="0" destOrd="0" presId="urn:microsoft.com/office/officeart/2005/8/layout/bProcess3"/>
    <dgm:cxn modelId="{7FC8A7D7-1488-4A92-9D05-E9356867F93B}" type="presOf" srcId="{09FB6A92-A035-4F29-9EE3-49B348F653BF}" destId="{1714A97E-E924-4755-A289-F27E6AA3E108}" srcOrd="0" destOrd="0" presId="urn:microsoft.com/office/officeart/2005/8/layout/bProcess3"/>
    <dgm:cxn modelId="{58BA901A-4CF4-4ACD-85FA-E93D63415808}" type="presOf" srcId="{F7B515F4-DE2C-40DE-A674-D491E952E7D7}" destId="{66B2C251-15CC-43ED-AF91-8FB98A204C56}" srcOrd="0" destOrd="0" presId="urn:microsoft.com/office/officeart/2005/8/layout/bProcess3"/>
    <dgm:cxn modelId="{CC17CB7C-FB66-4F7D-BB84-FCB6D5E95CA4}" type="presOf" srcId="{4FBE878A-2E2F-4386-8D2D-EFBE0FAC4A90}" destId="{A489F538-8B62-46CC-AA68-5450246AC1F3}" srcOrd="0" destOrd="0" presId="urn:microsoft.com/office/officeart/2005/8/layout/bProcess3"/>
    <dgm:cxn modelId="{F433D2F3-7FEA-4728-9D4C-2590F71B986A}" srcId="{A951E262-AB54-492D-9A38-875F80FC1D3E}" destId="{A26D590E-3959-4B51-93D7-587312FC301C}" srcOrd="2" destOrd="0" parTransId="{4543C626-18A6-41E6-9361-0E61B0136BDA}" sibTransId="{D6FC7877-1B11-4288-B542-E0966C755A2E}"/>
    <dgm:cxn modelId="{18A358D0-2AB1-4257-A148-9AFF9BFF5BDA}" srcId="{A951E262-AB54-492D-9A38-875F80FC1D3E}" destId="{3D6B63E8-D26A-4CB2-97CD-FE462C271F40}" srcOrd="1" destOrd="0" parTransId="{0F8A8190-8AC7-42B1-BEFA-02A43656E629}" sibTransId="{7E4D58E3-95EF-436B-9B2E-ED8E33C39B16}"/>
    <dgm:cxn modelId="{3AB83870-1BDE-4B0F-B2A1-52F1E26F6574}" type="presOf" srcId="{7E4D58E3-95EF-436B-9B2E-ED8E33C39B16}" destId="{A993EF6D-4995-47CC-8459-8DF19C85A0BF}" srcOrd="1" destOrd="0" presId="urn:microsoft.com/office/officeart/2005/8/layout/bProcess3"/>
    <dgm:cxn modelId="{2BD60AD8-CDFC-4E8F-8DF2-FB823F6C8BE6}" type="presOf" srcId="{3D6B63E8-D26A-4CB2-97CD-FE462C271F40}" destId="{37341BE7-8992-4D5A-B18B-9264D7B9AA9B}" srcOrd="0" destOrd="0" presId="urn:microsoft.com/office/officeart/2005/8/layout/bProcess3"/>
    <dgm:cxn modelId="{12626211-39D9-400C-93F6-3F62F89C9A4B}" type="presOf" srcId="{D6FC7877-1B11-4288-B542-E0966C755A2E}" destId="{9F473CCF-962A-474F-A29C-EE04E9A714E7}" srcOrd="0" destOrd="0" presId="urn:microsoft.com/office/officeart/2005/8/layout/bProcess3"/>
    <dgm:cxn modelId="{701C4FB8-C57E-4EBA-A55C-14562DDE565E}" type="presOf" srcId="{0B4D8232-2495-4CC9-8FF0-A7151CFE39F4}" destId="{C28E8738-EC07-44AA-AC2F-C9AF27C220E2}" srcOrd="0" destOrd="0" presId="urn:microsoft.com/office/officeart/2005/8/layout/bProcess3"/>
    <dgm:cxn modelId="{B675886A-BD56-43A6-BB8C-476FBF02C26E}" type="presOf" srcId="{27690FB9-5E76-4264-BE49-127D86631F8A}" destId="{3C965DE0-31F3-44CF-8FDF-3E37F47835F8}" srcOrd="0" destOrd="0" presId="urn:microsoft.com/office/officeart/2005/8/layout/bProcess3"/>
    <dgm:cxn modelId="{919410EE-6607-4FCD-96AB-F72030C16A75}" type="presOf" srcId="{A26D590E-3959-4B51-93D7-587312FC301C}" destId="{01655AC2-C506-46FF-A1DA-81417903C434}" srcOrd="0" destOrd="0" presId="urn:microsoft.com/office/officeart/2005/8/layout/bProcess3"/>
    <dgm:cxn modelId="{A3E4791F-6605-422C-8A45-D53165FE8C4B}" srcId="{A951E262-AB54-492D-9A38-875F80FC1D3E}" destId="{09FB6A92-A035-4F29-9EE3-49B348F653BF}" srcOrd="7" destOrd="0" parTransId="{FE354451-CDC6-4B5A-9B0E-ACA101436F0B}" sibTransId="{D4FCD3A0-6837-4366-B650-543356E23F33}"/>
    <dgm:cxn modelId="{93CD5A5C-60E0-47A5-B451-33D89F82D71E}" type="presOf" srcId="{BD58F20A-2202-485E-81CF-5D415CF7702C}" destId="{49F71706-CC16-4C53-829F-7174B8F71A50}" srcOrd="0" destOrd="0" presId="urn:microsoft.com/office/officeart/2005/8/layout/bProcess3"/>
    <dgm:cxn modelId="{F4A4A9D7-3987-479D-829F-DD35DF0876DD}" type="presOf" srcId="{D6FC7877-1B11-4288-B542-E0966C755A2E}" destId="{436478D2-3C37-4B30-BE38-36350AAE889E}" srcOrd="1" destOrd="0" presId="urn:microsoft.com/office/officeart/2005/8/layout/bProcess3"/>
    <dgm:cxn modelId="{B2B998B4-977D-420E-95D4-F5B793B6C3C7}" type="presOf" srcId="{775DF5D5-E475-4288-92A4-E1D4A4B4FE8D}" destId="{1A7665D1-A086-4ED5-AAF9-0E32A6F588F2}" srcOrd="1" destOrd="0" presId="urn:microsoft.com/office/officeart/2005/8/layout/bProcess3"/>
    <dgm:cxn modelId="{060CEF76-9B47-4D69-B88A-7F53E605ECA0}" srcId="{A951E262-AB54-492D-9A38-875F80FC1D3E}" destId="{27690FB9-5E76-4264-BE49-127D86631F8A}" srcOrd="4" destOrd="0" parTransId="{2A6312C7-6C41-46D4-98B2-E72F9743AECD}" sibTransId="{BD58F20A-2202-485E-81CF-5D415CF7702C}"/>
    <dgm:cxn modelId="{4942D949-9149-41FC-94A4-76CD1C725848}" type="presOf" srcId="{5BE8A605-CC2B-42E4-BA51-26A16A50DD02}" destId="{889441C1-5B5E-4787-96F5-A5472DE2CA99}" srcOrd="0" destOrd="0" presId="urn:microsoft.com/office/officeart/2005/8/layout/bProcess3"/>
    <dgm:cxn modelId="{56DD07C2-4ABC-452F-9DAE-E30F4BFAA742}" type="presOf" srcId="{BD90DDBF-C58A-4858-91A7-EB19C46005E9}" destId="{9974EA35-BC2A-457B-BF01-378741A4786B}" srcOrd="1" destOrd="0" presId="urn:microsoft.com/office/officeart/2005/8/layout/bProcess3"/>
    <dgm:cxn modelId="{AD7088EA-39FA-43F8-ADB6-5F3866CADD23}" srcId="{A951E262-AB54-492D-9A38-875F80FC1D3E}" destId="{F7B515F4-DE2C-40DE-A674-D491E952E7D7}" srcOrd="3" destOrd="0" parTransId="{F0BAD25A-99E9-4FBF-BEF6-63E57C5750B6}" sibTransId="{BD90DDBF-C58A-4858-91A7-EB19C46005E9}"/>
    <dgm:cxn modelId="{87D63FD7-7CE7-4A84-8C57-28B39BED0791}" type="presOf" srcId="{A951E262-AB54-492D-9A38-875F80FC1D3E}" destId="{26BA2421-C59C-4676-A080-A9D42DF28E06}" srcOrd="0" destOrd="0" presId="urn:microsoft.com/office/officeart/2005/8/layout/bProcess3"/>
    <dgm:cxn modelId="{12265EE3-3533-472B-BDEE-29FF6BECBA8C}" srcId="{A951E262-AB54-492D-9A38-875F80FC1D3E}" destId="{5BE8A605-CC2B-42E4-BA51-26A16A50DD02}" srcOrd="6" destOrd="0" parTransId="{142BE92E-3C91-4C6D-9577-A5B65AA1715E}" sibTransId="{54069C25-4A37-4A28-B2D5-FA63C62EA66B}"/>
    <dgm:cxn modelId="{E6ABFC38-76C9-4CCF-B173-187DB7E45BD4}" type="presOf" srcId="{54069C25-4A37-4A28-B2D5-FA63C62EA66B}" destId="{B57EAA5E-75AC-4A98-BEC9-2C15C06BBB0B}" srcOrd="1" destOrd="0" presId="urn:microsoft.com/office/officeart/2005/8/layout/bProcess3"/>
    <dgm:cxn modelId="{80867AEB-71CE-4964-AA84-A37C71DCDA56}" type="presOf" srcId="{7E4D58E3-95EF-436B-9B2E-ED8E33C39B16}" destId="{B8424CC3-4BFE-4D55-AFD4-338171E1F1D4}" srcOrd="0" destOrd="0" presId="urn:microsoft.com/office/officeart/2005/8/layout/bProcess3"/>
    <dgm:cxn modelId="{3C6C3B47-FA23-426F-A126-9A9558403AE3}" type="presOf" srcId="{BD58F20A-2202-485E-81CF-5D415CF7702C}" destId="{AA62718C-BB9B-442E-8BBA-CA79CB7524D6}" srcOrd="1" destOrd="0" presId="urn:microsoft.com/office/officeart/2005/8/layout/bProcess3"/>
    <dgm:cxn modelId="{7E3C495B-CF98-4CDE-B1F2-AE70BD6F517D}" type="presParOf" srcId="{26BA2421-C59C-4676-A080-A9D42DF28E06}" destId="{A489F538-8B62-46CC-AA68-5450246AC1F3}" srcOrd="0" destOrd="0" presId="urn:microsoft.com/office/officeart/2005/8/layout/bProcess3"/>
    <dgm:cxn modelId="{E2BA55E3-97D4-46A6-895E-C07C243450DE}" type="presParOf" srcId="{26BA2421-C59C-4676-A080-A9D42DF28E06}" destId="{8D5187D3-B89F-4ADC-8423-A9D90A56B65B}" srcOrd="1" destOrd="0" presId="urn:microsoft.com/office/officeart/2005/8/layout/bProcess3"/>
    <dgm:cxn modelId="{66402207-F108-4197-98A3-9DD59ADBD69C}" type="presParOf" srcId="{8D5187D3-B89F-4ADC-8423-A9D90A56B65B}" destId="{84A2D347-97A0-4C72-90B6-0AD828BD16D0}" srcOrd="0" destOrd="0" presId="urn:microsoft.com/office/officeart/2005/8/layout/bProcess3"/>
    <dgm:cxn modelId="{418C5C45-87F4-4E90-8B04-98495C8A44C0}" type="presParOf" srcId="{26BA2421-C59C-4676-A080-A9D42DF28E06}" destId="{37341BE7-8992-4D5A-B18B-9264D7B9AA9B}" srcOrd="2" destOrd="0" presId="urn:microsoft.com/office/officeart/2005/8/layout/bProcess3"/>
    <dgm:cxn modelId="{584C8B4E-F585-49F1-B7B8-DBE16FF4738A}" type="presParOf" srcId="{26BA2421-C59C-4676-A080-A9D42DF28E06}" destId="{B8424CC3-4BFE-4D55-AFD4-338171E1F1D4}" srcOrd="3" destOrd="0" presId="urn:microsoft.com/office/officeart/2005/8/layout/bProcess3"/>
    <dgm:cxn modelId="{4952DBF2-5F54-4006-8D10-D705DF6838BA}" type="presParOf" srcId="{B8424CC3-4BFE-4D55-AFD4-338171E1F1D4}" destId="{A993EF6D-4995-47CC-8459-8DF19C85A0BF}" srcOrd="0" destOrd="0" presId="urn:microsoft.com/office/officeart/2005/8/layout/bProcess3"/>
    <dgm:cxn modelId="{8C3D99DA-BBAA-4329-B60B-1563D49F8D1A}" type="presParOf" srcId="{26BA2421-C59C-4676-A080-A9D42DF28E06}" destId="{01655AC2-C506-46FF-A1DA-81417903C434}" srcOrd="4" destOrd="0" presId="urn:microsoft.com/office/officeart/2005/8/layout/bProcess3"/>
    <dgm:cxn modelId="{9C7FD0AA-BF58-4D03-8525-673F338D6806}" type="presParOf" srcId="{26BA2421-C59C-4676-A080-A9D42DF28E06}" destId="{9F473CCF-962A-474F-A29C-EE04E9A714E7}" srcOrd="5" destOrd="0" presId="urn:microsoft.com/office/officeart/2005/8/layout/bProcess3"/>
    <dgm:cxn modelId="{FE3BBC18-E9DF-44BF-8DD9-85AEA7226F7F}" type="presParOf" srcId="{9F473CCF-962A-474F-A29C-EE04E9A714E7}" destId="{436478D2-3C37-4B30-BE38-36350AAE889E}" srcOrd="0" destOrd="0" presId="urn:microsoft.com/office/officeart/2005/8/layout/bProcess3"/>
    <dgm:cxn modelId="{5242F8A0-C36B-4DD8-B463-FCF1746B86D8}" type="presParOf" srcId="{26BA2421-C59C-4676-A080-A9D42DF28E06}" destId="{66B2C251-15CC-43ED-AF91-8FB98A204C56}" srcOrd="6" destOrd="0" presId="urn:microsoft.com/office/officeart/2005/8/layout/bProcess3"/>
    <dgm:cxn modelId="{F0AEC0D3-DE01-4AB9-9462-F4165029EAAD}" type="presParOf" srcId="{26BA2421-C59C-4676-A080-A9D42DF28E06}" destId="{59C42E93-7D29-4EB7-93B8-3623859F1EE7}" srcOrd="7" destOrd="0" presId="urn:microsoft.com/office/officeart/2005/8/layout/bProcess3"/>
    <dgm:cxn modelId="{71CC2839-A6BF-4242-8FAD-141905D810D4}" type="presParOf" srcId="{59C42E93-7D29-4EB7-93B8-3623859F1EE7}" destId="{9974EA35-BC2A-457B-BF01-378741A4786B}" srcOrd="0" destOrd="0" presId="urn:microsoft.com/office/officeart/2005/8/layout/bProcess3"/>
    <dgm:cxn modelId="{5E908238-4846-4B3B-9540-20CC31642061}" type="presParOf" srcId="{26BA2421-C59C-4676-A080-A9D42DF28E06}" destId="{3C965DE0-31F3-44CF-8FDF-3E37F47835F8}" srcOrd="8" destOrd="0" presId="urn:microsoft.com/office/officeart/2005/8/layout/bProcess3"/>
    <dgm:cxn modelId="{E24E7673-BEDE-43D3-849C-337B0F21E532}" type="presParOf" srcId="{26BA2421-C59C-4676-A080-A9D42DF28E06}" destId="{49F71706-CC16-4C53-829F-7174B8F71A50}" srcOrd="9" destOrd="0" presId="urn:microsoft.com/office/officeart/2005/8/layout/bProcess3"/>
    <dgm:cxn modelId="{B3111865-633F-4132-AB1D-C31987B7C9A2}" type="presParOf" srcId="{49F71706-CC16-4C53-829F-7174B8F71A50}" destId="{AA62718C-BB9B-442E-8BBA-CA79CB7524D6}" srcOrd="0" destOrd="0" presId="urn:microsoft.com/office/officeart/2005/8/layout/bProcess3"/>
    <dgm:cxn modelId="{D66A0956-2F35-4977-B136-23F75CACF8A4}" type="presParOf" srcId="{26BA2421-C59C-4676-A080-A9D42DF28E06}" destId="{C28E8738-EC07-44AA-AC2F-C9AF27C220E2}" srcOrd="10" destOrd="0" presId="urn:microsoft.com/office/officeart/2005/8/layout/bProcess3"/>
    <dgm:cxn modelId="{3F0BC52B-E993-4A98-85F7-06BFC5E35271}" type="presParOf" srcId="{26BA2421-C59C-4676-A080-A9D42DF28E06}" destId="{3070D4C9-ED07-424C-9F03-37B919B4494C}" srcOrd="11" destOrd="0" presId="urn:microsoft.com/office/officeart/2005/8/layout/bProcess3"/>
    <dgm:cxn modelId="{3A6E830A-D396-497C-ABD0-B42E2CDCC320}" type="presParOf" srcId="{3070D4C9-ED07-424C-9F03-37B919B4494C}" destId="{1A7665D1-A086-4ED5-AAF9-0E32A6F588F2}" srcOrd="0" destOrd="0" presId="urn:microsoft.com/office/officeart/2005/8/layout/bProcess3"/>
    <dgm:cxn modelId="{78661288-6DFD-485E-8925-499043DB4A4D}" type="presParOf" srcId="{26BA2421-C59C-4676-A080-A9D42DF28E06}" destId="{889441C1-5B5E-4787-96F5-A5472DE2CA99}" srcOrd="12" destOrd="0" presId="urn:microsoft.com/office/officeart/2005/8/layout/bProcess3"/>
    <dgm:cxn modelId="{1845F46E-4420-4AF3-8103-37B636F4228E}" type="presParOf" srcId="{26BA2421-C59C-4676-A080-A9D42DF28E06}" destId="{7C968DA4-0B52-4CE2-A637-AF5A81E85A04}" srcOrd="13" destOrd="0" presId="urn:microsoft.com/office/officeart/2005/8/layout/bProcess3"/>
    <dgm:cxn modelId="{7DFC20C0-D5E5-483A-96FE-0B69CAC21204}" type="presParOf" srcId="{7C968DA4-0B52-4CE2-A637-AF5A81E85A04}" destId="{B57EAA5E-75AC-4A98-BEC9-2C15C06BBB0B}" srcOrd="0" destOrd="0" presId="urn:microsoft.com/office/officeart/2005/8/layout/bProcess3"/>
    <dgm:cxn modelId="{B949341E-1362-465F-AE8D-FD5760D876A6}" type="presParOf" srcId="{26BA2421-C59C-4676-A080-A9D42DF28E06}" destId="{1714A97E-E924-4755-A289-F27E6AA3E108}" srcOrd="14" destOrd="0" presId="urn:microsoft.com/office/officeart/2005/8/layout/b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5187D3-B89F-4ADC-8423-A9D90A56B65B}">
      <dsp:nvSpPr>
        <dsp:cNvPr id="0" name=""/>
        <dsp:cNvSpPr/>
      </dsp:nvSpPr>
      <dsp:spPr>
        <a:xfrm>
          <a:off x="2404162" y="1092205"/>
          <a:ext cx="530295" cy="91440"/>
        </a:xfrm>
        <a:custGeom>
          <a:avLst/>
          <a:gdLst/>
          <a:ahLst/>
          <a:cxnLst/>
          <a:rect l="0" t="0" r="0" b="0"/>
          <a:pathLst>
            <a:path>
              <a:moveTo>
                <a:pt x="0" y="105101"/>
              </a:moveTo>
              <a:lnTo>
                <a:pt x="282247" y="105101"/>
              </a:lnTo>
              <a:lnTo>
                <a:pt x="282247" y="45720"/>
              </a:lnTo>
              <a:lnTo>
                <a:pt x="530295" y="4572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655210" y="1134955"/>
        <a:ext cx="28201" cy="5939"/>
      </dsp:txXfrm>
    </dsp:sp>
    <dsp:sp modelId="{A489F538-8B62-46CC-AA68-5450246AC1F3}">
      <dsp:nvSpPr>
        <dsp:cNvPr id="0" name=""/>
        <dsp:cNvSpPr/>
      </dsp:nvSpPr>
      <dsp:spPr>
        <a:xfrm>
          <a:off x="62351" y="700457"/>
          <a:ext cx="2343610" cy="993699"/>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Clearly understand the already existing strategy of the organization </a:t>
          </a:r>
        </a:p>
      </dsp:txBody>
      <dsp:txXfrm>
        <a:off x="62351" y="700457"/>
        <a:ext cx="2343610" cy="993699"/>
      </dsp:txXfrm>
    </dsp:sp>
    <dsp:sp modelId="{B8424CC3-4BFE-4D55-AFD4-338171E1F1D4}">
      <dsp:nvSpPr>
        <dsp:cNvPr id="0" name=""/>
        <dsp:cNvSpPr/>
      </dsp:nvSpPr>
      <dsp:spPr>
        <a:xfrm>
          <a:off x="5247368" y="1074202"/>
          <a:ext cx="595898" cy="91440"/>
        </a:xfrm>
        <a:custGeom>
          <a:avLst/>
          <a:gdLst/>
          <a:ahLst/>
          <a:cxnLst/>
          <a:rect l="0" t="0" r="0" b="0"/>
          <a:pathLst>
            <a:path>
              <a:moveTo>
                <a:pt x="0" y="63723"/>
              </a:moveTo>
              <a:lnTo>
                <a:pt x="315049" y="63723"/>
              </a:lnTo>
              <a:lnTo>
                <a:pt x="315049" y="45720"/>
              </a:lnTo>
              <a:lnTo>
                <a:pt x="595898" y="4572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29649" y="1116952"/>
        <a:ext cx="31337" cy="5939"/>
      </dsp:txXfrm>
    </dsp:sp>
    <dsp:sp modelId="{37341BE7-8992-4D5A-B18B-9264D7B9AA9B}">
      <dsp:nvSpPr>
        <dsp:cNvPr id="0" name=""/>
        <dsp:cNvSpPr/>
      </dsp:nvSpPr>
      <dsp:spPr>
        <a:xfrm>
          <a:off x="2966858" y="710210"/>
          <a:ext cx="2282309" cy="855430"/>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Identify the critical success factors</a:t>
          </a:r>
          <a:endParaRPr lang="en-US" sz="2400" kern="1200" dirty="0">
            <a:latin typeface="Times New Roman" pitchFamily="18" charset="0"/>
            <a:cs typeface="Times New Roman" pitchFamily="18" charset="0"/>
          </a:endParaRPr>
        </a:p>
      </dsp:txBody>
      <dsp:txXfrm>
        <a:off x="2966858" y="710210"/>
        <a:ext cx="2282309" cy="855430"/>
      </dsp:txXfrm>
    </dsp:sp>
    <dsp:sp modelId="{9F473CCF-962A-474F-A29C-EE04E9A714E7}">
      <dsp:nvSpPr>
        <dsp:cNvPr id="0" name=""/>
        <dsp:cNvSpPr/>
      </dsp:nvSpPr>
      <dsp:spPr>
        <a:xfrm>
          <a:off x="1281900" y="1527834"/>
          <a:ext cx="5846932" cy="893490"/>
        </a:xfrm>
        <a:custGeom>
          <a:avLst/>
          <a:gdLst/>
          <a:ahLst/>
          <a:cxnLst/>
          <a:rect l="0" t="0" r="0" b="0"/>
          <a:pathLst>
            <a:path>
              <a:moveTo>
                <a:pt x="5846932" y="0"/>
              </a:moveTo>
              <a:lnTo>
                <a:pt x="5846932" y="463845"/>
              </a:lnTo>
              <a:lnTo>
                <a:pt x="0" y="463845"/>
              </a:lnTo>
              <a:lnTo>
                <a:pt x="0" y="89349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057379" y="1971609"/>
        <a:ext cx="295975" cy="5939"/>
      </dsp:txXfrm>
    </dsp:sp>
    <dsp:sp modelId="{01655AC2-C506-46FF-A1DA-81417903C434}">
      <dsp:nvSpPr>
        <dsp:cNvPr id="0" name=""/>
        <dsp:cNvSpPr/>
      </dsp:nvSpPr>
      <dsp:spPr>
        <a:xfrm>
          <a:off x="5875667" y="710210"/>
          <a:ext cx="2506332" cy="819424"/>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Decide -  what to benchmark</a:t>
          </a:r>
          <a:endParaRPr lang="en-US" sz="1800" kern="1200" dirty="0">
            <a:latin typeface="Times New Roman" pitchFamily="18" charset="0"/>
            <a:cs typeface="Times New Roman" pitchFamily="18" charset="0"/>
          </a:endParaRPr>
        </a:p>
      </dsp:txBody>
      <dsp:txXfrm>
        <a:off x="5875667" y="710210"/>
        <a:ext cx="2506332" cy="819424"/>
      </dsp:txXfrm>
    </dsp:sp>
    <dsp:sp modelId="{59C42E93-7D29-4EB7-93B8-3623859F1EE7}">
      <dsp:nvSpPr>
        <dsp:cNvPr id="0" name=""/>
        <dsp:cNvSpPr/>
      </dsp:nvSpPr>
      <dsp:spPr>
        <a:xfrm>
          <a:off x="2413321" y="2770262"/>
          <a:ext cx="630555" cy="91440"/>
        </a:xfrm>
        <a:custGeom>
          <a:avLst/>
          <a:gdLst/>
          <a:ahLst/>
          <a:cxnLst/>
          <a:rect l="0" t="0" r="0" b="0"/>
          <a:pathLst>
            <a:path>
              <a:moveTo>
                <a:pt x="0" y="45720"/>
              </a:moveTo>
              <a:lnTo>
                <a:pt x="332377" y="45720"/>
              </a:lnTo>
              <a:lnTo>
                <a:pt x="332377" y="47624"/>
              </a:lnTo>
              <a:lnTo>
                <a:pt x="630555" y="47624"/>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712070" y="2813012"/>
        <a:ext cx="33057" cy="5939"/>
      </dsp:txXfrm>
    </dsp:sp>
    <dsp:sp modelId="{66B2C251-15CC-43ED-AF91-8FB98A204C56}">
      <dsp:nvSpPr>
        <dsp:cNvPr id="0" name=""/>
        <dsp:cNvSpPr/>
      </dsp:nvSpPr>
      <dsp:spPr>
        <a:xfrm>
          <a:off x="148679" y="2453724"/>
          <a:ext cx="2266442" cy="724515"/>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How are we doing it?</a:t>
          </a:r>
          <a:endParaRPr lang="en-US" sz="2000" kern="1200" dirty="0">
            <a:latin typeface="Times New Roman" pitchFamily="18" charset="0"/>
            <a:cs typeface="Times New Roman" pitchFamily="18" charset="0"/>
          </a:endParaRPr>
        </a:p>
      </dsp:txBody>
      <dsp:txXfrm>
        <a:off x="148679" y="2453724"/>
        <a:ext cx="2266442" cy="724515"/>
      </dsp:txXfrm>
    </dsp:sp>
    <dsp:sp modelId="{49F71706-CC16-4C53-829F-7174B8F71A50}">
      <dsp:nvSpPr>
        <dsp:cNvPr id="0" name=""/>
        <dsp:cNvSpPr/>
      </dsp:nvSpPr>
      <dsp:spPr>
        <a:xfrm>
          <a:off x="5609396" y="2766036"/>
          <a:ext cx="354615" cy="91440"/>
        </a:xfrm>
        <a:custGeom>
          <a:avLst/>
          <a:gdLst/>
          <a:ahLst/>
          <a:cxnLst/>
          <a:rect l="0" t="0" r="0" b="0"/>
          <a:pathLst>
            <a:path>
              <a:moveTo>
                <a:pt x="0" y="51850"/>
              </a:moveTo>
              <a:lnTo>
                <a:pt x="194407" y="51850"/>
              </a:lnTo>
              <a:lnTo>
                <a:pt x="194407" y="45720"/>
              </a:lnTo>
              <a:lnTo>
                <a:pt x="354615" y="4572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777072" y="2808786"/>
        <a:ext cx="19263" cy="5939"/>
      </dsp:txXfrm>
    </dsp:sp>
    <dsp:sp modelId="{3C965DE0-31F3-44CF-8FDF-3E37F47835F8}">
      <dsp:nvSpPr>
        <dsp:cNvPr id="0" name=""/>
        <dsp:cNvSpPr/>
      </dsp:nvSpPr>
      <dsp:spPr>
        <a:xfrm>
          <a:off x="3076277" y="2377546"/>
          <a:ext cx="2534919" cy="880678"/>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Who is the best?</a:t>
          </a:r>
        </a:p>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Data collection method</a:t>
          </a:r>
          <a:endParaRPr lang="en-US" sz="2000" kern="1200" dirty="0">
            <a:latin typeface="Times New Roman" pitchFamily="18" charset="0"/>
            <a:cs typeface="Times New Roman" pitchFamily="18" charset="0"/>
          </a:endParaRPr>
        </a:p>
      </dsp:txBody>
      <dsp:txXfrm>
        <a:off x="3076277" y="2377546"/>
        <a:ext cx="2534919" cy="880678"/>
      </dsp:txXfrm>
    </dsp:sp>
    <dsp:sp modelId="{3070D4C9-ED07-424C-9F03-37B919B4494C}">
      <dsp:nvSpPr>
        <dsp:cNvPr id="0" name=""/>
        <dsp:cNvSpPr/>
      </dsp:nvSpPr>
      <dsp:spPr>
        <a:xfrm>
          <a:off x="1638304" y="3257617"/>
          <a:ext cx="5550901" cy="686691"/>
        </a:xfrm>
        <a:custGeom>
          <a:avLst/>
          <a:gdLst/>
          <a:ahLst/>
          <a:cxnLst/>
          <a:rect l="0" t="0" r="0" b="0"/>
          <a:pathLst>
            <a:path>
              <a:moveTo>
                <a:pt x="5550901" y="0"/>
              </a:moveTo>
              <a:lnTo>
                <a:pt x="5550901" y="360445"/>
              </a:lnTo>
              <a:lnTo>
                <a:pt x="0" y="360445"/>
              </a:lnTo>
              <a:lnTo>
                <a:pt x="0" y="686691"/>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273828" y="3597993"/>
        <a:ext cx="279852" cy="5939"/>
      </dsp:txXfrm>
    </dsp:sp>
    <dsp:sp modelId="{C28E8738-EC07-44AA-AC2F-C9AF27C220E2}">
      <dsp:nvSpPr>
        <dsp:cNvPr id="0" name=""/>
        <dsp:cNvSpPr/>
      </dsp:nvSpPr>
      <dsp:spPr>
        <a:xfrm>
          <a:off x="5996412" y="2364094"/>
          <a:ext cx="2385587" cy="895323"/>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How are they doing it</a:t>
          </a:r>
          <a:endParaRPr lang="en-US" sz="1800" kern="1200" dirty="0">
            <a:latin typeface="Times New Roman" pitchFamily="18" charset="0"/>
            <a:cs typeface="Times New Roman" pitchFamily="18" charset="0"/>
          </a:endParaRPr>
        </a:p>
      </dsp:txBody>
      <dsp:txXfrm>
        <a:off x="5996412" y="2364094"/>
        <a:ext cx="2385587" cy="895323"/>
      </dsp:txXfrm>
    </dsp:sp>
    <dsp:sp modelId="{7C968DA4-0B52-4CE2-A637-AF5A81E85A04}">
      <dsp:nvSpPr>
        <dsp:cNvPr id="0" name=""/>
        <dsp:cNvSpPr/>
      </dsp:nvSpPr>
      <dsp:spPr>
        <a:xfrm>
          <a:off x="3181341" y="4678678"/>
          <a:ext cx="215249" cy="91440"/>
        </a:xfrm>
        <a:custGeom>
          <a:avLst/>
          <a:gdLst/>
          <a:ahLst/>
          <a:cxnLst/>
          <a:rect l="0" t="0" r="0" b="0"/>
          <a:pathLst>
            <a:path>
              <a:moveTo>
                <a:pt x="0" y="45720"/>
              </a:moveTo>
              <a:lnTo>
                <a:pt x="215249" y="45720"/>
              </a:lnTo>
            </a:path>
          </a:pathLst>
        </a:custGeom>
        <a:noFill/>
        <a:ln w="6350" cap="flat" cmpd="sng" algn="ctr">
          <a:solidFill>
            <a:schemeClr val="accent1">
              <a:hueOff val="0"/>
              <a:satOff val="0"/>
              <a:lumOff val="0"/>
              <a:alphaOff val="0"/>
            </a:schemeClr>
          </a:solidFill>
          <a:prstDash val="solid"/>
          <a:miter lim="800000"/>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282820" y="4721428"/>
        <a:ext cx="12292" cy="5939"/>
      </dsp:txXfrm>
    </dsp:sp>
    <dsp:sp modelId="{889441C1-5B5E-4787-96F5-A5472DE2CA99}">
      <dsp:nvSpPr>
        <dsp:cNvPr id="0" name=""/>
        <dsp:cNvSpPr/>
      </dsp:nvSpPr>
      <dsp:spPr>
        <a:xfrm>
          <a:off x="93466" y="3976709"/>
          <a:ext cx="3089674" cy="1495378"/>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1. Compare</a:t>
          </a:r>
        </a:p>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2. Identify the negative gaps</a:t>
          </a:r>
        </a:p>
        <a:p>
          <a:pPr lvl="0" algn="ctr" defTabSz="800100">
            <a:lnSpc>
              <a:spcPct val="90000"/>
            </a:lnSpc>
            <a:spcBef>
              <a:spcPct val="0"/>
            </a:spcBef>
            <a:spcAft>
              <a:spcPct val="35000"/>
            </a:spcAft>
          </a:pPr>
          <a:r>
            <a:rPr lang="en-US" sz="1800" kern="1200" dirty="0" smtClean="0">
              <a:latin typeface="Times New Roman" pitchFamily="18" charset="0"/>
              <a:cs typeface="Times New Roman" pitchFamily="18" charset="0"/>
            </a:rPr>
            <a:t>3. By adapting “how they do it”, what will be the result</a:t>
          </a:r>
          <a:endParaRPr lang="en-US" sz="1800" kern="1200" dirty="0">
            <a:latin typeface="Times New Roman" pitchFamily="18" charset="0"/>
            <a:cs typeface="Times New Roman" pitchFamily="18" charset="0"/>
          </a:endParaRPr>
        </a:p>
      </dsp:txBody>
      <dsp:txXfrm>
        <a:off x="93466" y="3976709"/>
        <a:ext cx="3089674" cy="1495378"/>
      </dsp:txXfrm>
    </dsp:sp>
    <dsp:sp modelId="{1714A97E-E924-4755-A289-F27E6AA3E108}">
      <dsp:nvSpPr>
        <dsp:cNvPr id="0" name=""/>
        <dsp:cNvSpPr/>
      </dsp:nvSpPr>
      <dsp:spPr>
        <a:xfrm>
          <a:off x="3428991" y="4022576"/>
          <a:ext cx="2709973" cy="1403643"/>
        </a:xfrm>
        <a:prstGeom prst="rect">
          <a:avLst/>
        </a:prstGeom>
        <a:solidFill>
          <a:schemeClr val="accent1">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Convert the finding to goals, objectives and action plans.</a:t>
          </a:r>
        </a:p>
        <a:p>
          <a:pPr lvl="0" algn="ctr" defTabSz="889000">
            <a:lnSpc>
              <a:spcPct val="90000"/>
            </a:lnSpc>
            <a:spcBef>
              <a:spcPct val="0"/>
            </a:spcBef>
            <a:spcAft>
              <a:spcPct val="35000"/>
            </a:spcAft>
          </a:pPr>
          <a:r>
            <a:rPr lang="en-US" sz="2000" kern="1200" dirty="0" smtClean="0">
              <a:latin typeface="Times New Roman" pitchFamily="18" charset="0"/>
              <a:cs typeface="Times New Roman" pitchFamily="18" charset="0"/>
            </a:rPr>
            <a:t>Implement the action plan</a:t>
          </a:r>
          <a:endParaRPr lang="en-US" sz="2000" kern="1200" dirty="0">
            <a:latin typeface="Times New Roman" pitchFamily="18" charset="0"/>
            <a:cs typeface="Times New Roman" pitchFamily="18" charset="0"/>
          </a:endParaRPr>
        </a:p>
      </dsp:txBody>
      <dsp:txXfrm>
        <a:off x="3428991" y="4022576"/>
        <a:ext cx="2709973" cy="1403643"/>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DD7E7E-E26E-47CD-8E1C-391316D9ABCA}" type="datetimeFigureOut">
              <a:rPr lang="en-IN" smtClean="0"/>
              <a:pPr/>
              <a:t>28-05-2023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A54D58-E78A-45F7-BD69-58309E7A26F3}" type="slidenum">
              <a:rPr lang="en-IN" smtClean="0"/>
              <a:pPr/>
              <a:t>‹#›</a:t>
            </a:fld>
            <a:endParaRPr lang="en-IN"/>
          </a:p>
        </p:txBody>
      </p:sp>
    </p:spTree>
    <p:extLst>
      <p:ext uri="{BB962C8B-B14F-4D97-AF65-F5344CB8AC3E}">
        <p14:creationId xmlns:p14="http://schemas.microsoft.com/office/powerpoint/2010/main" val="241735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p:spPr>
        <p:txBody>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algn="ctr" eaLnBrk="0" fontAlgn="base" hangingPunct="0">
              <a:spcBef>
                <a:spcPct val="0"/>
              </a:spcBef>
              <a:spcAft>
                <a:spcPct val="0"/>
              </a:spcAft>
              <a:defRPr b="1">
                <a:solidFill>
                  <a:schemeClr val="tx1"/>
                </a:solidFill>
                <a:latin typeface="Arial" pitchFamily="34" charset="0"/>
              </a:defRPr>
            </a:lvl6pPr>
            <a:lvl7pPr marL="2971800" indent="-228600" algn="ctr" eaLnBrk="0" fontAlgn="base" hangingPunct="0">
              <a:spcBef>
                <a:spcPct val="0"/>
              </a:spcBef>
              <a:spcAft>
                <a:spcPct val="0"/>
              </a:spcAft>
              <a:defRPr b="1">
                <a:solidFill>
                  <a:schemeClr val="tx1"/>
                </a:solidFill>
                <a:latin typeface="Arial" pitchFamily="34" charset="0"/>
              </a:defRPr>
            </a:lvl7pPr>
            <a:lvl8pPr marL="3429000" indent="-228600" algn="ctr" eaLnBrk="0" fontAlgn="base" hangingPunct="0">
              <a:spcBef>
                <a:spcPct val="0"/>
              </a:spcBef>
              <a:spcAft>
                <a:spcPct val="0"/>
              </a:spcAft>
              <a:defRPr b="1">
                <a:solidFill>
                  <a:schemeClr val="tx1"/>
                </a:solidFill>
                <a:latin typeface="Arial" pitchFamily="34" charset="0"/>
              </a:defRPr>
            </a:lvl8pPr>
            <a:lvl9pPr marL="3886200" indent="-228600" algn="ctr" eaLnBrk="0" fontAlgn="base" hangingPunct="0">
              <a:spcBef>
                <a:spcPct val="0"/>
              </a:spcBef>
              <a:spcAft>
                <a:spcPct val="0"/>
              </a:spcAft>
              <a:defRPr b="1">
                <a:solidFill>
                  <a:schemeClr val="tx1"/>
                </a:solidFill>
                <a:latin typeface="Arial" pitchFamily="34" charset="0"/>
              </a:defRPr>
            </a:lvl9pPr>
          </a:lstStyle>
          <a:p>
            <a:fld id="{9ED7332E-E204-4F78-A573-9E1D32723DF9}" type="slidenum">
              <a:rPr lang="en-US" b="0"/>
              <a:pPr/>
              <a:t>27</a:t>
            </a:fld>
            <a:endParaRPr lang="en-US" b="0"/>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algn="ctr" eaLnBrk="0" fontAlgn="base" hangingPunct="0">
              <a:spcBef>
                <a:spcPct val="0"/>
              </a:spcBef>
              <a:spcAft>
                <a:spcPct val="0"/>
              </a:spcAft>
              <a:defRPr b="1">
                <a:solidFill>
                  <a:schemeClr val="tx1"/>
                </a:solidFill>
                <a:latin typeface="Arial" pitchFamily="34" charset="0"/>
              </a:defRPr>
            </a:lvl6pPr>
            <a:lvl7pPr marL="2971800" indent="-228600" algn="ctr" eaLnBrk="0" fontAlgn="base" hangingPunct="0">
              <a:spcBef>
                <a:spcPct val="0"/>
              </a:spcBef>
              <a:spcAft>
                <a:spcPct val="0"/>
              </a:spcAft>
              <a:defRPr b="1">
                <a:solidFill>
                  <a:schemeClr val="tx1"/>
                </a:solidFill>
                <a:latin typeface="Arial" pitchFamily="34" charset="0"/>
              </a:defRPr>
            </a:lvl7pPr>
            <a:lvl8pPr marL="3429000" indent="-228600" algn="ctr" eaLnBrk="0" fontAlgn="base" hangingPunct="0">
              <a:spcBef>
                <a:spcPct val="0"/>
              </a:spcBef>
              <a:spcAft>
                <a:spcPct val="0"/>
              </a:spcAft>
              <a:defRPr b="1">
                <a:solidFill>
                  <a:schemeClr val="tx1"/>
                </a:solidFill>
                <a:latin typeface="Arial" pitchFamily="34" charset="0"/>
              </a:defRPr>
            </a:lvl8pPr>
            <a:lvl9pPr marL="3886200" indent="-228600" algn="ctr" eaLnBrk="0" fontAlgn="base" hangingPunct="0">
              <a:spcBef>
                <a:spcPct val="0"/>
              </a:spcBef>
              <a:spcAft>
                <a:spcPct val="0"/>
              </a:spcAft>
              <a:defRPr b="1">
                <a:solidFill>
                  <a:schemeClr val="tx1"/>
                </a:solidFill>
                <a:latin typeface="Arial" pitchFamily="34" charset="0"/>
              </a:defRPr>
            </a:lvl9pPr>
          </a:lstStyle>
          <a:p>
            <a:fld id="{874A13E5-0B05-4DBC-ABE8-9CA91538E861}" type="slidenum">
              <a:rPr lang="en-US" b="0"/>
              <a:pPr/>
              <a:t>29</a:t>
            </a:fld>
            <a:endParaRPr lang="en-US" b="0"/>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algn="ctr" eaLnBrk="0" fontAlgn="base" hangingPunct="0">
              <a:spcBef>
                <a:spcPct val="0"/>
              </a:spcBef>
              <a:spcAft>
                <a:spcPct val="0"/>
              </a:spcAft>
              <a:defRPr b="1">
                <a:solidFill>
                  <a:schemeClr val="tx1"/>
                </a:solidFill>
                <a:latin typeface="Arial" pitchFamily="34" charset="0"/>
              </a:defRPr>
            </a:lvl6pPr>
            <a:lvl7pPr marL="2971800" indent="-228600" algn="ctr" eaLnBrk="0" fontAlgn="base" hangingPunct="0">
              <a:spcBef>
                <a:spcPct val="0"/>
              </a:spcBef>
              <a:spcAft>
                <a:spcPct val="0"/>
              </a:spcAft>
              <a:defRPr b="1">
                <a:solidFill>
                  <a:schemeClr val="tx1"/>
                </a:solidFill>
                <a:latin typeface="Arial" pitchFamily="34" charset="0"/>
              </a:defRPr>
            </a:lvl7pPr>
            <a:lvl8pPr marL="3429000" indent="-228600" algn="ctr" eaLnBrk="0" fontAlgn="base" hangingPunct="0">
              <a:spcBef>
                <a:spcPct val="0"/>
              </a:spcBef>
              <a:spcAft>
                <a:spcPct val="0"/>
              </a:spcAft>
              <a:defRPr b="1">
                <a:solidFill>
                  <a:schemeClr val="tx1"/>
                </a:solidFill>
                <a:latin typeface="Arial" pitchFamily="34" charset="0"/>
              </a:defRPr>
            </a:lvl8pPr>
            <a:lvl9pPr marL="3886200" indent="-228600" algn="ctr" eaLnBrk="0" fontAlgn="base" hangingPunct="0">
              <a:spcBef>
                <a:spcPct val="0"/>
              </a:spcBef>
              <a:spcAft>
                <a:spcPct val="0"/>
              </a:spcAft>
              <a:defRPr b="1">
                <a:solidFill>
                  <a:schemeClr val="tx1"/>
                </a:solidFill>
                <a:latin typeface="Arial" pitchFamily="34" charset="0"/>
              </a:defRPr>
            </a:lvl9pPr>
          </a:lstStyle>
          <a:p>
            <a:fld id="{5E8935F0-C2BB-4CBA-82AA-D8431D3DD127}" type="slidenum">
              <a:rPr lang="en-US" b="0"/>
              <a:pPr/>
              <a:t>30</a:t>
            </a:fld>
            <a:endParaRPr lang="en-US" b="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8CEB8AE-00B9-4D86-8EFD-D09AAD7D1856}" type="datetime1">
              <a:rPr lang="en-IN" smtClean="0"/>
              <a:pPr/>
              <a:t>28-05-2023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4090108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31CEE22-D43F-44E6-A9F0-F93449BC7998}" type="datetime1">
              <a:rPr lang="en-IN" smtClean="0"/>
              <a:pPr/>
              <a:t>28-05-2023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2039911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150D0AA-E186-4135-90C3-986C1C5080AB}" type="datetime1">
              <a:rPr lang="en-IN" smtClean="0"/>
              <a:pPr/>
              <a:t>28-05-2023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292058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4E89AE0-E455-4EA1-95C5-F92CE96FD216}" type="datetime1">
              <a:rPr lang="en-IN" smtClean="0"/>
              <a:pPr/>
              <a:t>28-05-2023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4004507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E4F3FA-0665-46A5-84D9-B3AF684F2712}" type="datetime1">
              <a:rPr lang="en-IN" smtClean="0"/>
              <a:pPr/>
              <a:t>28-05-2023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254497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6CEB7C2-EA43-4292-A525-FAD788995AB0}" type="datetime1">
              <a:rPr lang="en-IN" smtClean="0"/>
              <a:pPr/>
              <a:t>28-05-2023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481204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DA93093-29A5-450A-8AAF-E143E25510E7}" type="datetime1">
              <a:rPr lang="en-IN" smtClean="0"/>
              <a:pPr/>
              <a:t>28-05-2023</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252322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F1B5BA3-4CA3-4060-858B-262CE57629AD}" type="datetime1">
              <a:rPr lang="en-IN" smtClean="0"/>
              <a:pPr/>
              <a:t>28-05-2023</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104983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9CC78-52AD-4DE5-B049-ECEC73ABDF74}" type="datetime1">
              <a:rPr lang="en-IN" smtClean="0"/>
              <a:pPr/>
              <a:t>28-05-2023</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2816522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E997488A-D000-4E05-97ED-16580E98B2C8}" type="datetime1">
              <a:rPr lang="en-IN" smtClean="0"/>
              <a:pPr/>
              <a:t>28-05-2023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3706070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56C2DF4F-DEFA-4621-90CA-6D1477267A9E}" type="datetime1">
              <a:rPr lang="en-IN" smtClean="0"/>
              <a:pPr/>
              <a:t>28-05-2023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2819827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520828C-34DF-4145-BE41-0E855337FFAE}" type="datetime1">
              <a:rPr lang="en-IN" smtClean="0"/>
              <a:pPr/>
              <a:t>28-05-2023</a:t>
            </a:fld>
            <a:endParaRPr lang="en-IN"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B265AEE-8CB9-4CF7-941D-7C77AE278BC0}" type="slidenum">
              <a:rPr lang="en-IN" smtClean="0"/>
              <a:pPr/>
              <a:t>‹#›</a:t>
            </a:fld>
            <a:endParaRPr lang="en-IN" dirty="0"/>
          </a:p>
        </p:txBody>
      </p:sp>
    </p:spTree>
    <p:extLst>
      <p:ext uri="{BB962C8B-B14F-4D97-AF65-F5344CB8AC3E}">
        <p14:creationId xmlns:p14="http://schemas.microsoft.com/office/powerpoint/2010/main" val="372484298"/>
      </p:ext>
    </p:extLst>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524750" cy="1557337"/>
          </a:xfrm>
        </p:spPr>
        <p:txBody>
          <a:bodyPr>
            <a:normAutofit fontScale="90000"/>
          </a:bodyPr>
          <a:lstStyle/>
          <a:p>
            <a:pPr algn="ctr"/>
            <a:r>
              <a:rPr lang="en-IN" sz="3600" b="1" dirty="0" smtClean="0">
                <a:latin typeface="Times New Roman" panose="02020603050405020304" pitchFamily="18" charset="0"/>
                <a:cs typeface="Times New Roman" panose="02020603050405020304" pitchFamily="18" charset="0"/>
              </a:rPr>
              <a:t>TQM</a:t>
            </a:r>
            <a:br>
              <a:rPr lang="en-IN" sz="3600" b="1" dirty="0" smtClean="0">
                <a:latin typeface="Times New Roman" panose="02020603050405020304" pitchFamily="18" charset="0"/>
                <a:cs typeface="Times New Roman" panose="02020603050405020304" pitchFamily="18" charset="0"/>
              </a:rPr>
            </a:br>
            <a:r>
              <a:rPr lang="en-IN" sz="3600" b="1" dirty="0" smtClean="0">
                <a:latin typeface="Times New Roman" panose="02020603050405020304" pitchFamily="18" charset="0"/>
                <a:cs typeface="Times New Roman" panose="02020603050405020304" pitchFamily="18" charset="0"/>
              </a:rPr>
              <a:t/>
            </a:r>
            <a:br>
              <a:rPr lang="en-IN" sz="3600" b="1" dirty="0" smtClean="0">
                <a:latin typeface="Times New Roman" panose="02020603050405020304" pitchFamily="18" charset="0"/>
                <a:cs typeface="Times New Roman" panose="02020603050405020304" pitchFamily="18" charset="0"/>
              </a:rPr>
            </a:br>
            <a:r>
              <a:rPr lang="en-IN" sz="3600" b="1" dirty="0" smtClean="0">
                <a:latin typeface="Times New Roman" panose="02020603050405020304" pitchFamily="18" charset="0"/>
                <a:cs typeface="Times New Roman" panose="02020603050405020304" pitchFamily="18" charset="0"/>
              </a:rPr>
              <a:t>TOTAL QUAITY MANAGEMENT</a:t>
            </a:r>
            <a:endParaRPr lang="en-IN" sz="3600" b="1" dirty="0">
              <a:latin typeface="Times New Roman" panose="02020603050405020304" pitchFamily="18" charset="0"/>
              <a:cs typeface="Times New Roman" panose="02020603050405020304" pitchFamily="18" charset="0"/>
            </a:endParaRPr>
          </a:p>
        </p:txBody>
      </p:sp>
      <p:sp>
        <p:nvSpPr>
          <p:cNvPr id="3" name="Subtitle 2"/>
          <p:cNvSpPr txBox="1">
            <a:spLocks/>
          </p:cNvSpPr>
          <p:nvPr/>
        </p:nvSpPr>
        <p:spPr>
          <a:xfrm>
            <a:off x="152400" y="3429000"/>
            <a:ext cx="9144000" cy="259325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IN" b="1" dirty="0" smtClean="0">
                <a:latin typeface="Times New Roman" panose="02020603050405020304" pitchFamily="18" charset="0"/>
                <a:cs typeface="Times New Roman" panose="02020603050405020304" pitchFamily="18" charset="0"/>
              </a:rPr>
              <a:t>Presented By</a:t>
            </a:r>
          </a:p>
          <a:p>
            <a:r>
              <a:rPr lang="en-IN" b="1" dirty="0" smtClean="0">
                <a:latin typeface="Times New Roman" panose="02020603050405020304" pitchFamily="18" charset="0"/>
                <a:cs typeface="Times New Roman" panose="02020603050405020304" pitchFamily="18" charset="0"/>
              </a:rPr>
              <a:t>K. Gayathri Devi, M. Pharm.,</a:t>
            </a:r>
          </a:p>
          <a:p>
            <a:r>
              <a:rPr lang="en-IN" b="1" dirty="0" smtClean="0">
                <a:latin typeface="Times New Roman" panose="02020603050405020304" pitchFamily="18" charset="0"/>
                <a:cs typeface="Times New Roman" panose="02020603050405020304" pitchFamily="18" charset="0"/>
              </a:rPr>
              <a:t>Assistant Professor,</a:t>
            </a:r>
          </a:p>
          <a:p>
            <a:r>
              <a:rPr lang="en-IN" b="1" dirty="0" smtClean="0">
                <a:latin typeface="Times New Roman" panose="02020603050405020304" pitchFamily="18" charset="0"/>
                <a:cs typeface="Times New Roman" panose="02020603050405020304" pitchFamily="18" charset="0"/>
              </a:rPr>
              <a:t>Department Of Pharmaceutical Analysis,</a:t>
            </a:r>
          </a:p>
          <a:p>
            <a:r>
              <a:rPr lang="en-IN" b="1" dirty="0" smtClean="0">
                <a:latin typeface="Times New Roman" panose="02020603050405020304" pitchFamily="18" charset="0"/>
                <a:cs typeface="Times New Roman" panose="02020603050405020304" pitchFamily="18" charset="0"/>
              </a:rPr>
              <a:t>MAM College Of Pharmacy,</a:t>
            </a:r>
          </a:p>
          <a:p>
            <a:r>
              <a:rPr lang="en-IN" b="1" dirty="0" smtClean="0">
                <a:latin typeface="Times New Roman" panose="02020603050405020304" pitchFamily="18" charset="0"/>
                <a:cs typeface="Times New Roman" panose="02020603050405020304" pitchFamily="18" charset="0"/>
              </a:rPr>
              <a:t>Kesanupalli.</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1461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1600" y="836712"/>
            <a:ext cx="7272808" cy="5472608"/>
          </a:xfrm>
        </p:spPr>
        <p:txBody>
          <a:bodyPr>
            <a:normAutofit/>
          </a:bodyPr>
          <a:lstStyle/>
          <a:p>
            <a:pPr algn="l">
              <a:lnSpc>
                <a:spcPct val="150000"/>
              </a:lnSpc>
              <a:spcBef>
                <a:spcPts val="0"/>
              </a:spcBef>
            </a:pPr>
            <a:r>
              <a:rPr lang="en-US" sz="2400" dirty="0" smtClean="0">
                <a:solidFill>
                  <a:schemeClr val="accent2">
                    <a:lumMod val="10000"/>
                  </a:schemeClr>
                </a:solidFill>
                <a:latin typeface="Times New Roman" pitchFamily="18" charset="0"/>
                <a:cs typeface="Times New Roman" pitchFamily="18" charset="0"/>
              </a:rPr>
              <a:t>       </a:t>
            </a:r>
            <a:r>
              <a:rPr lang="en-US" sz="3200" b="1" dirty="0" smtClean="0">
                <a:solidFill>
                  <a:schemeClr val="accent3">
                    <a:lumMod val="75000"/>
                  </a:schemeClr>
                </a:solidFill>
                <a:latin typeface="Times New Roman" pitchFamily="18" charset="0"/>
                <a:cs typeface="Times New Roman" pitchFamily="18" charset="0"/>
              </a:rPr>
              <a:t>8 principles are :-</a:t>
            </a:r>
          </a:p>
          <a:p>
            <a:pPr marL="457200" indent="-457200" algn="l">
              <a:lnSpc>
                <a:spcPct val="150000"/>
              </a:lnSpc>
              <a:spcBef>
                <a:spcPts val="0"/>
              </a:spcBef>
              <a:buFont typeface="+mj-lt"/>
              <a:buAutoNum type="arabicPeriod"/>
            </a:pPr>
            <a:r>
              <a:rPr lang="en-US" sz="2400" dirty="0" smtClean="0">
                <a:solidFill>
                  <a:schemeClr val="accent2">
                    <a:lumMod val="10000"/>
                  </a:schemeClr>
                </a:solidFill>
                <a:latin typeface="Times New Roman" pitchFamily="18" charset="0"/>
                <a:cs typeface="Times New Roman" pitchFamily="18" charset="0"/>
              </a:rPr>
              <a:t>Customer focus</a:t>
            </a:r>
          </a:p>
          <a:p>
            <a:pPr marL="457200" indent="-457200" algn="l">
              <a:lnSpc>
                <a:spcPct val="150000"/>
              </a:lnSpc>
              <a:spcBef>
                <a:spcPts val="0"/>
              </a:spcBef>
              <a:buFont typeface="+mj-lt"/>
              <a:buAutoNum type="arabicPeriod"/>
            </a:pPr>
            <a:r>
              <a:rPr lang="en-US" sz="2400" dirty="0" smtClean="0">
                <a:solidFill>
                  <a:schemeClr val="accent2">
                    <a:lumMod val="10000"/>
                  </a:schemeClr>
                </a:solidFill>
                <a:latin typeface="Times New Roman" pitchFamily="18" charset="0"/>
                <a:cs typeface="Times New Roman" pitchFamily="18" charset="0"/>
              </a:rPr>
              <a:t>Leadership</a:t>
            </a:r>
          </a:p>
          <a:p>
            <a:pPr marL="457200" indent="-457200" algn="l">
              <a:lnSpc>
                <a:spcPct val="150000"/>
              </a:lnSpc>
              <a:spcBef>
                <a:spcPts val="0"/>
              </a:spcBef>
              <a:buFont typeface="+mj-lt"/>
              <a:buAutoNum type="arabicPeriod"/>
            </a:pPr>
            <a:r>
              <a:rPr lang="en-US" sz="2400" dirty="0" smtClean="0">
                <a:solidFill>
                  <a:schemeClr val="accent2">
                    <a:lumMod val="10000"/>
                  </a:schemeClr>
                </a:solidFill>
                <a:latin typeface="Times New Roman" pitchFamily="18" charset="0"/>
                <a:cs typeface="Times New Roman" pitchFamily="18" charset="0"/>
              </a:rPr>
              <a:t>Involvement of employee</a:t>
            </a:r>
          </a:p>
          <a:p>
            <a:pPr marL="457200" indent="-457200" algn="l">
              <a:lnSpc>
                <a:spcPct val="150000"/>
              </a:lnSpc>
              <a:spcBef>
                <a:spcPts val="0"/>
              </a:spcBef>
              <a:buFont typeface="+mj-lt"/>
              <a:buAutoNum type="arabicPeriod"/>
            </a:pPr>
            <a:r>
              <a:rPr lang="en-US" sz="2400" dirty="0" smtClean="0">
                <a:solidFill>
                  <a:schemeClr val="accent2">
                    <a:lumMod val="10000"/>
                  </a:schemeClr>
                </a:solidFill>
                <a:latin typeface="Times New Roman" pitchFamily="18" charset="0"/>
                <a:cs typeface="Times New Roman" pitchFamily="18" charset="0"/>
              </a:rPr>
              <a:t>Process approach</a:t>
            </a:r>
          </a:p>
          <a:p>
            <a:pPr marL="457200" indent="-457200" algn="l">
              <a:lnSpc>
                <a:spcPct val="150000"/>
              </a:lnSpc>
              <a:spcBef>
                <a:spcPts val="0"/>
              </a:spcBef>
              <a:buFont typeface="+mj-lt"/>
              <a:buAutoNum type="arabicPeriod"/>
            </a:pPr>
            <a:r>
              <a:rPr lang="en-US" sz="2400" dirty="0" smtClean="0">
                <a:solidFill>
                  <a:schemeClr val="accent2">
                    <a:lumMod val="10000"/>
                  </a:schemeClr>
                </a:solidFill>
                <a:latin typeface="Times New Roman" pitchFamily="18" charset="0"/>
                <a:cs typeface="Times New Roman" pitchFamily="18" charset="0"/>
              </a:rPr>
              <a:t>System approach to management</a:t>
            </a:r>
          </a:p>
          <a:p>
            <a:pPr marL="457200" indent="-457200" algn="l">
              <a:lnSpc>
                <a:spcPct val="150000"/>
              </a:lnSpc>
              <a:spcBef>
                <a:spcPts val="0"/>
              </a:spcBef>
              <a:buFont typeface="+mj-lt"/>
              <a:buAutoNum type="arabicPeriod"/>
            </a:pPr>
            <a:r>
              <a:rPr lang="en-US" sz="2400" dirty="0" smtClean="0">
                <a:solidFill>
                  <a:schemeClr val="accent2">
                    <a:lumMod val="10000"/>
                  </a:schemeClr>
                </a:solidFill>
                <a:latin typeface="Times New Roman" pitchFamily="18" charset="0"/>
                <a:cs typeface="Times New Roman" pitchFamily="18" charset="0"/>
              </a:rPr>
              <a:t>Continual improvement</a:t>
            </a:r>
          </a:p>
          <a:p>
            <a:pPr marL="457200" indent="-457200" algn="l">
              <a:lnSpc>
                <a:spcPct val="150000"/>
              </a:lnSpc>
              <a:spcBef>
                <a:spcPts val="0"/>
              </a:spcBef>
              <a:buFont typeface="+mj-lt"/>
              <a:buAutoNum type="arabicPeriod"/>
            </a:pPr>
            <a:r>
              <a:rPr lang="en-US" sz="2400" dirty="0" smtClean="0">
                <a:solidFill>
                  <a:schemeClr val="accent2">
                    <a:lumMod val="10000"/>
                  </a:schemeClr>
                </a:solidFill>
                <a:latin typeface="Times New Roman" pitchFamily="18" charset="0"/>
                <a:cs typeface="Times New Roman" pitchFamily="18" charset="0"/>
              </a:rPr>
              <a:t>Factual approach to decision making</a:t>
            </a:r>
          </a:p>
          <a:p>
            <a:pPr marL="457200" indent="-457200" algn="l">
              <a:lnSpc>
                <a:spcPct val="150000"/>
              </a:lnSpc>
              <a:spcBef>
                <a:spcPts val="0"/>
              </a:spcBef>
              <a:buFont typeface="+mj-lt"/>
              <a:buAutoNum type="arabicPeriod"/>
            </a:pPr>
            <a:r>
              <a:rPr lang="en-US" sz="2400" dirty="0" smtClean="0">
                <a:solidFill>
                  <a:schemeClr val="accent2">
                    <a:lumMod val="10000"/>
                  </a:schemeClr>
                </a:solidFill>
                <a:latin typeface="Times New Roman" pitchFamily="18" charset="0"/>
                <a:cs typeface="Times New Roman" pitchFamily="18" charset="0"/>
              </a:rPr>
              <a:t>Mutually beneficial supplier relationship</a:t>
            </a:r>
          </a:p>
          <a:p>
            <a:pPr marL="457200" indent="-457200" algn="l">
              <a:lnSpc>
                <a:spcPct val="150000"/>
              </a:lnSpc>
              <a:spcBef>
                <a:spcPts val="0"/>
              </a:spcBef>
              <a:buFont typeface="+mj-lt"/>
              <a:buAutoNum type="arabicPeriod"/>
            </a:pP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854555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764704"/>
            <a:ext cx="7731086" cy="576063"/>
          </a:xfrm>
        </p:spPr>
        <p:txBody>
          <a:bodyPr>
            <a:normAutofit/>
          </a:bodyPr>
          <a:lstStyle/>
          <a:p>
            <a:pPr algn="l"/>
            <a:r>
              <a:rPr lang="en-US" sz="3200" b="1" dirty="0" smtClean="0">
                <a:latin typeface="Times New Roman" pitchFamily="18" charset="0"/>
                <a:cs typeface="Times New Roman" pitchFamily="18" charset="0"/>
              </a:rPr>
              <a:t>Customer </a:t>
            </a:r>
            <a:r>
              <a:rPr lang="en-US" sz="3200" b="1" dirty="0" smtClean="0">
                <a:latin typeface="Times New Roman" pitchFamily="18" charset="0"/>
                <a:cs typeface="Times New Roman" pitchFamily="18" charset="0"/>
              </a:rPr>
              <a:t>focus</a:t>
            </a:r>
            <a:endParaRPr lang="en-IN"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539552" y="1484784"/>
            <a:ext cx="7632848" cy="5040560"/>
          </a:xfrm>
        </p:spPr>
        <p:txBody>
          <a:bodyPr>
            <a:normAutofit/>
          </a:bodyPr>
          <a:lstStyle/>
          <a:p>
            <a:pPr marL="342900" indent="-342900" algn="jus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Should understand current and future customer needs</a:t>
            </a:r>
          </a:p>
          <a:p>
            <a:pPr marL="342900" indent="-342900" algn="jus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Should meet customer requirements and strive to exceed customer expectations</a:t>
            </a:r>
          </a:p>
          <a:p>
            <a:pPr marL="342900" indent="-342900" algn="just">
              <a:buFont typeface="Wingdings" pitchFamily="2" charset="2"/>
              <a:buChar char="v"/>
            </a:pPr>
            <a:endParaRPr lang="en-US" sz="2400" dirty="0">
              <a:solidFill>
                <a:schemeClr val="accent2">
                  <a:lumMod val="10000"/>
                </a:schemeClr>
              </a:solidFill>
              <a:latin typeface="Times New Roman" pitchFamily="18" charset="0"/>
              <a:cs typeface="Times New Roman" pitchFamily="18" charset="0"/>
            </a:endParaRPr>
          </a:p>
          <a:p>
            <a:pPr algn="just"/>
            <a:r>
              <a:rPr lang="en-US" sz="3200" b="1" dirty="0" smtClean="0">
                <a:latin typeface="Times New Roman" pitchFamily="18" charset="0"/>
                <a:cs typeface="Times New Roman" pitchFamily="18" charset="0"/>
              </a:rPr>
              <a:t>Leadership</a:t>
            </a:r>
            <a:endParaRPr lang="en-US" sz="3200" b="1" dirty="0" smtClean="0">
              <a:latin typeface="Times New Roman" pitchFamily="18" charset="0"/>
              <a:cs typeface="Times New Roman" pitchFamily="18" charset="0"/>
            </a:endParaRPr>
          </a:p>
          <a:p>
            <a:pPr marL="457200" indent="-457200" algn="jus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Leaders establish unity of purpose and directions of the organization</a:t>
            </a:r>
          </a:p>
          <a:p>
            <a:pPr marL="457200" indent="-457200" algn="jus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They should create the internal environment in which the people can become fully involved in achieving the organization’s objectives</a:t>
            </a:r>
          </a:p>
        </p:txBody>
      </p:sp>
    </p:spTree>
    <p:extLst>
      <p:ext uri="{BB962C8B-B14F-4D97-AF65-F5344CB8AC3E}">
        <p14:creationId xmlns:p14="http://schemas.microsoft.com/office/powerpoint/2010/main" val="3746309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9552" y="476672"/>
            <a:ext cx="7920880" cy="6048672"/>
          </a:xfrm>
        </p:spPr>
        <p:txBody>
          <a:bodyPr>
            <a:normAutofit/>
          </a:bodyPr>
          <a:lstStyle/>
          <a:p>
            <a:pPr algn="just">
              <a:lnSpc>
                <a:spcPct val="150000"/>
              </a:lnSpc>
              <a:spcBef>
                <a:spcPts val="0"/>
              </a:spcBef>
            </a:pPr>
            <a:endParaRPr lang="en-US" sz="3200" b="1" dirty="0" smtClean="0">
              <a:latin typeface="Times New Roman" pitchFamily="18" charset="0"/>
              <a:cs typeface="Times New Roman" pitchFamily="18" charset="0"/>
            </a:endParaRPr>
          </a:p>
          <a:p>
            <a:pPr algn="just">
              <a:lnSpc>
                <a:spcPct val="150000"/>
              </a:lnSpc>
              <a:spcBef>
                <a:spcPts val="0"/>
              </a:spcBef>
            </a:pPr>
            <a:r>
              <a:rPr lang="en-US" sz="3200" b="1" dirty="0" smtClean="0">
                <a:latin typeface="Times New Roman" pitchFamily="18" charset="0"/>
                <a:cs typeface="Times New Roman" pitchFamily="18" charset="0"/>
              </a:rPr>
              <a:t>Involvement of </a:t>
            </a:r>
            <a:r>
              <a:rPr lang="en-US" sz="3200" b="1" dirty="0" smtClean="0">
                <a:latin typeface="Times New Roman" pitchFamily="18" charset="0"/>
                <a:cs typeface="Times New Roman" pitchFamily="18" charset="0"/>
              </a:rPr>
              <a:t>employee</a:t>
            </a:r>
            <a:endParaRPr lang="en-US" sz="3200" b="1" dirty="0" smtClean="0">
              <a:latin typeface="Times New Roman" pitchFamily="18" charset="0"/>
              <a:cs typeface="Times New Roman" pitchFamily="18" charset="0"/>
            </a:endParaRPr>
          </a:p>
          <a:p>
            <a:pPr marL="342900" indent="-342900" algn="just">
              <a:lnSpc>
                <a:spcPct val="150000"/>
              </a:lnSpc>
              <a:spcBef>
                <a:spcPts val="0"/>
              </a:spcBef>
              <a:buFont typeface="Wingdings" pitchFamily="2" charset="2"/>
              <a:buChar char="v"/>
            </a:pPr>
            <a:r>
              <a:rPr lang="en-US" sz="2400" dirty="0" smtClean="0">
                <a:latin typeface="Times New Roman" pitchFamily="18" charset="0"/>
                <a:cs typeface="Times New Roman" pitchFamily="18" charset="0"/>
              </a:rPr>
              <a:t>Employees at all levels are the essence of an organization</a:t>
            </a:r>
          </a:p>
          <a:p>
            <a:pPr marL="342900" indent="-342900" algn="just">
              <a:lnSpc>
                <a:spcPct val="150000"/>
              </a:lnSpc>
              <a:spcBef>
                <a:spcPts val="0"/>
              </a:spcBef>
              <a:buFont typeface="Wingdings" pitchFamily="2" charset="2"/>
              <a:buChar char="v"/>
            </a:pPr>
            <a:r>
              <a:rPr lang="en-US" sz="2400" dirty="0" smtClean="0">
                <a:latin typeface="Times New Roman" pitchFamily="18" charset="0"/>
                <a:cs typeface="Times New Roman" pitchFamily="18" charset="0"/>
              </a:rPr>
              <a:t>Their full involvement enables their abilities to be used for the organization’s benefit.</a:t>
            </a:r>
          </a:p>
          <a:p>
            <a:pPr algn="just">
              <a:lnSpc>
                <a:spcPct val="150000"/>
              </a:lnSpc>
              <a:spcBef>
                <a:spcPts val="0"/>
              </a:spcBef>
            </a:pPr>
            <a:endParaRPr lang="en-US" sz="2400" dirty="0">
              <a:latin typeface="Times New Roman" pitchFamily="18" charset="0"/>
              <a:cs typeface="Times New Roman" pitchFamily="18" charset="0"/>
            </a:endParaRPr>
          </a:p>
          <a:p>
            <a:pPr algn="just">
              <a:lnSpc>
                <a:spcPct val="150000"/>
              </a:lnSpc>
              <a:spcBef>
                <a:spcPts val="0"/>
              </a:spcBef>
            </a:pPr>
            <a:r>
              <a:rPr lang="en-US" sz="3200" b="1" dirty="0" smtClean="0">
                <a:latin typeface="Times New Roman" pitchFamily="18" charset="0"/>
                <a:cs typeface="Times New Roman" pitchFamily="18" charset="0"/>
              </a:rPr>
              <a:t>Process approach </a:t>
            </a:r>
          </a:p>
          <a:p>
            <a:pPr marL="342900" indent="-342900" algn="just">
              <a:lnSpc>
                <a:spcPct val="150000"/>
              </a:lnSpc>
              <a:spcBef>
                <a:spcPts val="0"/>
              </a:spcBef>
              <a:buFont typeface="Wingdings" pitchFamily="2" charset="2"/>
              <a:buChar char="v"/>
            </a:pPr>
            <a:r>
              <a:rPr lang="en-US" sz="2400" dirty="0" smtClean="0">
                <a:latin typeface="Times New Roman" pitchFamily="18" charset="0"/>
                <a:cs typeface="Times New Roman" pitchFamily="18" charset="0"/>
              </a:rPr>
              <a:t>A desired result is achieved more efficiently when activities and related resources are managed as a process</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9244852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548680"/>
            <a:ext cx="8136904" cy="5832648"/>
          </a:xfrm>
        </p:spPr>
        <p:txBody>
          <a:bodyPr>
            <a:normAutofit/>
          </a:bodyPr>
          <a:lstStyle/>
          <a:p>
            <a:pPr algn="just">
              <a:lnSpc>
                <a:spcPct val="150000"/>
              </a:lnSpc>
              <a:spcBef>
                <a:spcPts val="0"/>
              </a:spcBef>
            </a:pPr>
            <a:r>
              <a:rPr lang="en-US" sz="3200" b="1" dirty="0" smtClean="0">
                <a:latin typeface="Times New Roman" pitchFamily="18" charset="0"/>
                <a:cs typeface="Times New Roman" pitchFamily="18" charset="0"/>
              </a:rPr>
              <a:t>System approach to </a:t>
            </a:r>
            <a:r>
              <a:rPr lang="en-US" sz="3200" b="1" dirty="0" smtClean="0">
                <a:latin typeface="Times New Roman" pitchFamily="18" charset="0"/>
                <a:cs typeface="Times New Roman" pitchFamily="18" charset="0"/>
              </a:rPr>
              <a:t>management</a:t>
            </a:r>
            <a:endParaRPr lang="en-US" sz="3200" b="1" dirty="0" smtClean="0">
              <a:latin typeface="Times New Roman" pitchFamily="18" charset="0"/>
              <a:cs typeface="Times New Roman" pitchFamily="18" charset="0"/>
            </a:endParaRPr>
          </a:p>
          <a:p>
            <a:pPr marL="457200" indent="-457200" algn="just">
              <a:lnSpc>
                <a:spcPct val="150000"/>
              </a:lnSpc>
              <a:spcBef>
                <a:spcPts val="0"/>
              </a:spcBef>
              <a:buFont typeface="Wingdings" pitchFamily="2" charset="2"/>
              <a:buChar char="v"/>
            </a:pPr>
            <a:r>
              <a:rPr lang="en-US" sz="2400" dirty="0" smtClean="0">
                <a:latin typeface="Times New Roman" pitchFamily="18" charset="0"/>
                <a:cs typeface="Times New Roman" pitchFamily="18" charset="0"/>
              </a:rPr>
              <a:t>Identifying, understanding and managing interrelated processes as a system contributes to the organization’s effectiveness and efficiency in achieving its objectives.</a:t>
            </a:r>
          </a:p>
          <a:p>
            <a:pPr algn="just">
              <a:lnSpc>
                <a:spcPct val="150000"/>
              </a:lnSpc>
              <a:spcBef>
                <a:spcPts val="0"/>
              </a:spcBef>
            </a:pPr>
            <a:endParaRPr lang="en-US" sz="2400" dirty="0" smtClean="0">
              <a:latin typeface="Times New Roman" pitchFamily="18" charset="0"/>
              <a:cs typeface="Times New Roman" pitchFamily="18" charset="0"/>
            </a:endParaRPr>
          </a:p>
          <a:p>
            <a:pPr algn="just">
              <a:lnSpc>
                <a:spcPct val="150000"/>
              </a:lnSpc>
              <a:spcBef>
                <a:spcPts val="0"/>
              </a:spcBef>
            </a:pPr>
            <a:r>
              <a:rPr lang="en-US" sz="3200" b="1" dirty="0" smtClean="0">
                <a:latin typeface="Times New Roman" pitchFamily="18" charset="0"/>
                <a:cs typeface="Times New Roman" pitchFamily="18" charset="0"/>
              </a:rPr>
              <a:t>Continual </a:t>
            </a:r>
            <a:r>
              <a:rPr lang="en-US" sz="3200" b="1" dirty="0" smtClean="0">
                <a:latin typeface="Times New Roman" pitchFamily="18" charset="0"/>
                <a:cs typeface="Times New Roman" pitchFamily="18" charset="0"/>
              </a:rPr>
              <a:t>improvement</a:t>
            </a:r>
            <a:endParaRPr lang="en-US" sz="3200" b="1" dirty="0" smtClean="0">
              <a:latin typeface="Times New Roman" pitchFamily="18" charset="0"/>
              <a:cs typeface="Times New Roman" pitchFamily="18" charset="0"/>
            </a:endParaRPr>
          </a:p>
          <a:p>
            <a:pPr marL="571500" indent="-571500" algn="just">
              <a:lnSpc>
                <a:spcPct val="150000"/>
              </a:lnSpc>
              <a:spcBef>
                <a:spcPts val="0"/>
              </a:spcBef>
              <a:buFont typeface="Wingdings" pitchFamily="2" charset="2"/>
              <a:buChar char="v"/>
            </a:pPr>
            <a:r>
              <a:rPr lang="en-US" sz="2400" dirty="0" smtClean="0">
                <a:latin typeface="Times New Roman" pitchFamily="18" charset="0"/>
                <a:cs typeface="Times New Roman" pitchFamily="18" charset="0"/>
              </a:rPr>
              <a:t>Continual improvement of the organization’s overall performance should be a permanent objective of the organization</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4092069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548680"/>
            <a:ext cx="7992888" cy="5832648"/>
          </a:xfrm>
        </p:spPr>
        <p:txBody>
          <a:bodyPr>
            <a:normAutofit/>
          </a:bodyPr>
          <a:lstStyle/>
          <a:p>
            <a:pPr algn="just">
              <a:lnSpc>
                <a:spcPct val="150000"/>
              </a:lnSpc>
            </a:pPr>
            <a:r>
              <a:rPr lang="en-US" sz="3200" b="1" dirty="0" smtClean="0">
                <a:latin typeface="Times New Roman" pitchFamily="18" charset="0"/>
                <a:cs typeface="Times New Roman" pitchFamily="18" charset="0"/>
              </a:rPr>
              <a:t>Factual approach to decision </a:t>
            </a:r>
            <a:r>
              <a:rPr lang="en-US" sz="3200" b="1" dirty="0" smtClean="0">
                <a:latin typeface="Times New Roman" pitchFamily="18" charset="0"/>
                <a:cs typeface="Times New Roman" pitchFamily="18" charset="0"/>
              </a:rPr>
              <a:t>making</a:t>
            </a:r>
            <a:endParaRPr lang="en-US" sz="3200" b="1" dirty="0" smtClean="0">
              <a:latin typeface="Times New Roman" pitchFamily="18" charset="0"/>
              <a:cs typeface="Times New Roman" pitchFamily="18" charset="0"/>
            </a:endParaRPr>
          </a:p>
          <a:p>
            <a:pPr marL="457200" indent="-457200" algn="just">
              <a:lnSpc>
                <a:spcPct val="150000"/>
              </a:lnSpc>
              <a:spcBef>
                <a:spcPts val="0"/>
              </a:spcBef>
              <a:spcAft>
                <a:spcPts val="0"/>
              </a:spcAft>
              <a:buFont typeface="Wingdings" pitchFamily="2" charset="2"/>
              <a:buChar char="v"/>
            </a:pPr>
            <a:r>
              <a:rPr lang="en-US" sz="2400" dirty="0" smtClean="0">
                <a:latin typeface="Times New Roman" pitchFamily="18" charset="0"/>
                <a:cs typeface="Times New Roman" pitchFamily="18" charset="0"/>
              </a:rPr>
              <a:t>Effective decisions are based on the analysis of data and information.</a:t>
            </a:r>
          </a:p>
          <a:p>
            <a:pPr marL="457200" indent="-457200" algn="just">
              <a:lnSpc>
                <a:spcPct val="150000"/>
              </a:lnSpc>
              <a:spcBef>
                <a:spcPts val="0"/>
              </a:spcBef>
              <a:spcAft>
                <a:spcPts val="0"/>
              </a:spcAft>
              <a:buFont typeface="Wingdings" pitchFamily="2" charset="2"/>
              <a:buChar char="v"/>
            </a:pPr>
            <a:endParaRPr lang="en-US" sz="2400" dirty="0">
              <a:latin typeface="Times New Roman" pitchFamily="18" charset="0"/>
              <a:cs typeface="Times New Roman" pitchFamily="18" charset="0"/>
            </a:endParaRPr>
          </a:p>
          <a:p>
            <a:pPr marL="457200" indent="-457200" algn="just">
              <a:lnSpc>
                <a:spcPct val="150000"/>
              </a:lnSpc>
              <a:spcBef>
                <a:spcPts val="0"/>
              </a:spcBef>
              <a:spcAft>
                <a:spcPts val="0"/>
              </a:spcAft>
              <a:buFont typeface="Wingdings" pitchFamily="2" charset="2"/>
              <a:buChar char="v"/>
            </a:pPr>
            <a:endParaRPr lang="en-US" sz="2400" dirty="0" smtClean="0">
              <a:latin typeface="Times New Roman" pitchFamily="18" charset="0"/>
              <a:cs typeface="Times New Roman" pitchFamily="18" charset="0"/>
            </a:endParaRPr>
          </a:p>
          <a:p>
            <a:pPr algn="just">
              <a:lnSpc>
                <a:spcPct val="150000"/>
              </a:lnSpc>
              <a:spcBef>
                <a:spcPts val="0"/>
              </a:spcBef>
              <a:spcAft>
                <a:spcPts val="0"/>
              </a:spcAft>
            </a:pPr>
            <a:r>
              <a:rPr lang="en-US" sz="3200" b="1" dirty="0" smtClean="0">
                <a:latin typeface="Times New Roman" pitchFamily="18" charset="0"/>
                <a:cs typeface="Times New Roman" pitchFamily="18" charset="0"/>
              </a:rPr>
              <a:t>Mutually beneficial supplier </a:t>
            </a:r>
            <a:r>
              <a:rPr lang="en-US" sz="3200" b="1" dirty="0" smtClean="0">
                <a:latin typeface="Times New Roman" pitchFamily="18" charset="0"/>
                <a:cs typeface="Times New Roman" pitchFamily="18" charset="0"/>
              </a:rPr>
              <a:t>relationship</a:t>
            </a:r>
            <a:endParaRPr lang="en-US" sz="3200" b="1" dirty="0" smtClean="0">
              <a:latin typeface="Times New Roman" pitchFamily="18" charset="0"/>
              <a:cs typeface="Times New Roman" pitchFamily="18" charset="0"/>
            </a:endParaRPr>
          </a:p>
          <a:p>
            <a:pPr marL="457200" indent="-457200" algn="just">
              <a:lnSpc>
                <a:spcPct val="150000"/>
              </a:lnSpc>
              <a:spcBef>
                <a:spcPts val="0"/>
              </a:spcBef>
              <a:spcAft>
                <a:spcPts val="0"/>
              </a:spcAft>
              <a:buFont typeface="Wingdings" pitchFamily="2" charset="2"/>
              <a:buChar char="v"/>
            </a:pPr>
            <a:r>
              <a:rPr lang="en-US" sz="2400" dirty="0" smtClean="0">
                <a:latin typeface="Times New Roman" pitchFamily="18" charset="0"/>
                <a:cs typeface="Times New Roman" pitchFamily="18" charset="0"/>
              </a:rPr>
              <a:t>An organization and its suppliers are interdependent and a mutually beneficial relationship </a:t>
            </a:r>
            <a:r>
              <a:rPr lang="en-US" sz="2400" dirty="0">
                <a:latin typeface="Times New Roman" pitchFamily="18" charset="0"/>
                <a:cs typeface="Times New Roman" pitchFamily="18" charset="0"/>
              </a:rPr>
              <a:t>e</a:t>
            </a:r>
            <a:r>
              <a:rPr lang="en-US" sz="2400" dirty="0" smtClean="0">
                <a:latin typeface="Times New Roman" pitchFamily="18" charset="0"/>
                <a:cs typeface="Times New Roman" pitchFamily="18" charset="0"/>
              </a:rPr>
              <a:t>nhances the ability  of both to create value</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29748545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764704"/>
            <a:ext cx="7920880" cy="692696"/>
          </a:xfrm>
        </p:spPr>
        <p:txBody>
          <a:bodyPr/>
          <a:lstStyle/>
          <a:p>
            <a:pPr algn="just"/>
            <a:r>
              <a:rPr lang="en-US" sz="3600" dirty="0" smtClean="0">
                <a:latin typeface="Times New Roman" pitchFamily="18" charset="0"/>
                <a:cs typeface="Times New Roman" pitchFamily="18" charset="0"/>
              </a:rPr>
              <a:t>ESSENTIALS OF TQM</a:t>
            </a:r>
            <a:endParaRPr lang="en-IN" sz="3600" dirty="0">
              <a:latin typeface="Times New Roman" pitchFamily="18" charset="0"/>
              <a:cs typeface="Times New Roman" pitchFamily="18" charset="0"/>
            </a:endParaRPr>
          </a:p>
        </p:txBody>
      </p:sp>
      <p:sp>
        <p:nvSpPr>
          <p:cNvPr id="3" name="Subtitle 2"/>
          <p:cNvSpPr>
            <a:spLocks noGrp="1"/>
          </p:cNvSpPr>
          <p:nvPr>
            <p:ph type="subTitle" idx="1"/>
          </p:nvPr>
        </p:nvSpPr>
        <p:spPr>
          <a:xfrm>
            <a:off x="1259632" y="1673424"/>
            <a:ext cx="7056784" cy="5184576"/>
          </a:xfrm>
        </p:spPr>
        <p:txBody>
          <a:bodyPr>
            <a:normAutofit/>
          </a:bodyPr>
          <a:lstStyle/>
          <a:p>
            <a:pPr marL="457200" indent="-457200" algn="just">
              <a:lnSpc>
                <a:spcPct val="150000"/>
              </a:lnSpc>
              <a:spcBef>
                <a:spcPts val="0"/>
              </a:spcBef>
              <a:spcAft>
                <a:spcPts val="0"/>
              </a:spcAft>
              <a:buFont typeface="Wingdings" pitchFamily="2" charset="2"/>
              <a:buChar char="v"/>
            </a:pPr>
            <a:r>
              <a:rPr lang="en-US" sz="2800" dirty="0" smtClean="0">
                <a:solidFill>
                  <a:schemeClr val="accent2">
                    <a:lumMod val="10000"/>
                  </a:schemeClr>
                </a:solidFill>
                <a:latin typeface="Times New Roman" pitchFamily="18" charset="0"/>
                <a:cs typeface="Times New Roman" pitchFamily="18" charset="0"/>
              </a:rPr>
              <a:t>Quality planning</a:t>
            </a:r>
          </a:p>
          <a:p>
            <a:pPr marL="457200" indent="-457200" algn="just">
              <a:lnSpc>
                <a:spcPct val="150000"/>
              </a:lnSpc>
              <a:spcBef>
                <a:spcPts val="0"/>
              </a:spcBef>
              <a:spcAft>
                <a:spcPts val="0"/>
              </a:spcAft>
              <a:buFont typeface="Wingdings" pitchFamily="2" charset="2"/>
              <a:buChar char="v"/>
            </a:pPr>
            <a:r>
              <a:rPr lang="en-US" sz="2800" dirty="0" smtClean="0">
                <a:solidFill>
                  <a:schemeClr val="accent2">
                    <a:lumMod val="10000"/>
                  </a:schemeClr>
                </a:solidFill>
                <a:latin typeface="Times New Roman" pitchFamily="18" charset="0"/>
                <a:cs typeface="Times New Roman" pitchFamily="18" charset="0"/>
              </a:rPr>
              <a:t>Quality control</a:t>
            </a:r>
          </a:p>
          <a:p>
            <a:pPr marL="457200" indent="-457200" algn="just">
              <a:lnSpc>
                <a:spcPct val="150000"/>
              </a:lnSpc>
              <a:spcBef>
                <a:spcPts val="0"/>
              </a:spcBef>
              <a:spcAft>
                <a:spcPts val="0"/>
              </a:spcAft>
              <a:buFont typeface="Wingdings" pitchFamily="2" charset="2"/>
              <a:buChar char="v"/>
            </a:pPr>
            <a:r>
              <a:rPr lang="en-US" sz="2800" dirty="0" smtClean="0">
                <a:solidFill>
                  <a:schemeClr val="accent2">
                    <a:lumMod val="10000"/>
                  </a:schemeClr>
                </a:solidFill>
                <a:latin typeface="Times New Roman" pitchFamily="18" charset="0"/>
                <a:cs typeface="Times New Roman" pitchFamily="18" charset="0"/>
              </a:rPr>
              <a:t>Quality audit</a:t>
            </a:r>
          </a:p>
          <a:p>
            <a:pPr marL="457200" indent="-457200" algn="just">
              <a:lnSpc>
                <a:spcPct val="150000"/>
              </a:lnSpc>
              <a:spcBef>
                <a:spcPts val="0"/>
              </a:spcBef>
              <a:spcAft>
                <a:spcPts val="0"/>
              </a:spcAft>
              <a:buFont typeface="Wingdings" pitchFamily="2" charset="2"/>
              <a:buChar char="v"/>
            </a:pPr>
            <a:r>
              <a:rPr lang="en-US" sz="2800" dirty="0" smtClean="0">
                <a:solidFill>
                  <a:schemeClr val="accent2">
                    <a:lumMod val="10000"/>
                  </a:schemeClr>
                </a:solidFill>
                <a:latin typeface="Times New Roman" pitchFamily="18" charset="0"/>
                <a:cs typeface="Times New Roman" pitchFamily="18" charset="0"/>
              </a:rPr>
              <a:t>Quality surveillance</a:t>
            </a:r>
          </a:p>
          <a:p>
            <a:pPr marL="457200" indent="-457200" algn="just">
              <a:lnSpc>
                <a:spcPct val="150000"/>
              </a:lnSpc>
              <a:spcBef>
                <a:spcPts val="0"/>
              </a:spcBef>
              <a:spcAft>
                <a:spcPts val="0"/>
              </a:spcAft>
              <a:buFont typeface="Wingdings" pitchFamily="2" charset="2"/>
              <a:buChar char="v"/>
            </a:pPr>
            <a:r>
              <a:rPr lang="en-US" sz="2800" dirty="0" smtClean="0">
                <a:solidFill>
                  <a:schemeClr val="accent2">
                    <a:lumMod val="10000"/>
                  </a:schemeClr>
                </a:solidFill>
                <a:latin typeface="Times New Roman" pitchFamily="18" charset="0"/>
                <a:cs typeface="Times New Roman" pitchFamily="18" charset="0"/>
              </a:rPr>
              <a:t>Quality assurance</a:t>
            </a:r>
          </a:p>
          <a:p>
            <a:pPr marL="457200" indent="-457200" algn="just">
              <a:lnSpc>
                <a:spcPct val="150000"/>
              </a:lnSpc>
              <a:spcBef>
                <a:spcPts val="0"/>
              </a:spcBef>
              <a:spcAft>
                <a:spcPts val="0"/>
              </a:spcAft>
              <a:buFont typeface="Wingdings" pitchFamily="2" charset="2"/>
              <a:buChar char="v"/>
            </a:pPr>
            <a:r>
              <a:rPr lang="en-US" sz="2800" dirty="0" smtClean="0">
                <a:solidFill>
                  <a:schemeClr val="accent2">
                    <a:lumMod val="10000"/>
                  </a:schemeClr>
                </a:solidFill>
                <a:latin typeface="Times New Roman" pitchFamily="18" charset="0"/>
                <a:cs typeface="Times New Roman" pitchFamily="18" charset="0"/>
              </a:rPr>
              <a:t>Quality circles</a:t>
            </a: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881828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967167"/>
            <a:ext cx="7992888" cy="5904656"/>
          </a:xfrm>
        </p:spPr>
        <p:txBody>
          <a:bodyPr>
            <a:normAutofit/>
          </a:bodyPr>
          <a:lstStyle/>
          <a:p>
            <a:pPr algn="just">
              <a:lnSpc>
                <a:spcPct val="150000"/>
              </a:lnSpc>
            </a:pPr>
            <a:r>
              <a:rPr lang="en-US" sz="2800" b="1" dirty="0" smtClean="0">
                <a:latin typeface="Times New Roman" pitchFamily="18" charset="0"/>
                <a:cs typeface="Times New Roman" pitchFamily="18" charset="0"/>
              </a:rPr>
              <a:t>Quality planning</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Quality planning starts with quality policy formulated and adopted by management explicitly.</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Based on policy, quality plans are established annually.</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Feedback on quality problems encountered in the past or envisaged in the future should the basis for setting up objectives.</a:t>
            </a:r>
            <a:endParaRPr lang="en-IN" sz="2400" dirty="0" smtClean="0">
              <a:solidFill>
                <a:schemeClr val="accent2">
                  <a:lumMod val="10000"/>
                </a:schemeClr>
              </a:solidFill>
              <a:latin typeface="Times New Roman" pitchFamily="18" charset="0"/>
              <a:cs typeface="Times New Roman" pitchFamily="18" charset="0"/>
            </a:endParaRP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Monitored quarterly by the quality council. </a:t>
            </a:r>
          </a:p>
        </p:txBody>
      </p:sp>
    </p:spTree>
    <p:extLst>
      <p:ext uri="{BB962C8B-B14F-4D97-AF65-F5344CB8AC3E}">
        <p14:creationId xmlns:p14="http://schemas.microsoft.com/office/powerpoint/2010/main" val="17383340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60649"/>
            <a:ext cx="7632848" cy="792088"/>
          </a:xfrm>
        </p:spPr>
        <p:txBody>
          <a:bodyPr/>
          <a:lstStyle/>
          <a:p>
            <a:pPr algn="l"/>
            <a:r>
              <a:rPr lang="en-US" sz="2800" b="1" dirty="0" smtClean="0">
                <a:latin typeface="Times New Roman" pitchFamily="18" charset="0"/>
                <a:cs typeface="Times New Roman" pitchFamily="18" charset="0"/>
              </a:rPr>
              <a:t>Quality control</a:t>
            </a:r>
            <a:endParaRPr lang="en-IN"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611560" y="1124744"/>
            <a:ext cx="7776864" cy="4514056"/>
          </a:xfrm>
        </p:spPr>
        <p:txBody>
          <a:bodyPr>
            <a:noAutofit/>
          </a:bodyPr>
          <a:lstStyle/>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Defined as the operational techniques and activities that are used to fulfill the requirements for the quality.</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Focuses on the product defect detection through post production inspection</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Adherence to standards</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Quality is continued to regarded as an “end – of – line” function where attention is given to end products than the process.</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Made use of techniques to achieve, maintain, improve quality standards of products and services</a:t>
            </a: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7146109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692696"/>
            <a:ext cx="7117180" cy="864095"/>
          </a:xfrm>
        </p:spPr>
        <p:txBody>
          <a:bodyPr>
            <a:normAutofit/>
          </a:bodyPr>
          <a:lstStyle/>
          <a:p>
            <a:pPr algn="l"/>
            <a:r>
              <a:rPr lang="en-US" sz="3200" b="1" dirty="0" smtClean="0">
                <a:latin typeface="Times New Roman" pitchFamily="18" charset="0"/>
                <a:cs typeface="Times New Roman" pitchFamily="18" charset="0"/>
              </a:rPr>
              <a:t>Quality Audit</a:t>
            </a:r>
            <a:endParaRPr lang="en-IN"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683568" y="1916832"/>
            <a:ext cx="7443054" cy="4298032"/>
          </a:xfrm>
        </p:spPr>
        <p:txBody>
          <a:bodyPr>
            <a:normAutofit/>
          </a:bodyPr>
          <a:lstStyle/>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This is an independent review undertaken from time to time to check whether quality performance conforms to predetermined standards in respect to quality plans, systems, specifications, etc.</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Two types :</a:t>
            </a:r>
          </a:p>
          <a:p>
            <a:pPr algn="just">
              <a:lnSpc>
                <a:spcPct val="150000"/>
              </a:lnSpc>
              <a:spcBef>
                <a:spcPts val="0"/>
              </a:spcBef>
              <a:spcAft>
                <a:spcPts val="0"/>
              </a:spcAft>
            </a:pPr>
            <a:r>
              <a:rPr lang="en-US" sz="2400" dirty="0">
                <a:solidFill>
                  <a:schemeClr val="accent2">
                    <a:lumMod val="10000"/>
                  </a:schemeClr>
                </a:solidFill>
                <a:latin typeface="Times New Roman" pitchFamily="18" charset="0"/>
                <a:cs typeface="Times New Roman" pitchFamily="18" charset="0"/>
              </a:rPr>
              <a:t> </a:t>
            </a:r>
            <a:r>
              <a:rPr lang="en-US" sz="2400" dirty="0" smtClean="0">
                <a:solidFill>
                  <a:schemeClr val="accent2">
                    <a:lumMod val="10000"/>
                  </a:schemeClr>
                </a:solidFill>
                <a:latin typeface="Times New Roman" pitchFamily="18" charset="0"/>
                <a:cs typeface="Times New Roman" pitchFamily="18" charset="0"/>
              </a:rPr>
              <a:t>             Internal audit</a:t>
            </a:r>
          </a:p>
          <a:p>
            <a:pPr algn="just">
              <a:lnSpc>
                <a:spcPct val="150000"/>
              </a:lnSpc>
              <a:spcBef>
                <a:spcPts val="0"/>
              </a:spcBef>
              <a:spcAft>
                <a:spcPts val="0"/>
              </a:spcAft>
            </a:pPr>
            <a:r>
              <a:rPr lang="en-US" sz="2400" dirty="0">
                <a:solidFill>
                  <a:schemeClr val="accent2">
                    <a:lumMod val="10000"/>
                  </a:schemeClr>
                </a:solidFill>
                <a:latin typeface="Times New Roman" pitchFamily="18" charset="0"/>
                <a:cs typeface="Times New Roman" pitchFamily="18" charset="0"/>
              </a:rPr>
              <a:t> </a:t>
            </a:r>
            <a:r>
              <a:rPr lang="en-US" sz="2400" dirty="0" smtClean="0">
                <a:solidFill>
                  <a:schemeClr val="accent2">
                    <a:lumMod val="10000"/>
                  </a:schemeClr>
                </a:solidFill>
                <a:latin typeface="Times New Roman" pitchFamily="18" charset="0"/>
                <a:cs typeface="Times New Roman" pitchFamily="18" charset="0"/>
              </a:rPr>
              <a:t>             External audit</a:t>
            </a: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1642688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340768"/>
            <a:ext cx="7117180" cy="720080"/>
          </a:xfrm>
        </p:spPr>
        <p:txBody>
          <a:bodyPr/>
          <a:lstStyle/>
          <a:p>
            <a:pPr algn="l"/>
            <a:r>
              <a:rPr lang="en-US" sz="2800" b="1" dirty="0" smtClean="0">
                <a:latin typeface="Times New Roman" pitchFamily="18" charset="0"/>
                <a:cs typeface="Times New Roman" pitchFamily="18" charset="0"/>
              </a:rPr>
              <a:t>Quality surveillance</a:t>
            </a:r>
            <a:endParaRPr lang="en-IN"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467544" y="2492896"/>
            <a:ext cx="7776864" cy="4226024"/>
          </a:xfrm>
        </p:spPr>
        <p:txBody>
          <a:bodyPr>
            <a:normAutofit/>
          </a:bodyPr>
          <a:lstStyle/>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Sub-contractors and other external agencies from which organization procures its inputs are also educated in quality management.</a:t>
            </a:r>
          </a:p>
          <a:p>
            <a:pPr marL="342900" indent="-342900" algn="just">
              <a:lnSpc>
                <a:spcPct val="150000"/>
              </a:lnSpc>
              <a:spcBef>
                <a:spcPts val="0"/>
              </a:spcBef>
              <a:spcAft>
                <a:spcPts val="0"/>
              </a:spcAft>
            </a:pP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48558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3528" y="381000"/>
            <a:ext cx="8208912" cy="6144344"/>
          </a:xfrm>
        </p:spPr>
        <p:txBody>
          <a:bodyPr>
            <a:noAutofit/>
          </a:bodyPr>
          <a:lstStyle/>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The “total quality” philosophy came to wide spread prominence in 1980’s</a:t>
            </a:r>
            <a:endParaRPr lang="en-US" sz="2400" dirty="0">
              <a:solidFill>
                <a:schemeClr val="accent2">
                  <a:lumMod val="10000"/>
                </a:schemeClr>
              </a:solidFill>
              <a:latin typeface="Times New Roman" pitchFamily="18" charset="0"/>
              <a:cs typeface="Times New Roman" pitchFamily="18" charset="0"/>
            </a:endParaRP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Traditionally, in the pharmaceutical industry the word “</a:t>
            </a:r>
            <a:r>
              <a:rPr lang="en-US" sz="2400" dirty="0" smtClean="0">
                <a:solidFill>
                  <a:schemeClr val="tx1"/>
                </a:solidFill>
                <a:latin typeface="Times New Roman" pitchFamily="18" charset="0"/>
                <a:cs typeface="Times New Roman" pitchFamily="18" charset="0"/>
              </a:rPr>
              <a:t>quality”</a:t>
            </a:r>
            <a:r>
              <a:rPr lang="en-US" sz="2400" dirty="0" smtClean="0">
                <a:solidFill>
                  <a:schemeClr val="accent2">
                    <a:lumMod val="10000"/>
                  </a:schemeClr>
                </a:solidFill>
                <a:latin typeface="Times New Roman" pitchFamily="18" charset="0"/>
                <a:cs typeface="Times New Roman" pitchFamily="18" charset="0"/>
              </a:rPr>
              <a:t> is usually referred to </a:t>
            </a:r>
            <a:r>
              <a:rPr lang="en-US" sz="2400" dirty="0" smtClean="0">
                <a:solidFill>
                  <a:schemeClr val="tx1"/>
                </a:solidFill>
                <a:latin typeface="Times New Roman" pitchFamily="18" charset="0"/>
                <a:cs typeface="Times New Roman" pitchFamily="18" charset="0"/>
              </a:rPr>
              <a:t>“ conformance to specification”.</a:t>
            </a:r>
            <a:endParaRPr lang="en-US" sz="2400" dirty="0">
              <a:solidFill>
                <a:schemeClr val="tx1"/>
              </a:solidFill>
              <a:latin typeface="Times New Roman" pitchFamily="18" charset="0"/>
              <a:cs typeface="Times New Roman" pitchFamily="18" charset="0"/>
            </a:endParaRP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Thus, total quality philosophy has emerged as a new way in managing a business to gain </a:t>
            </a:r>
          </a:p>
          <a:p>
            <a:pPr algn="just">
              <a:lnSpc>
                <a:spcPct val="150000"/>
              </a:lnSpc>
              <a:spcBef>
                <a:spcPts val="0"/>
              </a:spcBef>
              <a:spcAft>
                <a:spcPts val="0"/>
              </a:spcAft>
            </a:pPr>
            <a:r>
              <a:rPr lang="en-US" sz="2400" dirty="0">
                <a:solidFill>
                  <a:schemeClr val="accent2">
                    <a:lumMod val="10000"/>
                  </a:schemeClr>
                </a:solidFill>
                <a:latin typeface="Times New Roman" pitchFamily="18" charset="0"/>
                <a:cs typeface="Times New Roman" pitchFamily="18" charset="0"/>
              </a:rPr>
              <a:t> </a:t>
            </a:r>
            <a:r>
              <a:rPr lang="en-US" sz="2400" dirty="0" smtClean="0">
                <a:solidFill>
                  <a:schemeClr val="accent2">
                    <a:lumMod val="10000"/>
                  </a:schemeClr>
                </a:solidFill>
                <a:latin typeface="Times New Roman" pitchFamily="18" charset="0"/>
                <a:cs typeface="Times New Roman" pitchFamily="18" charset="0"/>
              </a:rPr>
              <a:t>                               maximum productivity,</a:t>
            </a:r>
          </a:p>
          <a:p>
            <a:pPr algn="just">
              <a:lnSpc>
                <a:spcPct val="150000"/>
              </a:lnSpc>
              <a:spcBef>
                <a:spcPts val="0"/>
              </a:spcBef>
              <a:spcAft>
                <a:spcPts val="0"/>
              </a:spcAft>
            </a:pPr>
            <a:r>
              <a:rPr lang="en-US" sz="2400" dirty="0">
                <a:solidFill>
                  <a:schemeClr val="accent2">
                    <a:lumMod val="10000"/>
                  </a:schemeClr>
                </a:solidFill>
                <a:latin typeface="Times New Roman" pitchFamily="18" charset="0"/>
                <a:cs typeface="Times New Roman" pitchFamily="18" charset="0"/>
              </a:rPr>
              <a:t> </a:t>
            </a:r>
            <a:r>
              <a:rPr lang="en-US" sz="2400" dirty="0" smtClean="0">
                <a:solidFill>
                  <a:schemeClr val="accent2">
                    <a:lumMod val="10000"/>
                  </a:schemeClr>
                </a:solidFill>
                <a:latin typeface="Times New Roman" pitchFamily="18" charset="0"/>
                <a:cs typeface="Times New Roman" pitchFamily="18" charset="0"/>
              </a:rPr>
              <a:t>                               profitability</a:t>
            </a:r>
          </a:p>
          <a:p>
            <a:pPr algn="just">
              <a:lnSpc>
                <a:spcPct val="150000"/>
              </a:lnSpc>
              <a:spcBef>
                <a:spcPts val="0"/>
              </a:spcBef>
              <a:spcAft>
                <a:spcPts val="0"/>
              </a:spcAft>
            </a:pPr>
            <a:r>
              <a:rPr lang="en-US" sz="2400" dirty="0">
                <a:solidFill>
                  <a:schemeClr val="accent2">
                    <a:lumMod val="10000"/>
                  </a:schemeClr>
                </a:solidFill>
                <a:latin typeface="Times New Roman" pitchFamily="18" charset="0"/>
                <a:cs typeface="Times New Roman" pitchFamily="18" charset="0"/>
              </a:rPr>
              <a:t> </a:t>
            </a:r>
            <a:r>
              <a:rPr lang="en-US" sz="2400" dirty="0" smtClean="0">
                <a:solidFill>
                  <a:schemeClr val="accent2">
                    <a:lumMod val="10000"/>
                  </a:schemeClr>
                </a:solidFill>
                <a:latin typeface="Times New Roman" pitchFamily="18" charset="0"/>
                <a:cs typeface="Times New Roman" pitchFamily="18" charset="0"/>
              </a:rPr>
              <a:t>                               customer quality</a:t>
            </a: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2653767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692696"/>
            <a:ext cx="7117180" cy="792088"/>
          </a:xfrm>
        </p:spPr>
        <p:txBody>
          <a:bodyPr/>
          <a:lstStyle/>
          <a:p>
            <a:pPr algn="just"/>
            <a:r>
              <a:rPr lang="en-US" sz="2800" b="1" dirty="0" smtClean="0">
                <a:latin typeface="Times New Roman" pitchFamily="18" charset="0"/>
                <a:cs typeface="Times New Roman" pitchFamily="18" charset="0"/>
              </a:rPr>
              <a:t>Quality assurance</a:t>
            </a:r>
            <a:endParaRPr lang="en-IN" sz="2800" b="1" dirty="0">
              <a:solidFill>
                <a:schemeClr val="accent3">
                  <a:lumMod val="60000"/>
                  <a:lumOff val="4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395536" y="1578968"/>
            <a:ext cx="8136904" cy="5256584"/>
          </a:xfrm>
        </p:spPr>
        <p:txBody>
          <a:bodyPr>
            <a:normAutofit/>
          </a:bodyPr>
          <a:lstStyle/>
          <a:p>
            <a:pPr marL="342900" indent="-342900" algn="just">
              <a:lnSpc>
                <a:spcPct val="150000"/>
              </a:lnSpc>
              <a:spcBef>
                <a:spcPts val="0"/>
              </a:spcBef>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it is a wide ranging concept covering all matters that individually or collectively influence the quality of a product.</a:t>
            </a:r>
          </a:p>
          <a:p>
            <a:pPr marL="342900" indent="-342900" algn="just">
              <a:lnSpc>
                <a:spcPct val="150000"/>
              </a:lnSpc>
              <a:spcBef>
                <a:spcPts val="0"/>
              </a:spcBef>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Principal duties are :-</a:t>
            </a:r>
          </a:p>
          <a:p>
            <a:pPr marL="342900" indent="-342900" algn="just">
              <a:lnSpc>
                <a:spcPct val="150000"/>
              </a:lnSpc>
              <a:spcBef>
                <a:spcPts val="0"/>
              </a:spcBef>
              <a:buFont typeface="Arial" pitchFamily="34" charset="0"/>
              <a:buChar char="•"/>
            </a:pPr>
            <a:r>
              <a:rPr lang="en-US" sz="2400" dirty="0">
                <a:solidFill>
                  <a:schemeClr val="accent2">
                    <a:lumMod val="10000"/>
                  </a:schemeClr>
                </a:solidFill>
                <a:latin typeface="Times New Roman" pitchFamily="18" charset="0"/>
                <a:cs typeface="Times New Roman" pitchFamily="18" charset="0"/>
              </a:rPr>
              <a:t> </a:t>
            </a:r>
            <a:r>
              <a:rPr lang="en-US" sz="2400" dirty="0" smtClean="0">
                <a:solidFill>
                  <a:schemeClr val="accent2">
                    <a:lumMod val="10000"/>
                  </a:schemeClr>
                </a:solidFill>
                <a:latin typeface="Times New Roman" pitchFamily="18" charset="0"/>
                <a:cs typeface="Times New Roman" pitchFamily="18" charset="0"/>
              </a:rPr>
              <a:t>to establish control procedure and revise them when necessary</a:t>
            </a:r>
          </a:p>
          <a:p>
            <a:pPr marL="342900" indent="-342900" algn="just">
              <a:lnSpc>
                <a:spcPct val="150000"/>
              </a:lnSpc>
              <a:spcBef>
                <a:spcPts val="0"/>
              </a:spcBef>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To prepare specifications for raw materials, packaging materials and finished products.</a:t>
            </a:r>
          </a:p>
          <a:p>
            <a:pPr marL="342900" indent="-342900" algn="just">
              <a:lnSpc>
                <a:spcPct val="150000"/>
              </a:lnSpc>
              <a:spcBef>
                <a:spcPts val="0"/>
              </a:spcBef>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To prepare SOPs for each test</a:t>
            </a:r>
          </a:p>
          <a:p>
            <a:pPr marL="342900" indent="-342900" algn="just">
              <a:lnSpc>
                <a:spcPct val="150000"/>
              </a:lnSpc>
              <a:spcBef>
                <a:spcPts val="0"/>
              </a:spcBef>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To carry out stability testing etc.</a:t>
            </a:r>
          </a:p>
          <a:p>
            <a:pPr algn="just">
              <a:lnSpc>
                <a:spcPct val="150000"/>
              </a:lnSpc>
              <a:spcBef>
                <a:spcPts val="0"/>
              </a:spcBef>
            </a:pP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031552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404664"/>
            <a:ext cx="7117180" cy="648072"/>
          </a:xfrm>
        </p:spPr>
        <p:txBody>
          <a:bodyPr/>
          <a:lstStyle/>
          <a:p>
            <a:pPr algn="l"/>
            <a:r>
              <a:rPr lang="en-US" sz="2800" b="1" dirty="0" smtClean="0">
                <a:latin typeface="Times New Roman" pitchFamily="18" charset="0"/>
                <a:cs typeface="Times New Roman" pitchFamily="18" charset="0"/>
              </a:rPr>
              <a:t>Quality circles</a:t>
            </a:r>
            <a:endParaRPr lang="en-IN"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395536" y="1124744"/>
            <a:ext cx="7704856" cy="4608512"/>
          </a:xfrm>
        </p:spPr>
        <p:txBody>
          <a:bodyPr>
            <a:noAutofit/>
          </a:bodyPr>
          <a:lstStyle/>
          <a:p>
            <a:pPr marL="342900" indent="-342900" algn="just">
              <a:lnSpc>
                <a:spcPct val="150000"/>
              </a:lnSpc>
              <a:spcBef>
                <a:spcPts val="0"/>
              </a:spcBef>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It is a small group of employees in the small work area or doing a similar type of work who voluntarily meets regularly for about one hour every week to identify, analyze, resolve work related problems</a:t>
            </a:r>
          </a:p>
          <a:p>
            <a:pPr marL="342900" indent="-342900" algn="just">
              <a:lnSpc>
                <a:spcPct val="150000"/>
              </a:lnSpc>
              <a:spcBef>
                <a:spcPts val="0"/>
              </a:spcBef>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Basic aims of quality circles are :</a:t>
            </a:r>
          </a:p>
          <a:p>
            <a:pPr marL="342900" indent="-342900" algn="just">
              <a:lnSpc>
                <a:spcPct val="150000"/>
              </a:lnSpc>
              <a:spcBef>
                <a:spcPts val="0"/>
              </a:spcBef>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To contribute to the improvement and development of the enterprise</a:t>
            </a:r>
          </a:p>
          <a:p>
            <a:pPr marL="342900" indent="-342900" algn="just">
              <a:lnSpc>
                <a:spcPct val="150000"/>
              </a:lnSpc>
              <a:spcBef>
                <a:spcPts val="0"/>
              </a:spcBef>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To respect humanity and built a better workshop</a:t>
            </a:r>
          </a:p>
          <a:p>
            <a:pPr marL="342900" indent="-342900" algn="just">
              <a:lnSpc>
                <a:spcPct val="150000"/>
              </a:lnSpc>
              <a:spcBef>
                <a:spcPts val="0"/>
              </a:spcBef>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To satisfy the higher human needs of recognition and self development </a:t>
            </a: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3750726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908720"/>
            <a:ext cx="7117180" cy="720080"/>
          </a:xfrm>
        </p:spPr>
        <p:txBody>
          <a:bodyPr/>
          <a:lstStyle/>
          <a:p>
            <a:pPr algn="l"/>
            <a:r>
              <a:rPr lang="en-US" sz="2800" b="1" dirty="0" smtClean="0">
                <a:latin typeface="Times New Roman" pitchFamily="18" charset="0"/>
                <a:cs typeface="Times New Roman" pitchFamily="18" charset="0"/>
              </a:rPr>
              <a:t>STRATAGIES OF TQM</a:t>
            </a:r>
            <a:endParaRPr lang="en-IN"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539552" y="1601207"/>
            <a:ext cx="7488832" cy="4780121"/>
          </a:xfrm>
        </p:spPr>
        <p:txBody>
          <a:bodyPr>
            <a:normAutofit/>
          </a:bodyPr>
          <a:lstStyle/>
          <a:p>
            <a:pPr algn="l"/>
            <a:r>
              <a:rPr lang="en-US" sz="2400" dirty="0" smtClean="0">
                <a:solidFill>
                  <a:srgbClr val="0070C0"/>
                </a:solidFill>
                <a:latin typeface="Times New Roman" pitchFamily="18" charset="0"/>
                <a:cs typeface="Times New Roman" pitchFamily="18" charset="0"/>
              </a:rPr>
              <a:t>Strategy</a:t>
            </a:r>
            <a:r>
              <a:rPr lang="en-US" sz="2400" dirty="0" smtClean="0">
                <a:solidFill>
                  <a:schemeClr val="accent2">
                    <a:lumMod val="10000"/>
                  </a:schemeClr>
                </a:solidFill>
                <a:latin typeface="Times New Roman" pitchFamily="18" charset="0"/>
                <a:cs typeface="Times New Roman" pitchFamily="18" charset="0"/>
              </a:rPr>
              <a:t> means “</a:t>
            </a:r>
            <a:r>
              <a:rPr lang="en-US" sz="2400" dirty="0" smtClean="0">
                <a:solidFill>
                  <a:srgbClr val="0070C0"/>
                </a:solidFill>
                <a:latin typeface="Times New Roman" pitchFamily="18" charset="0"/>
                <a:cs typeface="Times New Roman" pitchFamily="18" charset="0"/>
              </a:rPr>
              <a:t>a plan of action designed to achieve a long term or overall aim</a:t>
            </a:r>
            <a:r>
              <a:rPr lang="en-US" sz="2400" dirty="0" smtClean="0">
                <a:solidFill>
                  <a:schemeClr val="accent2">
                    <a:lumMod val="10000"/>
                  </a:schemeClr>
                </a:solidFill>
                <a:latin typeface="Times New Roman" pitchFamily="18" charset="0"/>
                <a:cs typeface="Times New Roman" pitchFamily="18" charset="0"/>
              </a:rPr>
              <a:t>”.</a:t>
            </a:r>
          </a:p>
          <a:p>
            <a:pPr algn="l"/>
            <a:r>
              <a:rPr lang="en-US" sz="2400" dirty="0" smtClean="0">
                <a:solidFill>
                  <a:schemeClr val="accent2">
                    <a:lumMod val="10000"/>
                  </a:schemeClr>
                </a:solidFill>
                <a:latin typeface="Times New Roman" pitchFamily="18" charset="0"/>
                <a:cs typeface="Times New Roman" pitchFamily="18" charset="0"/>
              </a:rPr>
              <a:t>A policy of </a:t>
            </a:r>
            <a:r>
              <a:rPr lang="en-US" sz="2800" b="1" dirty="0" smtClean="0">
                <a:solidFill>
                  <a:schemeClr val="bg2">
                    <a:lumMod val="40000"/>
                    <a:lumOff val="60000"/>
                  </a:schemeClr>
                </a:solidFill>
                <a:latin typeface="Times New Roman" pitchFamily="18" charset="0"/>
                <a:cs typeface="Times New Roman" pitchFamily="18" charset="0"/>
              </a:rPr>
              <a:t>zero defects</a:t>
            </a:r>
          </a:p>
          <a:p>
            <a:pPr marL="342900" indent="-342900" algn="l">
              <a:lnSpc>
                <a:spcPct val="200000"/>
              </a:lnSpc>
              <a:spcBef>
                <a:spcPts val="0"/>
              </a:spcBef>
              <a:spcAft>
                <a:spcPts val="0"/>
              </a:spcAft>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Quality chains</a:t>
            </a:r>
          </a:p>
          <a:p>
            <a:pPr marL="342900" indent="-342900" algn="l">
              <a:lnSpc>
                <a:spcPct val="200000"/>
              </a:lnSpc>
              <a:spcBef>
                <a:spcPts val="0"/>
              </a:spcBef>
              <a:spcAft>
                <a:spcPts val="0"/>
              </a:spcAft>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Quality circles</a:t>
            </a:r>
          </a:p>
          <a:p>
            <a:pPr marL="342900" indent="-342900" algn="l">
              <a:lnSpc>
                <a:spcPct val="200000"/>
              </a:lnSpc>
              <a:spcBef>
                <a:spcPts val="0"/>
              </a:spcBef>
              <a:spcAft>
                <a:spcPts val="0"/>
              </a:spcAft>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Statistical monitoring</a:t>
            </a:r>
          </a:p>
          <a:p>
            <a:pPr marL="342900" indent="-342900" algn="l">
              <a:lnSpc>
                <a:spcPct val="200000"/>
              </a:lnSpc>
              <a:spcBef>
                <a:spcPts val="0"/>
              </a:spcBef>
              <a:spcAft>
                <a:spcPts val="0"/>
              </a:spcAft>
              <a:buFont typeface="Arial" pitchFamily="34" charset="0"/>
              <a:buChar char="•"/>
            </a:pPr>
            <a:r>
              <a:rPr lang="en-US" sz="2400" dirty="0" smtClean="0">
                <a:solidFill>
                  <a:schemeClr val="accent2">
                    <a:lumMod val="10000"/>
                  </a:schemeClr>
                </a:solidFill>
                <a:latin typeface="Times New Roman" pitchFamily="18" charset="0"/>
                <a:cs typeface="Times New Roman" pitchFamily="18" charset="0"/>
              </a:rPr>
              <a:t>Consumer feedback</a:t>
            </a: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8706384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75323" cy="924475"/>
          </a:xfrm>
        </p:spPr>
        <p:txBody>
          <a:bodyPr>
            <a:noAutofit/>
          </a:bodyPr>
          <a:lstStyle/>
          <a:p>
            <a:r>
              <a:rPr lang="en-GB" sz="3200" dirty="0" smtClean="0">
                <a:solidFill>
                  <a:schemeClr val="accent3">
                    <a:lumMod val="50000"/>
                  </a:schemeClr>
                </a:solidFill>
                <a:latin typeface="Times New Roman" panose="02020603050405020304" pitchFamily="18" charset="0"/>
                <a:cs typeface="Times New Roman" panose="02020603050405020304" pitchFamily="18" charset="0"/>
              </a:rPr>
              <a:t>TQM &amp; organizational Cultural Change</a:t>
            </a:r>
            <a:endParaRPr lang="en-US" sz="3200"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304800" y="1752600"/>
            <a:ext cx="3886200" cy="4819651"/>
          </a:xfrm>
        </p:spPr>
        <p:txBody>
          <a:bodyPr>
            <a:noAutofit/>
          </a:bodyPr>
          <a:lstStyle/>
          <a:p>
            <a:pPr defTabSz="762000" eaLnBrk="0" hangingPunct="0">
              <a:spcBef>
                <a:spcPct val="50000"/>
              </a:spcBef>
              <a:buNone/>
            </a:pPr>
            <a:r>
              <a:rPr lang="en-GB" sz="2800" b="1" u="sng" dirty="0" smtClean="0">
                <a:solidFill>
                  <a:srgbClr val="FFC000"/>
                </a:solidFill>
                <a:latin typeface="Times New Roman" pitchFamily="18" charset="0"/>
                <a:cs typeface="Times New Roman" pitchFamily="18" charset="0"/>
              </a:rPr>
              <a:t>Traditional Approach</a:t>
            </a:r>
          </a:p>
          <a:p>
            <a:pPr defTabSz="762000" eaLnBrk="0" hangingPunct="0">
              <a:spcBef>
                <a:spcPct val="50000"/>
              </a:spcBef>
            </a:pPr>
            <a:r>
              <a:rPr lang="en-GB" sz="2400" b="1" dirty="0" smtClean="0">
                <a:latin typeface="Times New Roman" pitchFamily="18" charset="0"/>
                <a:cs typeface="Times New Roman" pitchFamily="18" charset="0"/>
              </a:rPr>
              <a:t>Lack of communication</a:t>
            </a:r>
          </a:p>
          <a:p>
            <a:pPr defTabSz="762000" eaLnBrk="0" hangingPunct="0">
              <a:spcBef>
                <a:spcPct val="50000"/>
              </a:spcBef>
            </a:pPr>
            <a:r>
              <a:rPr lang="en-GB" sz="2400" b="1" dirty="0" smtClean="0">
                <a:latin typeface="Times New Roman" pitchFamily="18" charset="0"/>
                <a:cs typeface="Times New Roman" pitchFamily="18" charset="0"/>
              </a:rPr>
              <a:t>Control of staff </a:t>
            </a:r>
          </a:p>
          <a:p>
            <a:pPr defTabSz="762000" eaLnBrk="0" hangingPunct="0">
              <a:spcBef>
                <a:spcPct val="50000"/>
              </a:spcBef>
            </a:pPr>
            <a:r>
              <a:rPr lang="en-GB" sz="2400" b="1" dirty="0" smtClean="0">
                <a:latin typeface="Times New Roman" pitchFamily="18" charset="0"/>
                <a:cs typeface="Times New Roman" pitchFamily="18" charset="0"/>
              </a:rPr>
              <a:t>Inspection &amp; fire fighting </a:t>
            </a:r>
          </a:p>
          <a:p>
            <a:pPr defTabSz="762000" eaLnBrk="0" hangingPunct="0">
              <a:spcBef>
                <a:spcPct val="50000"/>
              </a:spcBef>
            </a:pPr>
            <a:r>
              <a:rPr lang="en-GB" sz="2400" b="1" dirty="0" smtClean="0">
                <a:latin typeface="Times New Roman" pitchFamily="18" charset="0"/>
                <a:cs typeface="Times New Roman" pitchFamily="18" charset="0"/>
              </a:rPr>
              <a:t>Internal focus on rule  </a:t>
            </a:r>
          </a:p>
          <a:p>
            <a:pPr defTabSz="762000" eaLnBrk="0" hangingPunct="0">
              <a:spcBef>
                <a:spcPct val="50000"/>
              </a:spcBef>
            </a:pPr>
            <a:r>
              <a:rPr lang="en-GB" sz="2400" b="1" dirty="0" smtClean="0">
                <a:latin typeface="Times New Roman" pitchFamily="18" charset="0"/>
                <a:cs typeface="Times New Roman" pitchFamily="18" charset="0"/>
              </a:rPr>
              <a:t>Stability seeking </a:t>
            </a:r>
          </a:p>
          <a:p>
            <a:pPr defTabSz="762000" eaLnBrk="0" hangingPunct="0">
              <a:spcBef>
                <a:spcPct val="50000"/>
              </a:spcBef>
            </a:pPr>
            <a:r>
              <a:rPr lang="en-GB" sz="2400" b="1" dirty="0" smtClean="0">
                <a:latin typeface="Times New Roman" pitchFamily="18" charset="0"/>
                <a:cs typeface="Times New Roman" pitchFamily="18" charset="0"/>
              </a:rPr>
              <a:t>Adversarial relations </a:t>
            </a:r>
          </a:p>
          <a:p>
            <a:pPr defTabSz="762000" eaLnBrk="0" hangingPunct="0">
              <a:spcBef>
                <a:spcPct val="50000"/>
              </a:spcBef>
            </a:pPr>
            <a:r>
              <a:rPr lang="en-GB" sz="2400" b="1" dirty="0" smtClean="0">
                <a:latin typeface="Times New Roman" pitchFamily="18" charset="0"/>
                <a:cs typeface="Times New Roman" pitchFamily="18" charset="0"/>
              </a:rPr>
              <a:t>Allocating blame </a:t>
            </a:r>
          </a:p>
          <a:p>
            <a:endParaRPr lang="en-US" sz="2400" dirty="0">
              <a:latin typeface="Times New Roman" pitchFamily="18" charset="0"/>
              <a:cs typeface="Times New Roman" pitchFamily="18" charset="0"/>
            </a:endParaRPr>
          </a:p>
        </p:txBody>
      </p:sp>
      <p:sp>
        <p:nvSpPr>
          <p:cNvPr id="4" name="Content Placeholder 3"/>
          <p:cNvSpPr>
            <a:spLocks noGrp="1"/>
          </p:cNvSpPr>
          <p:nvPr>
            <p:ph sz="half" idx="2"/>
          </p:nvPr>
        </p:nvSpPr>
        <p:spPr>
          <a:xfrm>
            <a:off x="4495800" y="1752600"/>
            <a:ext cx="4419600" cy="4819651"/>
          </a:xfrm>
        </p:spPr>
        <p:txBody>
          <a:bodyPr>
            <a:noAutofit/>
          </a:bodyPr>
          <a:lstStyle/>
          <a:p>
            <a:pPr defTabSz="762000" eaLnBrk="0" hangingPunct="0">
              <a:spcBef>
                <a:spcPct val="50000"/>
              </a:spcBef>
              <a:buNone/>
            </a:pPr>
            <a:r>
              <a:rPr lang="en-GB" sz="2400" b="1" dirty="0" smtClean="0">
                <a:latin typeface="Times New Roman" pitchFamily="18" charset="0"/>
                <a:cs typeface="Times New Roman" pitchFamily="18" charset="0"/>
              </a:rPr>
              <a:t>                  </a:t>
            </a:r>
            <a:r>
              <a:rPr lang="en-GB" sz="2400" b="1" u="sng" dirty="0" smtClean="0">
                <a:solidFill>
                  <a:srgbClr val="FFC000"/>
                </a:solidFill>
                <a:latin typeface="Times New Roman" pitchFamily="18" charset="0"/>
                <a:cs typeface="Times New Roman" pitchFamily="18" charset="0"/>
              </a:rPr>
              <a:t>TQM</a:t>
            </a:r>
          </a:p>
          <a:p>
            <a:pPr defTabSz="762000" eaLnBrk="0" hangingPunct="0">
              <a:spcBef>
                <a:spcPct val="50000"/>
              </a:spcBef>
            </a:pPr>
            <a:r>
              <a:rPr lang="en-GB" sz="2400" b="1" dirty="0" smtClean="0">
                <a:latin typeface="Times New Roman" pitchFamily="18" charset="0"/>
                <a:cs typeface="Times New Roman" pitchFamily="18" charset="0"/>
              </a:rPr>
              <a:t>Open communications</a:t>
            </a:r>
          </a:p>
          <a:p>
            <a:pPr defTabSz="762000" eaLnBrk="0" hangingPunct="0">
              <a:spcBef>
                <a:spcPct val="50000"/>
              </a:spcBef>
            </a:pPr>
            <a:r>
              <a:rPr lang="en-GB" sz="2400" b="1" dirty="0" smtClean="0">
                <a:latin typeface="Times New Roman" pitchFamily="18" charset="0"/>
                <a:cs typeface="Times New Roman" pitchFamily="18" charset="0"/>
              </a:rPr>
              <a:t>Empowerment</a:t>
            </a:r>
          </a:p>
          <a:p>
            <a:pPr defTabSz="762000" eaLnBrk="0" hangingPunct="0">
              <a:spcBef>
                <a:spcPct val="50000"/>
              </a:spcBef>
            </a:pPr>
            <a:r>
              <a:rPr lang="en-GB" sz="2400" b="1" dirty="0" smtClean="0">
                <a:latin typeface="Times New Roman" pitchFamily="18" charset="0"/>
                <a:cs typeface="Times New Roman" pitchFamily="18" charset="0"/>
              </a:rPr>
              <a:t>Prevention</a:t>
            </a:r>
          </a:p>
          <a:p>
            <a:pPr defTabSz="762000" eaLnBrk="0" hangingPunct="0">
              <a:spcBef>
                <a:spcPct val="50000"/>
              </a:spcBef>
            </a:pPr>
            <a:r>
              <a:rPr lang="en-GB" sz="2400" b="1" dirty="0" smtClean="0">
                <a:latin typeface="Times New Roman" pitchFamily="18" charset="0"/>
                <a:cs typeface="Times New Roman" pitchFamily="18" charset="0"/>
              </a:rPr>
              <a:t>External focus on customer</a:t>
            </a:r>
          </a:p>
          <a:p>
            <a:pPr defTabSz="762000" eaLnBrk="0" hangingPunct="0">
              <a:spcBef>
                <a:spcPct val="50000"/>
              </a:spcBef>
            </a:pPr>
            <a:r>
              <a:rPr lang="en-GB" sz="2400" b="1" dirty="0" smtClean="0">
                <a:latin typeface="Times New Roman" pitchFamily="18" charset="0"/>
                <a:cs typeface="Times New Roman" pitchFamily="18" charset="0"/>
              </a:rPr>
              <a:t>Continuous improvement</a:t>
            </a:r>
          </a:p>
          <a:p>
            <a:pPr defTabSz="762000" eaLnBrk="0" hangingPunct="0">
              <a:spcBef>
                <a:spcPct val="50000"/>
              </a:spcBef>
            </a:pPr>
            <a:r>
              <a:rPr lang="en-GB" sz="2400" b="1" dirty="0" smtClean="0">
                <a:latin typeface="Times New Roman" pitchFamily="18" charset="0"/>
                <a:cs typeface="Times New Roman" pitchFamily="18" charset="0"/>
              </a:rPr>
              <a:t>Co-operative relations</a:t>
            </a:r>
          </a:p>
          <a:p>
            <a:pPr defTabSz="762000" eaLnBrk="0" hangingPunct="0">
              <a:spcBef>
                <a:spcPct val="50000"/>
              </a:spcBef>
            </a:pPr>
            <a:r>
              <a:rPr lang="en-GB" sz="2400" b="1" dirty="0" smtClean="0">
                <a:latin typeface="Times New Roman" pitchFamily="18" charset="0"/>
                <a:cs typeface="Times New Roman" pitchFamily="18" charset="0"/>
              </a:rPr>
              <a:t>Solving problems at their roots</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028960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191" y="451146"/>
            <a:ext cx="8534400" cy="6324600"/>
          </a:xfrm>
        </p:spPr>
        <p:txBody>
          <a:bodyPr/>
          <a:lstStyle/>
          <a:p>
            <a:endParaRPr lang="en-US" dirty="0" smtClean="0"/>
          </a:p>
          <a:p>
            <a:endParaRPr lang="en-US" dirty="0" smtClean="0"/>
          </a:p>
          <a:p>
            <a:endParaRPr lang="en-US" dirty="0" smtClean="0"/>
          </a:p>
          <a:p>
            <a:endParaRPr lang="en-US" dirty="0"/>
          </a:p>
        </p:txBody>
      </p:sp>
      <p:grpSp>
        <p:nvGrpSpPr>
          <p:cNvPr id="4" name="Group 2"/>
          <p:cNvGrpSpPr>
            <a:grpSpLocks/>
          </p:cNvGrpSpPr>
          <p:nvPr/>
        </p:nvGrpSpPr>
        <p:grpSpPr bwMode="auto">
          <a:xfrm>
            <a:off x="685800" y="600075"/>
            <a:ext cx="8305800" cy="5791200"/>
            <a:chOff x="432" y="546"/>
            <a:chExt cx="4952" cy="3531"/>
          </a:xfrm>
        </p:grpSpPr>
        <p:sp>
          <p:nvSpPr>
            <p:cNvPr id="5" name="Rectangle 3"/>
            <p:cNvSpPr>
              <a:spLocks noChangeArrowheads="1"/>
            </p:cNvSpPr>
            <p:nvPr/>
          </p:nvSpPr>
          <p:spPr bwMode="auto">
            <a:xfrm>
              <a:off x="2068" y="1196"/>
              <a:ext cx="1351" cy="668"/>
            </a:xfrm>
            <a:prstGeom prst="rect">
              <a:avLst/>
            </a:prstGeom>
            <a:solidFill>
              <a:schemeClr val="accent1">
                <a:lumMod val="50000"/>
              </a:schemeClr>
            </a:solidFill>
            <a:ln w="28575">
              <a:solidFill>
                <a:schemeClr val="tx1"/>
              </a:solidFill>
              <a:miter lim="800000"/>
              <a:headEnd/>
              <a:tailEnd/>
            </a:ln>
            <a:effectLst/>
          </p:spPr>
          <p:txBody>
            <a:bodyPr wrap="none" anchor="ctr"/>
            <a:lstStyle/>
            <a:p>
              <a:endParaRPr lang="en-US"/>
            </a:p>
          </p:txBody>
        </p:sp>
        <p:sp>
          <p:nvSpPr>
            <p:cNvPr id="6" name="Text Box 4"/>
            <p:cNvSpPr txBox="1">
              <a:spLocks noChangeArrowheads="1"/>
            </p:cNvSpPr>
            <p:nvPr/>
          </p:nvSpPr>
          <p:spPr bwMode="auto">
            <a:xfrm>
              <a:off x="2068" y="1213"/>
              <a:ext cx="1314" cy="657"/>
            </a:xfrm>
            <a:prstGeom prst="rect">
              <a:avLst/>
            </a:prstGeom>
            <a:noFill/>
            <a:ln w="9525">
              <a:noFill/>
              <a:miter lim="800000"/>
              <a:headEnd/>
              <a:tailEnd/>
            </a:ln>
            <a:effectLst/>
          </p:spPr>
          <p:txBody>
            <a:bodyPr>
              <a:spAutoFit/>
            </a:bodyPr>
            <a:lstStyle/>
            <a:p>
              <a:pPr algn="ctr">
                <a:spcBef>
                  <a:spcPct val="50000"/>
                </a:spcBef>
              </a:pPr>
              <a:r>
                <a:rPr lang="en-GB" sz="1600" b="1" dirty="0">
                  <a:latin typeface="Arial" charset="0"/>
                  <a:cs typeface="Times New Roman" pitchFamily="18" charset="0"/>
                </a:rPr>
                <a:t>Customer’s expectations concerning a product or service</a:t>
              </a:r>
              <a:endParaRPr lang="en-US" sz="1600" b="1" dirty="0">
                <a:latin typeface="Arial" charset="0"/>
                <a:cs typeface="Times New Roman" pitchFamily="18" charset="0"/>
              </a:endParaRPr>
            </a:p>
          </p:txBody>
        </p:sp>
        <p:sp>
          <p:nvSpPr>
            <p:cNvPr id="7" name="Rectangle 5"/>
            <p:cNvSpPr>
              <a:spLocks noChangeArrowheads="1"/>
            </p:cNvSpPr>
            <p:nvPr/>
          </p:nvSpPr>
          <p:spPr bwMode="auto">
            <a:xfrm>
              <a:off x="3885" y="1196"/>
              <a:ext cx="1352" cy="668"/>
            </a:xfrm>
            <a:prstGeom prst="rect">
              <a:avLst/>
            </a:prstGeom>
            <a:solidFill>
              <a:schemeClr val="accent1">
                <a:lumMod val="50000"/>
              </a:schemeClr>
            </a:solidFill>
            <a:ln w="28575">
              <a:solidFill>
                <a:schemeClr val="tx1"/>
              </a:solidFill>
              <a:miter lim="800000"/>
              <a:headEnd/>
              <a:tailEnd/>
            </a:ln>
            <a:effectLst/>
          </p:spPr>
          <p:txBody>
            <a:bodyPr wrap="none" anchor="ctr"/>
            <a:lstStyle/>
            <a:p>
              <a:endParaRPr lang="en-US"/>
            </a:p>
          </p:txBody>
        </p:sp>
        <p:sp>
          <p:nvSpPr>
            <p:cNvPr id="8" name="Text Box 6"/>
            <p:cNvSpPr txBox="1">
              <a:spLocks noChangeArrowheads="1"/>
            </p:cNvSpPr>
            <p:nvPr/>
          </p:nvSpPr>
          <p:spPr bwMode="auto">
            <a:xfrm>
              <a:off x="3879" y="1193"/>
              <a:ext cx="1358" cy="657"/>
            </a:xfrm>
            <a:prstGeom prst="rect">
              <a:avLst/>
            </a:prstGeom>
            <a:noFill/>
            <a:ln w="9525">
              <a:noFill/>
              <a:miter lim="800000"/>
              <a:headEnd/>
              <a:tailEnd/>
            </a:ln>
            <a:effectLst/>
          </p:spPr>
          <p:txBody>
            <a:bodyPr>
              <a:spAutoFit/>
            </a:bodyPr>
            <a:lstStyle/>
            <a:p>
              <a:pPr algn="ctr">
                <a:spcBef>
                  <a:spcPct val="50000"/>
                </a:spcBef>
              </a:pPr>
              <a:r>
                <a:rPr lang="en-GB" sz="1600" b="1" dirty="0">
                  <a:latin typeface="Arial" charset="0"/>
                  <a:cs typeface="Times New Roman" pitchFamily="18" charset="0"/>
                </a:rPr>
                <a:t>Customer’s perceptions concerning the product or service</a:t>
              </a:r>
              <a:endParaRPr lang="en-US" sz="1600" b="1" dirty="0">
                <a:latin typeface="Arial" charset="0"/>
                <a:cs typeface="Times New Roman" pitchFamily="18" charset="0"/>
              </a:endParaRPr>
            </a:p>
          </p:txBody>
        </p:sp>
        <p:grpSp>
          <p:nvGrpSpPr>
            <p:cNvPr id="9" name="Group 7"/>
            <p:cNvGrpSpPr>
              <a:grpSpLocks/>
            </p:cNvGrpSpPr>
            <p:nvPr/>
          </p:nvGrpSpPr>
          <p:grpSpPr bwMode="auto">
            <a:xfrm>
              <a:off x="845" y="546"/>
              <a:ext cx="3908" cy="669"/>
              <a:chOff x="845" y="504"/>
              <a:chExt cx="3908" cy="669"/>
            </a:xfrm>
          </p:grpSpPr>
          <p:sp>
            <p:nvSpPr>
              <p:cNvPr id="40" name="Rectangle 8"/>
              <p:cNvSpPr>
                <a:spLocks noChangeArrowheads="1"/>
              </p:cNvSpPr>
              <p:nvPr/>
            </p:nvSpPr>
            <p:spPr bwMode="auto">
              <a:xfrm>
                <a:off x="845" y="504"/>
                <a:ext cx="1002" cy="338"/>
              </a:xfrm>
              <a:prstGeom prst="rect">
                <a:avLst/>
              </a:prstGeom>
              <a:solidFill>
                <a:schemeClr val="tx2">
                  <a:lumMod val="25000"/>
                </a:schemeClr>
              </a:solidFill>
              <a:ln w="28575">
                <a:solidFill>
                  <a:schemeClr val="tx1"/>
                </a:solidFill>
                <a:miter lim="800000"/>
                <a:headEnd/>
                <a:tailEnd/>
              </a:ln>
              <a:effectLst/>
            </p:spPr>
            <p:txBody>
              <a:bodyPr wrap="none" anchor="ctr"/>
              <a:lstStyle/>
              <a:p>
                <a:endParaRPr lang="en-US"/>
              </a:p>
            </p:txBody>
          </p:sp>
          <p:sp>
            <p:nvSpPr>
              <p:cNvPr id="41" name="Text Box 9"/>
              <p:cNvSpPr txBox="1">
                <a:spLocks noChangeArrowheads="1"/>
              </p:cNvSpPr>
              <p:nvPr/>
            </p:nvSpPr>
            <p:spPr bwMode="auto">
              <a:xfrm>
                <a:off x="880" y="515"/>
                <a:ext cx="904" cy="317"/>
              </a:xfrm>
              <a:prstGeom prst="rect">
                <a:avLst/>
              </a:prstGeom>
              <a:noFill/>
              <a:ln w="28575">
                <a:noFill/>
                <a:miter lim="800000"/>
                <a:headEnd/>
                <a:tailEnd/>
              </a:ln>
              <a:effectLst/>
            </p:spPr>
            <p:txBody>
              <a:bodyPr>
                <a:spAutoFit/>
              </a:bodyPr>
              <a:lstStyle/>
              <a:p>
                <a:pPr algn="ctr">
                  <a:lnSpc>
                    <a:spcPct val="60000"/>
                  </a:lnSpc>
                  <a:spcBef>
                    <a:spcPct val="50000"/>
                  </a:spcBef>
                </a:pPr>
                <a:r>
                  <a:rPr lang="en-GB" sz="1600" b="1" dirty="0">
                    <a:solidFill>
                      <a:schemeClr val="bg1"/>
                    </a:solidFill>
                    <a:latin typeface="Arial" charset="0"/>
                    <a:cs typeface="Times New Roman" pitchFamily="18" charset="0"/>
                  </a:rPr>
                  <a:t>Previous</a:t>
                </a:r>
              </a:p>
              <a:p>
                <a:pPr algn="ctr">
                  <a:lnSpc>
                    <a:spcPct val="60000"/>
                  </a:lnSpc>
                  <a:spcBef>
                    <a:spcPct val="50000"/>
                  </a:spcBef>
                </a:pPr>
                <a:r>
                  <a:rPr lang="en-GB" sz="1600" b="1" dirty="0">
                    <a:solidFill>
                      <a:schemeClr val="bg1"/>
                    </a:solidFill>
                    <a:latin typeface="Arial" charset="0"/>
                    <a:cs typeface="Times New Roman" pitchFamily="18" charset="0"/>
                  </a:rPr>
                  <a:t>Experience</a:t>
                </a:r>
                <a:endParaRPr lang="en-US" sz="1600" b="1" dirty="0">
                  <a:solidFill>
                    <a:schemeClr val="bg1"/>
                  </a:solidFill>
                  <a:latin typeface="Arial" charset="0"/>
                  <a:cs typeface="Times New Roman" pitchFamily="18" charset="0"/>
                </a:endParaRPr>
              </a:p>
            </p:txBody>
          </p:sp>
          <p:sp>
            <p:nvSpPr>
              <p:cNvPr id="42" name="Rectangle 10"/>
              <p:cNvSpPr>
                <a:spLocks noChangeArrowheads="1"/>
              </p:cNvSpPr>
              <p:nvPr/>
            </p:nvSpPr>
            <p:spPr bwMode="auto">
              <a:xfrm>
                <a:off x="2047" y="504"/>
                <a:ext cx="1351" cy="338"/>
              </a:xfrm>
              <a:prstGeom prst="rect">
                <a:avLst/>
              </a:prstGeom>
              <a:solidFill>
                <a:schemeClr val="tx2">
                  <a:lumMod val="25000"/>
                </a:schemeClr>
              </a:solidFill>
              <a:ln w="28575">
                <a:solidFill>
                  <a:schemeClr val="tx1"/>
                </a:solidFill>
                <a:miter lim="800000"/>
                <a:headEnd/>
                <a:tailEnd/>
              </a:ln>
              <a:effectLst/>
            </p:spPr>
            <p:txBody>
              <a:bodyPr wrap="none" anchor="ctr"/>
              <a:lstStyle/>
              <a:p>
                <a:endParaRPr lang="en-US"/>
              </a:p>
            </p:txBody>
          </p:sp>
          <p:sp>
            <p:nvSpPr>
              <p:cNvPr id="43" name="Text Box 11"/>
              <p:cNvSpPr txBox="1">
                <a:spLocks noChangeArrowheads="1"/>
              </p:cNvSpPr>
              <p:nvPr/>
            </p:nvSpPr>
            <p:spPr bwMode="auto">
              <a:xfrm>
                <a:off x="2095" y="518"/>
                <a:ext cx="1218" cy="312"/>
              </a:xfrm>
              <a:prstGeom prst="rect">
                <a:avLst/>
              </a:prstGeom>
              <a:noFill/>
              <a:ln w="28575">
                <a:noFill/>
                <a:miter lim="800000"/>
                <a:headEnd/>
                <a:tailEnd/>
              </a:ln>
              <a:effectLst/>
            </p:spPr>
            <p:txBody>
              <a:bodyPr>
                <a:spAutoFit/>
              </a:bodyPr>
              <a:lstStyle/>
              <a:p>
                <a:pPr algn="ctr">
                  <a:lnSpc>
                    <a:spcPct val="85000"/>
                  </a:lnSpc>
                  <a:spcBef>
                    <a:spcPct val="50000"/>
                  </a:spcBef>
                </a:pPr>
                <a:r>
                  <a:rPr lang="en-GB" sz="1600" b="1" dirty="0">
                    <a:solidFill>
                      <a:schemeClr val="bg1"/>
                    </a:solidFill>
                    <a:latin typeface="Arial" charset="0"/>
                    <a:cs typeface="Times New Roman" pitchFamily="18" charset="0"/>
                  </a:rPr>
                  <a:t>Word of mouth communications</a:t>
                </a:r>
                <a:endParaRPr lang="en-US" sz="1600" b="1" dirty="0">
                  <a:solidFill>
                    <a:schemeClr val="bg1"/>
                  </a:solidFill>
                  <a:latin typeface="Arial" charset="0"/>
                  <a:cs typeface="Times New Roman" pitchFamily="18" charset="0"/>
                </a:endParaRPr>
              </a:p>
            </p:txBody>
          </p:sp>
          <p:sp>
            <p:nvSpPr>
              <p:cNvPr id="44" name="Rectangle 12"/>
              <p:cNvSpPr>
                <a:spLocks noChangeArrowheads="1"/>
              </p:cNvSpPr>
              <p:nvPr/>
            </p:nvSpPr>
            <p:spPr bwMode="auto">
              <a:xfrm>
                <a:off x="3512" y="504"/>
                <a:ext cx="1233" cy="340"/>
              </a:xfrm>
              <a:prstGeom prst="rect">
                <a:avLst/>
              </a:prstGeom>
              <a:solidFill>
                <a:schemeClr val="tx2">
                  <a:lumMod val="25000"/>
                </a:schemeClr>
              </a:solidFill>
              <a:ln w="28575">
                <a:solidFill>
                  <a:schemeClr val="tx1"/>
                </a:solidFill>
                <a:miter lim="800000"/>
                <a:headEnd/>
                <a:tailEnd/>
              </a:ln>
              <a:effectLst/>
            </p:spPr>
            <p:txBody>
              <a:bodyPr wrap="none" anchor="ctr"/>
              <a:lstStyle/>
              <a:p>
                <a:endParaRPr lang="en-US"/>
              </a:p>
            </p:txBody>
          </p:sp>
          <p:sp>
            <p:nvSpPr>
              <p:cNvPr id="45" name="Text Box 13"/>
              <p:cNvSpPr txBox="1">
                <a:spLocks noChangeArrowheads="1"/>
              </p:cNvSpPr>
              <p:nvPr/>
            </p:nvSpPr>
            <p:spPr bwMode="auto">
              <a:xfrm>
                <a:off x="3504" y="517"/>
                <a:ext cx="1249" cy="312"/>
              </a:xfrm>
              <a:prstGeom prst="rect">
                <a:avLst/>
              </a:prstGeom>
              <a:noFill/>
              <a:ln w="28575">
                <a:noFill/>
                <a:miter lim="800000"/>
                <a:headEnd/>
                <a:tailEnd/>
              </a:ln>
              <a:effectLst/>
            </p:spPr>
            <p:txBody>
              <a:bodyPr>
                <a:spAutoFit/>
              </a:bodyPr>
              <a:lstStyle/>
              <a:p>
                <a:pPr algn="ctr">
                  <a:lnSpc>
                    <a:spcPct val="85000"/>
                  </a:lnSpc>
                  <a:spcBef>
                    <a:spcPct val="50000"/>
                  </a:spcBef>
                </a:pPr>
                <a:r>
                  <a:rPr lang="en-GB" sz="1600" b="1" dirty="0">
                    <a:solidFill>
                      <a:schemeClr val="bg1"/>
                    </a:solidFill>
                    <a:latin typeface="Arial" charset="0"/>
                    <a:cs typeface="Times New Roman" pitchFamily="18" charset="0"/>
                  </a:rPr>
                  <a:t>Image</a:t>
                </a:r>
                <a:r>
                  <a:rPr lang="en-GB" sz="1600" b="1" dirty="0">
                    <a:latin typeface="Arial" charset="0"/>
                    <a:cs typeface="Times New Roman" pitchFamily="18" charset="0"/>
                  </a:rPr>
                  <a:t> </a:t>
                </a:r>
                <a:r>
                  <a:rPr lang="en-GB" sz="1600" b="1" dirty="0">
                    <a:solidFill>
                      <a:schemeClr val="bg1"/>
                    </a:solidFill>
                    <a:latin typeface="Arial" charset="0"/>
                    <a:cs typeface="Times New Roman" pitchFamily="18" charset="0"/>
                  </a:rPr>
                  <a:t>of product or service</a:t>
                </a:r>
                <a:endParaRPr lang="en-US" sz="1600" b="1" dirty="0">
                  <a:solidFill>
                    <a:schemeClr val="bg1"/>
                  </a:solidFill>
                  <a:latin typeface="Arial" charset="0"/>
                  <a:cs typeface="Times New Roman" pitchFamily="18" charset="0"/>
                </a:endParaRPr>
              </a:p>
            </p:txBody>
          </p:sp>
          <p:sp>
            <p:nvSpPr>
              <p:cNvPr id="46" name="Line 14"/>
              <p:cNvSpPr>
                <a:spLocks noChangeShapeType="1"/>
              </p:cNvSpPr>
              <p:nvPr/>
            </p:nvSpPr>
            <p:spPr bwMode="auto">
              <a:xfrm>
                <a:off x="1370" y="839"/>
                <a:ext cx="810" cy="334"/>
              </a:xfrm>
              <a:prstGeom prst="line">
                <a:avLst/>
              </a:prstGeom>
              <a:noFill/>
              <a:ln w="28575">
                <a:solidFill>
                  <a:schemeClr val="tx1"/>
                </a:solidFill>
                <a:round/>
                <a:headEnd/>
                <a:tailEnd type="triangle" w="med" len="med"/>
              </a:ln>
              <a:effectLst/>
            </p:spPr>
            <p:txBody>
              <a:bodyPr/>
              <a:lstStyle/>
              <a:p>
                <a:endParaRPr lang="en-US"/>
              </a:p>
            </p:txBody>
          </p:sp>
          <p:sp>
            <p:nvSpPr>
              <p:cNvPr id="47" name="Line 15"/>
              <p:cNvSpPr>
                <a:spLocks noChangeShapeType="1"/>
              </p:cNvSpPr>
              <p:nvPr/>
            </p:nvSpPr>
            <p:spPr bwMode="auto">
              <a:xfrm>
                <a:off x="2734" y="839"/>
                <a:ext cx="0" cy="334"/>
              </a:xfrm>
              <a:prstGeom prst="line">
                <a:avLst/>
              </a:prstGeom>
              <a:noFill/>
              <a:ln w="28575">
                <a:solidFill>
                  <a:schemeClr val="tx1"/>
                </a:solidFill>
                <a:round/>
                <a:headEnd/>
                <a:tailEnd type="triangle" w="med" len="med"/>
              </a:ln>
              <a:effectLst/>
            </p:spPr>
            <p:txBody>
              <a:bodyPr/>
              <a:lstStyle/>
              <a:p>
                <a:endParaRPr lang="en-US"/>
              </a:p>
            </p:txBody>
          </p:sp>
          <p:sp>
            <p:nvSpPr>
              <p:cNvPr id="48" name="Line 16"/>
              <p:cNvSpPr>
                <a:spLocks noChangeShapeType="1"/>
              </p:cNvSpPr>
              <p:nvPr/>
            </p:nvSpPr>
            <p:spPr bwMode="auto">
              <a:xfrm flipH="1">
                <a:off x="3288" y="839"/>
                <a:ext cx="810" cy="334"/>
              </a:xfrm>
              <a:prstGeom prst="line">
                <a:avLst/>
              </a:prstGeom>
              <a:noFill/>
              <a:ln w="28575">
                <a:solidFill>
                  <a:schemeClr val="tx1"/>
                </a:solidFill>
                <a:round/>
                <a:headEnd/>
                <a:tailEnd type="triangle" w="med" len="med"/>
              </a:ln>
              <a:effectLst/>
            </p:spPr>
            <p:txBody>
              <a:bodyPr/>
              <a:lstStyle/>
              <a:p>
                <a:endParaRPr lang="en-US"/>
              </a:p>
            </p:txBody>
          </p:sp>
        </p:grpSp>
        <p:grpSp>
          <p:nvGrpSpPr>
            <p:cNvPr id="10" name="Group 17"/>
            <p:cNvGrpSpPr>
              <a:grpSpLocks/>
            </p:cNvGrpSpPr>
            <p:nvPr/>
          </p:nvGrpSpPr>
          <p:grpSpPr bwMode="auto">
            <a:xfrm>
              <a:off x="2047" y="1884"/>
              <a:ext cx="1351" cy="717"/>
              <a:chOff x="2047" y="1842"/>
              <a:chExt cx="1351" cy="717"/>
            </a:xfrm>
          </p:grpSpPr>
          <p:sp>
            <p:nvSpPr>
              <p:cNvPr id="37" name="Rectangle 18"/>
              <p:cNvSpPr>
                <a:spLocks noChangeArrowheads="1"/>
              </p:cNvSpPr>
              <p:nvPr/>
            </p:nvSpPr>
            <p:spPr bwMode="auto">
              <a:xfrm>
                <a:off x="2047" y="2135"/>
                <a:ext cx="1351" cy="424"/>
              </a:xfrm>
              <a:prstGeom prst="rect">
                <a:avLst/>
              </a:prstGeom>
              <a:solidFill>
                <a:schemeClr val="accent1">
                  <a:lumMod val="50000"/>
                </a:schemeClr>
              </a:solidFill>
              <a:ln w="28575">
                <a:solidFill>
                  <a:schemeClr val="tx1"/>
                </a:solidFill>
                <a:miter lim="800000"/>
                <a:headEnd/>
                <a:tailEnd/>
              </a:ln>
              <a:effectLst/>
            </p:spPr>
            <p:txBody>
              <a:bodyPr wrap="none" anchor="ctr"/>
              <a:lstStyle/>
              <a:p>
                <a:endParaRPr lang="en-US"/>
              </a:p>
            </p:txBody>
          </p:sp>
          <p:sp>
            <p:nvSpPr>
              <p:cNvPr id="38" name="Text Box 19"/>
              <p:cNvSpPr txBox="1">
                <a:spLocks noChangeArrowheads="1"/>
              </p:cNvSpPr>
              <p:nvPr/>
            </p:nvSpPr>
            <p:spPr bwMode="auto">
              <a:xfrm>
                <a:off x="2075" y="2116"/>
                <a:ext cx="1218" cy="439"/>
              </a:xfrm>
              <a:prstGeom prst="rect">
                <a:avLst/>
              </a:prstGeom>
              <a:noFill/>
              <a:ln w="28575">
                <a:noFill/>
                <a:miter lim="800000"/>
                <a:headEnd/>
                <a:tailEnd/>
              </a:ln>
              <a:effectLst/>
            </p:spPr>
            <p:txBody>
              <a:bodyPr>
                <a:spAutoFit/>
              </a:bodyPr>
              <a:lstStyle/>
              <a:p>
                <a:pPr algn="ctr">
                  <a:lnSpc>
                    <a:spcPct val="85000"/>
                  </a:lnSpc>
                  <a:spcBef>
                    <a:spcPct val="50000"/>
                  </a:spcBef>
                </a:pPr>
                <a:r>
                  <a:rPr lang="en-GB" sz="1600" b="1" dirty="0">
                    <a:latin typeface="Arial" charset="0"/>
                    <a:cs typeface="Times New Roman" pitchFamily="18" charset="0"/>
                  </a:rPr>
                  <a:t>Customer’s own specification of quality</a:t>
                </a:r>
                <a:endParaRPr lang="en-US" sz="1600" b="1" dirty="0">
                  <a:latin typeface="Arial" charset="0"/>
                  <a:cs typeface="Times New Roman" pitchFamily="18" charset="0"/>
                </a:endParaRPr>
              </a:p>
            </p:txBody>
          </p:sp>
          <p:sp>
            <p:nvSpPr>
              <p:cNvPr id="39" name="Line 20"/>
              <p:cNvSpPr>
                <a:spLocks noChangeShapeType="1"/>
              </p:cNvSpPr>
              <p:nvPr/>
            </p:nvSpPr>
            <p:spPr bwMode="auto">
              <a:xfrm>
                <a:off x="2734" y="1842"/>
                <a:ext cx="0" cy="293"/>
              </a:xfrm>
              <a:prstGeom prst="line">
                <a:avLst/>
              </a:prstGeom>
              <a:noFill/>
              <a:ln w="28575">
                <a:solidFill>
                  <a:schemeClr val="tx1"/>
                </a:solidFill>
                <a:round/>
                <a:headEnd/>
                <a:tailEnd type="triangle" w="med" len="med"/>
              </a:ln>
              <a:effectLst/>
            </p:spPr>
            <p:txBody>
              <a:bodyPr/>
              <a:lstStyle/>
              <a:p>
                <a:endParaRPr lang="en-US"/>
              </a:p>
            </p:txBody>
          </p:sp>
        </p:grpSp>
        <p:grpSp>
          <p:nvGrpSpPr>
            <p:cNvPr id="11" name="Group 21"/>
            <p:cNvGrpSpPr>
              <a:grpSpLocks/>
            </p:cNvGrpSpPr>
            <p:nvPr/>
          </p:nvGrpSpPr>
          <p:grpSpPr bwMode="auto">
            <a:xfrm>
              <a:off x="432" y="3300"/>
              <a:ext cx="1663" cy="527"/>
              <a:chOff x="432" y="3258"/>
              <a:chExt cx="1663" cy="527"/>
            </a:xfrm>
          </p:grpSpPr>
          <p:sp>
            <p:nvSpPr>
              <p:cNvPr id="34" name="Rectangle 22"/>
              <p:cNvSpPr>
                <a:spLocks noChangeArrowheads="1"/>
              </p:cNvSpPr>
              <p:nvPr/>
            </p:nvSpPr>
            <p:spPr bwMode="auto">
              <a:xfrm>
                <a:off x="432" y="3258"/>
                <a:ext cx="1352" cy="527"/>
              </a:xfrm>
              <a:prstGeom prst="rect">
                <a:avLst/>
              </a:prstGeom>
              <a:solidFill>
                <a:schemeClr val="accent3">
                  <a:lumMod val="50000"/>
                </a:schemeClr>
              </a:solidFill>
              <a:ln w="28575">
                <a:solidFill>
                  <a:schemeClr val="tx1"/>
                </a:solidFill>
                <a:miter lim="800000"/>
                <a:headEnd/>
                <a:tailEnd/>
              </a:ln>
              <a:effectLst/>
            </p:spPr>
            <p:txBody>
              <a:bodyPr wrap="none" anchor="ctr"/>
              <a:lstStyle/>
              <a:p>
                <a:endParaRPr lang="en-US"/>
              </a:p>
            </p:txBody>
          </p:sp>
          <p:sp>
            <p:nvSpPr>
              <p:cNvPr id="35" name="Text Box 23"/>
              <p:cNvSpPr txBox="1">
                <a:spLocks noChangeArrowheads="1"/>
              </p:cNvSpPr>
              <p:nvPr/>
            </p:nvSpPr>
            <p:spPr bwMode="auto">
              <a:xfrm>
                <a:off x="458" y="3308"/>
                <a:ext cx="1338" cy="439"/>
              </a:xfrm>
              <a:prstGeom prst="rect">
                <a:avLst/>
              </a:prstGeom>
              <a:noFill/>
              <a:ln w="28575">
                <a:noFill/>
                <a:miter lim="800000"/>
                <a:headEnd/>
                <a:tailEnd/>
              </a:ln>
              <a:effectLst/>
            </p:spPr>
            <p:txBody>
              <a:bodyPr>
                <a:spAutoFit/>
              </a:bodyPr>
              <a:lstStyle/>
              <a:p>
                <a:pPr algn="ctr">
                  <a:lnSpc>
                    <a:spcPct val="85000"/>
                  </a:lnSpc>
                  <a:spcBef>
                    <a:spcPct val="50000"/>
                  </a:spcBef>
                </a:pPr>
                <a:r>
                  <a:rPr lang="en-GB" sz="1600" b="1" dirty="0">
                    <a:latin typeface="Arial" charset="0"/>
                    <a:cs typeface="Times New Roman" pitchFamily="18" charset="0"/>
                  </a:rPr>
                  <a:t>Management’s concept of the product or service</a:t>
                </a:r>
                <a:endParaRPr lang="en-US" sz="1600" b="1" dirty="0">
                  <a:latin typeface="Arial" charset="0"/>
                  <a:cs typeface="Times New Roman" pitchFamily="18" charset="0"/>
                </a:endParaRPr>
              </a:p>
            </p:txBody>
          </p:sp>
          <p:sp>
            <p:nvSpPr>
              <p:cNvPr id="36" name="Line 24"/>
              <p:cNvSpPr>
                <a:spLocks noChangeShapeType="1"/>
              </p:cNvSpPr>
              <p:nvPr/>
            </p:nvSpPr>
            <p:spPr bwMode="auto">
              <a:xfrm>
                <a:off x="1796" y="3515"/>
                <a:ext cx="299" cy="0"/>
              </a:xfrm>
              <a:prstGeom prst="line">
                <a:avLst/>
              </a:prstGeom>
              <a:noFill/>
              <a:ln w="28575">
                <a:solidFill>
                  <a:schemeClr val="tx1"/>
                </a:solidFill>
                <a:round/>
                <a:headEnd/>
                <a:tailEnd type="triangle" w="med" len="med"/>
              </a:ln>
              <a:effectLst/>
            </p:spPr>
            <p:txBody>
              <a:bodyPr/>
              <a:lstStyle/>
              <a:p>
                <a:endParaRPr lang="en-US"/>
              </a:p>
            </p:txBody>
          </p:sp>
        </p:grpSp>
        <p:grpSp>
          <p:nvGrpSpPr>
            <p:cNvPr id="12" name="Group 25"/>
            <p:cNvGrpSpPr>
              <a:grpSpLocks/>
            </p:cNvGrpSpPr>
            <p:nvPr/>
          </p:nvGrpSpPr>
          <p:grpSpPr bwMode="auto">
            <a:xfrm>
              <a:off x="2091" y="3055"/>
              <a:ext cx="2519" cy="765"/>
              <a:chOff x="2091" y="3013"/>
              <a:chExt cx="2519" cy="765"/>
            </a:xfrm>
          </p:grpSpPr>
          <p:sp>
            <p:nvSpPr>
              <p:cNvPr id="30" name="Rectangle 26"/>
              <p:cNvSpPr>
                <a:spLocks noChangeArrowheads="1"/>
              </p:cNvSpPr>
              <p:nvPr/>
            </p:nvSpPr>
            <p:spPr bwMode="auto">
              <a:xfrm>
                <a:off x="2091" y="3262"/>
                <a:ext cx="1352" cy="516"/>
              </a:xfrm>
              <a:prstGeom prst="rect">
                <a:avLst/>
              </a:prstGeom>
              <a:solidFill>
                <a:schemeClr val="accent3">
                  <a:lumMod val="50000"/>
                </a:schemeClr>
              </a:solidFill>
              <a:ln w="28575">
                <a:solidFill>
                  <a:schemeClr val="tx1"/>
                </a:solidFill>
                <a:miter lim="800000"/>
                <a:headEnd/>
                <a:tailEnd/>
              </a:ln>
              <a:effectLst/>
            </p:spPr>
            <p:txBody>
              <a:bodyPr wrap="none" anchor="ctr"/>
              <a:lstStyle/>
              <a:p>
                <a:endParaRPr lang="en-US"/>
              </a:p>
            </p:txBody>
          </p:sp>
          <p:sp>
            <p:nvSpPr>
              <p:cNvPr id="31" name="Text Box 27"/>
              <p:cNvSpPr txBox="1">
                <a:spLocks noChangeArrowheads="1"/>
              </p:cNvSpPr>
              <p:nvPr/>
            </p:nvSpPr>
            <p:spPr bwMode="auto">
              <a:xfrm>
                <a:off x="2155" y="3300"/>
                <a:ext cx="1216" cy="439"/>
              </a:xfrm>
              <a:prstGeom prst="rect">
                <a:avLst/>
              </a:prstGeom>
              <a:noFill/>
              <a:ln w="28575">
                <a:noFill/>
                <a:miter lim="800000"/>
                <a:headEnd/>
                <a:tailEnd/>
              </a:ln>
              <a:effectLst/>
            </p:spPr>
            <p:txBody>
              <a:bodyPr>
                <a:spAutoFit/>
              </a:bodyPr>
              <a:lstStyle/>
              <a:p>
                <a:pPr algn="ctr">
                  <a:lnSpc>
                    <a:spcPct val="85000"/>
                  </a:lnSpc>
                  <a:spcBef>
                    <a:spcPct val="50000"/>
                  </a:spcBef>
                </a:pPr>
                <a:r>
                  <a:rPr lang="en-GB" sz="1600" b="1" dirty="0">
                    <a:latin typeface="Arial" charset="0"/>
                    <a:cs typeface="Times New Roman" pitchFamily="18" charset="0"/>
                  </a:rPr>
                  <a:t>organization’s specification of quality</a:t>
                </a:r>
                <a:endParaRPr lang="en-US" sz="1600" b="1" dirty="0">
                  <a:latin typeface="Arial" charset="0"/>
                  <a:cs typeface="Times New Roman" pitchFamily="18" charset="0"/>
                </a:endParaRPr>
              </a:p>
            </p:txBody>
          </p:sp>
          <p:sp>
            <p:nvSpPr>
              <p:cNvPr id="32" name="Line 28"/>
              <p:cNvSpPr>
                <a:spLocks noChangeShapeType="1"/>
              </p:cNvSpPr>
              <p:nvPr/>
            </p:nvSpPr>
            <p:spPr bwMode="auto">
              <a:xfrm flipV="1">
                <a:off x="4610" y="3013"/>
                <a:ext cx="0" cy="502"/>
              </a:xfrm>
              <a:prstGeom prst="line">
                <a:avLst/>
              </a:prstGeom>
              <a:noFill/>
              <a:ln w="28575">
                <a:solidFill>
                  <a:schemeClr val="tx1"/>
                </a:solidFill>
                <a:round/>
                <a:headEnd/>
                <a:tailEnd type="triangle" w="med" len="med"/>
              </a:ln>
              <a:effectLst/>
            </p:spPr>
            <p:txBody>
              <a:bodyPr/>
              <a:lstStyle/>
              <a:p>
                <a:endParaRPr lang="en-US"/>
              </a:p>
            </p:txBody>
          </p:sp>
          <p:sp>
            <p:nvSpPr>
              <p:cNvPr id="33" name="Line 29"/>
              <p:cNvSpPr>
                <a:spLocks noChangeShapeType="1"/>
              </p:cNvSpPr>
              <p:nvPr/>
            </p:nvSpPr>
            <p:spPr bwMode="auto">
              <a:xfrm>
                <a:off x="3459" y="3515"/>
                <a:ext cx="1151" cy="0"/>
              </a:xfrm>
              <a:prstGeom prst="line">
                <a:avLst/>
              </a:prstGeom>
              <a:noFill/>
              <a:ln w="28575">
                <a:solidFill>
                  <a:schemeClr val="tx1"/>
                </a:solidFill>
                <a:round/>
                <a:headEnd/>
                <a:tailEnd/>
              </a:ln>
              <a:effectLst/>
            </p:spPr>
            <p:txBody>
              <a:bodyPr/>
              <a:lstStyle/>
              <a:p>
                <a:endParaRPr lang="en-US"/>
              </a:p>
            </p:txBody>
          </p:sp>
        </p:grpSp>
        <p:grpSp>
          <p:nvGrpSpPr>
            <p:cNvPr id="13" name="Group 30"/>
            <p:cNvGrpSpPr>
              <a:grpSpLocks/>
            </p:cNvGrpSpPr>
            <p:nvPr/>
          </p:nvGrpSpPr>
          <p:grpSpPr bwMode="auto">
            <a:xfrm>
              <a:off x="3879" y="1884"/>
              <a:ext cx="1392" cy="1177"/>
              <a:chOff x="3879" y="1842"/>
              <a:chExt cx="1392" cy="1177"/>
            </a:xfrm>
          </p:grpSpPr>
          <p:sp>
            <p:nvSpPr>
              <p:cNvPr id="27" name="Rectangle 31"/>
              <p:cNvSpPr>
                <a:spLocks noChangeArrowheads="1"/>
              </p:cNvSpPr>
              <p:nvPr/>
            </p:nvSpPr>
            <p:spPr bwMode="auto">
              <a:xfrm>
                <a:off x="3885" y="2605"/>
                <a:ext cx="1352" cy="414"/>
              </a:xfrm>
              <a:prstGeom prst="rect">
                <a:avLst/>
              </a:prstGeom>
              <a:solidFill>
                <a:schemeClr val="accent3">
                  <a:lumMod val="50000"/>
                </a:schemeClr>
              </a:solidFill>
              <a:ln w="28575">
                <a:solidFill>
                  <a:schemeClr val="tx1"/>
                </a:solidFill>
                <a:miter lim="800000"/>
                <a:headEnd/>
                <a:tailEnd/>
              </a:ln>
              <a:effectLst/>
            </p:spPr>
            <p:txBody>
              <a:bodyPr wrap="none" anchor="ctr"/>
              <a:lstStyle/>
              <a:p>
                <a:endParaRPr lang="en-US"/>
              </a:p>
            </p:txBody>
          </p:sp>
          <p:sp>
            <p:nvSpPr>
              <p:cNvPr id="28" name="Text Box 32"/>
              <p:cNvSpPr txBox="1">
                <a:spLocks noChangeArrowheads="1"/>
              </p:cNvSpPr>
              <p:nvPr/>
            </p:nvSpPr>
            <p:spPr bwMode="auto">
              <a:xfrm>
                <a:off x="3879" y="2649"/>
                <a:ext cx="1392" cy="312"/>
              </a:xfrm>
              <a:prstGeom prst="rect">
                <a:avLst/>
              </a:prstGeom>
              <a:noFill/>
              <a:ln w="28575">
                <a:noFill/>
                <a:miter lim="800000"/>
                <a:headEnd/>
                <a:tailEnd/>
              </a:ln>
              <a:effectLst/>
            </p:spPr>
            <p:txBody>
              <a:bodyPr>
                <a:spAutoFit/>
              </a:bodyPr>
              <a:lstStyle/>
              <a:p>
                <a:pPr algn="ctr">
                  <a:lnSpc>
                    <a:spcPct val="85000"/>
                  </a:lnSpc>
                  <a:spcBef>
                    <a:spcPct val="50000"/>
                  </a:spcBef>
                </a:pPr>
                <a:r>
                  <a:rPr lang="en-GB" sz="1600" b="1" dirty="0">
                    <a:latin typeface="Arial" charset="0"/>
                    <a:cs typeface="Times New Roman" pitchFamily="18" charset="0"/>
                  </a:rPr>
                  <a:t>The actual product or service</a:t>
                </a:r>
                <a:endParaRPr lang="en-US" sz="1600" b="1" dirty="0">
                  <a:latin typeface="Arial" charset="0"/>
                  <a:cs typeface="Times New Roman" pitchFamily="18" charset="0"/>
                </a:endParaRPr>
              </a:p>
            </p:txBody>
          </p:sp>
          <p:sp>
            <p:nvSpPr>
              <p:cNvPr id="29" name="Line 33"/>
              <p:cNvSpPr>
                <a:spLocks noChangeShapeType="1"/>
              </p:cNvSpPr>
              <p:nvPr/>
            </p:nvSpPr>
            <p:spPr bwMode="auto">
              <a:xfrm flipV="1">
                <a:off x="4610" y="1842"/>
                <a:ext cx="0" cy="753"/>
              </a:xfrm>
              <a:prstGeom prst="line">
                <a:avLst/>
              </a:prstGeom>
              <a:noFill/>
              <a:ln w="28575">
                <a:solidFill>
                  <a:schemeClr val="tx1"/>
                </a:solidFill>
                <a:round/>
                <a:headEnd/>
                <a:tailEnd type="triangle" w="med" len="med"/>
              </a:ln>
              <a:effectLst/>
            </p:spPr>
            <p:txBody>
              <a:bodyPr/>
              <a:lstStyle/>
              <a:p>
                <a:endParaRPr lang="en-US"/>
              </a:p>
            </p:txBody>
          </p:sp>
        </p:grpSp>
        <p:sp>
          <p:nvSpPr>
            <p:cNvPr id="14" name="Line 34"/>
            <p:cNvSpPr>
              <a:spLocks noChangeShapeType="1"/>
            </p:cNvSpPr>
            <p:nvPr/>
          </p:nvSpPr>
          <p:spPr bwMode="auto">
            <a:xfrm flipH="1">
              <a:off x="3416" y="1550"/>
              <a:ext cx="426" cy="0"/>
            </a:xfrm>
            <a:prstGeom prst="line">
              <a:avLst/>
            </a:prstGeom>
            <a:noFill/>
            <a:ln w="28575">
              <a:solidFill>
                <a:schemeClr val="tx1"/>
              </a:solidFill>
              <a:round/>
              <a:headEnd type="triangle" w="med" len="med"/>
              <a:tailEnd type="triangle" w="med" len="med"/>
            </a:ln>
            <a:effectLst/>
          </p:spPr>
          <p:txBody>
            <a:bodyPr/>
            <a:lstStyle/>
            <a:p>
              <a:endParaRPr lang="en-US"/>
            </a:p>
          </p:txBody>
        </p:sp>
        <p:grpSp>
          <p:nvGrpSpPr>
            <p:cNvPr id="15" name="Group 35"/>
            <p:cNvGrpSpPr>
              <a:grpSpLocks/>
            </p:cNvGrpSpPr>
            <p:nvPr/>
          </p:nvGrpSpPr>
          <p:grpSpPr bwMode="auto">
            <a:xfrm>
              <a:off x="3245" y="2303"/>
              <a:ext cx="512" cy="1171"/>
              <a:chOff x="3263" y="2256"/>
              <a:chExt cx="577" cy="1344"/>
            </a:xfrm>
          </p:grpSpPr>
          <p:sp>
            <p:nvSpPr>
              <p:cNvPr id="25" name="Freeform 36"/>
              <p:cNvSpPr>
                <a:spLocks/>
              </p:cNvSpPr>
              <p:nvPr/>
            </p:nvSpPr>
            <p:spPr bwMode="auto">
              <a:xfrm>
                <a:off x="3462" y="2256"/>
                <a:ext cx="335" cy="1344"/>
              </a:xfrm>
              <a:custGeom>
                <a:avLst/>
                <a:gdLst/>
                <a:ahLst/>
                <a:cxnLst>
                  <a:cxn ang="0">
                    <a:pos x="52" y="1344"/>
                  </a:cxn>
                  <a:cxn ang="0">
                    <a:pos x="263" y="1037"/>
                  </a:cxn>
                  <a:cxn ang="0">
                    <a:pos x="333" y="729"/>
                  </a:cxn>
                  <a:cxn ang="0">
                    <a:pos x="276" y="384"/>
                  </a:cxn>
                  <a:cxn ang="0">
                    <a:pos x="173" y="173"/>
                  </a:cxn>
                  <a:cxn ang="0">
                    <a:pos x="0" y="0"/>
                  </a:cxn>
                </a:cxnLst>
                <a:rect l="0" t="0" r="r" b="b"/>
                <a:pathLst>
                  <a:path w="335" h="1344">
                    <a:moveTo>
                      <a:pt x="52" y="1344"/>
                    </a:moveTo>
                    <a:cubicBezTo>
                      <a:pt x="87" y="1293"/>
                      <a:pt x="216" y="1139"/>
                      <a:pt x="263" y="1037"/>
                    </a:cubicBezTo>
                    <a:cubicBezTo>
                      <a:pt x="310" y="935"/>
                      <a:pt x="331" y="838"/>
                      <a:pt x="333" y="729"/>
                    </a:cubicBezTo>
                    <a:cubicBezTo>
                      <a:pt x="335" y="620"/>
                      <a:pt x="303" y="477"/>
                      <a:pt x="276" y="384"/>
                    </a:cubicBezTo>
                    <a:cubicBezTo>
                      <a:pt x="249" y="291"/>
                      <a:pt x="219" y="237"/>
                      <a:pt x="173" y="173"/>
                    </a:cubicBezTo>
                    <a:cubicBezTo>
                      <a:pt x="127" y="109"/>
                      <a:pt x="36" y="36"/>
                      <a:pt x="0" y="0"/>
                    </a:cubicBezTo>
                  </a:path>
                </a:pathLst>
              </a:custGeom>
              <a:noFill/>
              <a:ln w="38100" cmpd="sng">
                <a:solidFill>
                  <a:srgbClr val="FF0000"/>
                </a:solidFill>
                <a:round/>
                <a:headEnd type="triangle" w="med" len="med"/>
                <a:tailEnd type="triangle" w="med" len="med"/>
              </a:ln>
              <a:effectLst/>
            </p:spPr>
            <p:txBody>
              <a:bodyPr/>
              <a:lstStyle/>
              <a:p>
                <a:endParaRPr lang="en-US"/>
              </a:p>
            </p:txBody>
          </p:sp>
          <p:sp>
            <p:nvSpPr>
              <p:cNvPr id="26" name="Text Box 37"/>
              <p:cNvSpPr txBox="1">
                <a:spLocks noChangeArrowheads="1"/>
              </p:cNvSpPr>
              <p:nvPr/>
            </p:nvSpPr>
            <p:spPr bwMode="auto">
              <a:xfrm>
                <a:off x="3263" y="2833"/>
                <a:ext cx="577" cy="226"/>
              </a:xfrm>
              <a:prstGeom prst="rect">
                <a:avLst/>
              </a:prstGeom>
              <a:noFill/>
              <a:ln w="9525">
                <a:noFill/>
                <a:miter lim="800000"/>
                <a:headEnd/>
                <a:tailEnd/>
              </a:ln>
              <a:effectLst/>
            </p:spPr>
            <p:txBody>
              <a:bodyPr>
                <a:spAutoFit/>
              </a:bodyPr>
              <a:lstStyle/>
              <a:p>
                <a:pPr algn="ctr">
                  <a:lnSpc>
                    <a:spcPct val="80000"/>
                  </a:lnSpc>
                  <a:spcBef>
                    <a:spcPct val="50000"/>
                  </a:spcBef>
                </a:pPr>
                <a:r>
                  <a:rPr lang="en-GB" sz="1400" b="1" i="1">
                    <a:solidFill>
                      <a:srgbClr val="FF0000"/>
                    </a:solidFill>
                    <a:latin typeface="Arial" charset="0"/>
                    <a:cs typeface="Times New Roman" pitchFamily="18" charset="0"/>
                  </a:rPr>
                  <a:t>Gap 1</a:t>
                </a:r>
                <a:endParaRPr lang="en-US" sz="1400" b="1" i="1">
                  <a:solidFill>
                    <a:srgbClr val="FF0000"/>
                  </a:solidFill>
                  <a:latin typeface="Arial" charset="0"/>
                  <a:cs typeface="Times New Roman" pitchFamily="18" charset="0"/>
                </a:endParaRPr>
              </a:p>
            </p:txBody>
          </p:sp>
        </p:grpSp>
        <p:grpSp>
          <p:nvGrpSpPr>
            <p:cNvPr id="16" name="Group 38"/>
            <p:cNvGrpSpPr>
              <a:grpSpLocks/>
            </p:cNvGrpSpPr>
            <p:nvPr/>
          </p:nvGrpSpPr>
          <p:grpSpPr bwMode="auto">
            <a:xfrm>
              <a:off x="1071" y="3844"/>
              <a:ext cx="1535" cy="233"/>
              <a:chOff x="816" y="3984"/>
              <a:chExt cx="1728" cy="268"/>
            </a:xfrm>
          </p:grpSpPr>
          <p:sp>
            <p:nvSpPr>
              <p:cNvPr id="23" name="Freeform 39"/>
              <p:cNvSpPr>
                <a:spLocks/>
              </p:cNvSpPr>
              <p:nvPr/>
            </p:nvSpPr>
            <p:spPr bwMode="auto">
              <a:xfrm>
                <a:off x="816" y="3984"/>
                <a:ext cx="1728" cy="221"/>
              </a:xfrm>
              <a:custGeom>
                <a:avLst/>
                <a:gdLst/>
                <a:ahLst/>
                <a:cxnLst>
                  <a:cxn ang="0">
                    <a:pos x="0" y="48"/>
                  </a:cxn>
                  <a:cxn ang="0">
                    <a:pos x="336" y="192"/>
                  </a:cxn>
                  <a:cxn ang="0">
                    <a:pos x="688" y="221"/>
                  </a:cxn>
                  <a:cxn ang="0">
                    <a:pos x="1296" y="192"/>
                  </a:cxn>
                  <a:cxn ang="0">
                    <a:pos x="1584" y="96"/>
                  </a:cxn>
                  <a:cxn ang="0">
                    <a:pos x="1728" y="0"/>
                  </a:cxn>
                </a:cxnLst>
                <a:rect l="0" t="0" r="r" b="b"/>
                <a:pathLst>
                  <a:path w="1728" h="221">
                    <a:moveTo>
                      <a:pt x="0" y="48"/>
                    </a:moveTo>
                    <a:cubicBezTo>
                      <a:pt x="112" y="108"/>
                      <a:pt x="221" y="163"/>
                      <a:pt x="336" y="192"/>
                    </a:cubicBezTo>
                    <a:cubicBezTo>
                      <a:pt x="451" y="221"/>
                      <a:pt x="528" y="221"/>
                      <a:pt x="688" y="221"/>
                    </a:cubicBezTo>
                    <a:cubicBezTo>
                      <a:pt x="848" y="221"/>
                      <a:pt x="1147" y="213"/>
                      <a:pt x="1296" y="192"/>
                    </a:cubicBezTo>
                    <a:cubicBezTo>
                      <a:pt x="1445" y="171"/>
                      <a:pt x="1512" y="128"/>
                      <a:pt x="1584" y="96"/>
                    </a:cubicBezTo>
                    <a:cubicBezTo>
                      <a:pt x="1656" y="64"/>
                      <a:pt x="1692" y="32"/>
                      <a:pt x="1728" y="0"/>
                    </a:cubicBezTo>
                  </a:path>
                </a:pathLst>
              </a:custGeom>
              <a:noFill/>
              <a:ln w="38100" cmpd="sng">
                <a:solidFill>
                  <a:srgbClr val="FF0000"/>
                </a:solidFill>
                <a:round/>
                <a:headEnd type="triangle" w="med" len="med"/>
                <a:tailEnd type="triangle" w="med" len="med"/>
              </a:ln>
              <a:effectLst/>
            </p:spPr>
            <p:txBody>
              <a:bodyPr/>
              <a:lstStyle/>
              <a:p>
                <a:endParaRPr lang="en-US"/>
              </a:p>
            </p:txBody>
          </p:sp>
          <p:sp>
            <p:nvSpPr>
              <p:cNvPr id="24" name="Text Box 40"/>
              <p:cNvSpPr txBox="1">
                <a:spLocks noChangeArrowheads="1"/>
              </p:cNvSpPr>
              <p:nvPr/>
            </p:nvSpPr>
            <p:spPr bwMode="auto">
              <a:xfrm>
                <a:off x="1439" y="4026"/>
                <a:ext cx="577" cy="226"/>
              </a:xfrm>
              <a:prstGeom prst="rect">
                <a:avLst/>
              </a:prstGeom>
              <a:noFill/>
              <a:ln w="9525">
                <a:noFill/>
                <a:miter lim="800000"/>
                <a:headEnd/>
                <a:tailEnd/>
              </a:ln>
              <a:effectLst/>
            </p:spPr>
            <p:txBody>
              <a:bodyPr>
                <a:spAutoFit/>
              </a:bodyPr>
              <a:lstStyle/>
              <a:p>
                <a:pPr algn="ctr">
                  <a:lnSpc>
                    <a:spcPct val="80000"/>
                  </a:lnSpc>
                  <a:spcBef>
                    <a:spcPct val="50000"/>
                  </a:spcBef>
                </a:pPr>
                <a:r>
                  <a:rPr lang="en-GB" sz="1400" b="1" i="1">
                    <a:solidFill>
                      <a:srgbClr val="FF0000"/>
                    </a:solidFill>
                    <a:latin typeface="Arial" charset="0"/>
                    <a:cs typeface="Times New Roman" pitchFamily="18" charset="0"/>
                  </a:rPr>
                  <a:t>Gap 2</a:t>
                </a:r>
                <a:endParaRPr lang="en-US" sz="1400" b="1" i="1">
                  <a:solidFill>
                    <a:srgbClr val="FF0000"/>
                  </a:solidFill>
                  <a:latin typeface="Arial" charset="0"/>
                  <a:cs typeface="Times New Roman" pitchFamily="18" charset="0"/>
                </a:endParaRPr>
              </a:p>
            </p:txBody>
          </p:sp>
        </p:grpSp>
        <p:grpSp>
          <p:nvGrpSpPr>
            <p:cNvPr id="17" name="Group 41"/>
            <p:cNvGrpSpPr>
              <a:grpSpLocks/>
            </p:cNvGrpSpPr>
            <p:nvPr/>
          </p:nvGrpSpPr>
          <p:grpSpPr bwMode="auto">
            <a:xfrm>
              <a:off x="3459" y="3058"/>
              <a:ext cx="1605" cy="829"/>
              <a:chOff x="3504" y="3123"/>
              <a:chExt cx="1808" cy="953"/>
            </a:xfrm>
          </p:grpSpPr>
          <p:sp>
            <p:nvSpPr>
              <p:cNvPr id="21" name="Freeform 42"/>
              <p:cNvSpPr>
                <a:spLocks/>
              </p:cNvSpPr>
              <p:nvPr/>
            </p:nvSpPr>
            <p:spPr bwMode="auto">
              <a:xfrm>
                <a:off x="3504" y="3123"/>
                <a:ext cx="1808" cy="944"/>
              </a:xfrm>
              <a:custGeom>
                <a:avLst/>
                <a:gdLst/>
                <a:ahLst/>
                <a:cxnLst>
                  <a:cxn ang="0">
                    <a:pos x="0" y="765"/>
                  </a:cxn>
                  <a:cxn ang="0">
                    <a:pos x="336" y="909"/>
                  </a:cxn>
                  <a:cxn ang="0">
                    <a:pos x="688" y="938"/>
                  </a:cxn>
                  <a:cxn ang="0">
                    <a:pos x="1226" y="871"/>
                  </a:cxn>
                  <a:cxn ang="0">
                    <a:pos x="1533" y="621"/>
                  </a:cxn>
                  <a:cxn ang="0">
                    <a:pos x="1808" y="0"/>
                  </a:cxn>
                </a:cxnLst>
                <a:rect l="0" t="0" r="r" b="b"/>
                <a:pathLst>
                  <a:path w="1808" h="944">
                    <a:moveTo>
                      <a:pt x="0" y="765"/>
                    </a:moveTo>
                    <a:cubicBezTo>
                      <a:pt x="112" y="825"/>
                      <a:pt x="221" y="880"/>
                      <a:pt x="336" y="909"/>
                    </a:cubicBezTo>
                    <a:cubicBezTo>
                      <a:pt x="451" y="938"/>
                      <a:pt x="540" y="944"/>
                      <a:pt x="688" y="938"/>
                    </a:cubicBezTo>
                    <a:cubicBezTo>
                      <a:pt x="836" y="932"/>
                      <a:pt x="1085" y="924"/>
                      <a:pt x="1226" y="871"/>
                    </a:cubicBezTo>
                    <a:cubicBezTo>
                      <a:pt x="1367" y="818"/>
                      <a:pt x="1436" y="766"/>
                      <a:pt x="1533" y="621"/>
                    </a:cubicBezTo>
                    <a:cubicBezTo>
                      <a:pt x="1630" y="476"/>
                      <a:pt x="1751" y="129"/>
                      <a:pt x="1808" y="0"/>
                    </a:cubicBezTo>
                  </a:path>
                </a:pathLst>
              </a:custGeom>
              <a:noFill/>
              <a:ln w="38100" cmpd="sng">
                <a:solidFill>
                  <a:srgbClr val="FF0000"/>
                </a:solidFill>
                <a:round/>
                <a:headEnd type="triangle" w="med" len="med"/>
                <a:tailEnd type="triangle" w="med" len="med"/>
              </a:ln>
              <a:effectLst/>
            </p:spPr>
            <p:txBody>
              <a:bodyPr/>
              <a:lstStyle/>
              <a:p>
                <a:endParaRPr lang="en-US"/>
              </a:p>
            </p:txBody>
          </p:sp>
          <p:sp>
            <p:nvSpPr>
              <p:cNvPr id="22" name="Text Box 43"/>
              <p:cNvSpPr txBox="1">
                <a:spLocks noChangeArrowheads="1"/>
              </p:cNvSpPr>
              <p:nvPr/>
            </p:nvSpPr>
            <p:spPr bwMode="auto">
              <a:xfrm>
                <a:off x="4126" y="3850"/>
                <a:ext cx="579" cy="226"/>
              </a:xfrm>
              <a:prstGeom prst="rect">
                <a:avLst/>
              </a:prstGeom>
              <a:noFill/>
              <a:ln w="9525">
                <a:noFill/>
                <a:miter lim="800000"/>
                <a:headEnd/>
                <a:tailEnd/>
              </a:ln>
              <a:effectLst/>
            </p:spPr>
            <p:txBody>
              <a:bodyPr>
                <a:spAutoFit/>
              </a:bodyPr>
              <a:lstStyle/>
              <a:p>
                <a:pPr algn="ctr">
                  <a:lnSpc>
                    <a:spcPct val="80000"/>
                  </a:lnSpc>
                  <a:spcBef>
                    <a:spcPct val="50000"/>
                  </a:spcBef>
                </a:pPr>
                <a:r>
                  <a:rPr lang="en-GB" sz="1400" b="1" i="1">
                    <a:solidFill>
                      <a:srgbClr val="FF0000"/>
                    </a:solidFill>
                    <a:latin typeface="Arial" charset="0"/>
                    <a:cs typeface="Times New Roman" pitchFamily="18" charset="0"/>
                  </a:rPr>
                  <a:t>Gap 3</a:t>
                </a:r>
                <a:endParaRPr lang="en-US" sz="1400" b="1" i="1">
                  <a:solidFill>
                    <a:srgbClr val="FF0000"/>
                  </a:solidFill>
                  <a:latin typeface="Arial" charset="0"/>
                  <a:cs typeface="Times New Roman" pitchFamily="18" charset="0"/>
                </a:endParaRPr>
              </a:p>
            </p:txBody>
          </p:sp>
        </p:grpSp>
        <p:grpSp>
          <p:nvGrpSpPr>
            <p:cNvPr id="18" name="Group 44"/>
            <p:cNvGrpSpPr>
              <a:grpSpLocks/>
            </p:cNvGrpSpPr>
            <p:nvPr/>
          </p:nvGrpSpPr>
          <p:grpSpPr bwMode="auto">
            <a:xfrm>
              <a:off x="4586" y="716"/>
              <a:ext cx="798" cy="1921"/>
              <a:chOff x="4774" y="435"/>
              <a:chExt cx="898" cy="2205"/>
            </a:xfrm>
          </p:grpSpPr>
          <p:sp>
            <p:nvSpPr>
              <p:cNvPr id="19" name="Freeform 45"/>
              <p:cNvSpPr>
                <a:spLocks/>
              </p:cNvSpPr>
              <p:nvPr/>
            </p:nvSpPr>
            <p:spPr bwMode="auto">
              <a:xfrm>
                <a:off x="4774" y="435"/>
                <a:ext cx="898" cy="2205"/>
              </a:xfrm>
              <a:custGeom>
                <a:avLst/>
                <a:gdLst/>
                <a:ahLst/>
                <a:cxnLst>
                  <a:cxn ang="0">
                    <a:pos x="559" y="2205"/>
                  </a:cxn>
                  <a:cxn ang="0">
                    <a:pos x="743" y="1882"/>
                  </a:cxn>
                  <a:cxn ang="0">
                    <a:pos x="839" y="1626"/>
                  </a:cxn>
                  <a:cxn ang="0">
                    <a:pos x="877" y="1191"/>
                  </a:cxn>
                  <a:cxn ang="0">
                    <a:pos x="711" y="506"/>
                  </a:cxn>
                  <a:cxn ang="0">
                    <a:pos x="0" y="0"/>
                  </a:cxn>
                </a:cxnLst>
                <a:rect l="0" t="0" r="r" b="b"/>
                <a:pathLst>
                  <a:path w="898" h="2205">
                    <a:moveTo>
                      <a:pt x="559" y="2205"/>
                    </a:moveTo>
                    <a:cubicBezTo>
                      <a:pt x="590" y="2151"/>
                      <a:pt x="696" y="1979"/>
                      <a:pt x="743" y="1882"/>
                    </a:cubicBezTo>
                    <a:cubicBezTo>
                      <a:pt x="790" y="1785"/>
                      <a:pt x="817" y="1741"/>
                      <a:pt x="839" y="1626"/>
                    </a:cubicBezTo>
                    <a:cubicBezTo>
                      <a:pt x="861" y="1511"/>
                      <a:pt x="898" y="1378"/>
                      <a:pt x="877" y="1191"/>
                    </a:cubicBezTo>
                    <a:cubicBezTo>
                      <a:pt x="856" y="1004"/>
                      <a:pt x="857" y="704"/>
                      <a:pt x="711" y="506"/>
                    </a:cubicBezTo>
                    <a:cubicBezTo>
                      <a:pt x="565" y="308"/>
                      <a:pt x="148" y="105"/>
                      <a:pt x="0" y="0"/>
                    </a:cubicBezTo>
                  </a:path>
                </a:pathLst>
              </a:custGeom>
              <a:noFill/>
              <a:ln w="38100" cmpd="sng">
                <a:solidFill>
                  <a:srgbClr val="FF0000"/>
                </a:solidFill>
                <a:round/>
                <a:headEnd type="triangle" w="med" len="med"/>
                <a:tailEnd type="triangle" w="med" len="med"/>
              </a:ln>
              <a:effectLst/>
            </p:spPr>
            <p:txBody>
              <a:bodyPr/>
              <a:lstStyle/>
              <a:p>
                <a:endParaRPr lang="en-US"/>
              </a:p>
            </p:txBody>
          </p:sp>
          <p:sp>
            <p:nvSpPr>
              <p:cNvPr id="20" name="Text Box 46"/>
              <p:cNvSpPr txBox="1">
                <a:spLocks noChangeArrowheads="1"/>
              </p:cNvSpPr>
              <p:nvPr/>
            </p:nvSpPr>
            <p:spPr bwMode="auto">
              <a:xfrm>
                <a:off x="5088" y="1968"/>
                <a:ext cx="576" cy="226"/>
              </a:xfrm>
              <a:prstGeom prst="rect">
                <a:avLst/>
              </a:prstGeom>
              <a:noFill/>
              <a:ln w="9525">
                <a:noFill/>
                <a:miter lim="800000"/>
                <a:headEnd/>
                <a:tailEnd/>
              </a:ln>
              <a:effectLst/>
            </p:spPr>
            <p:txBody>
              <a:bodyPr>
                <a:spAutoFit/>
              </a:bodyPr>
              <a:lstStyle/>
              <a:p>
                <a:pPr algn="ctr">
                  <a:lnSpc>
                    <a:spcPct val="80000"/>
                  </a:lnSpc>
                  <a:spcBef>
                    <a:spcPct val="50000"/>
                  </a:spcBef>
                </a:pPr>
                <a:r>
                  <a:rPr lang="en-GB" sz="1400" b="1" i="1">
                    <a:solidFill>
                      <a:srgbClr val="FF0000"/>
                    </a:solidFill>
                    <a:latin typeface="Arial" charset="0"/>
                    <a:cs typeface="Times New Roman" pitchFamily="18" charset="0"/>
                  </a:rPr>
                  <a:t>Gap 4</a:t>
                </a:r>
                <a:endParaRPr lang="en-US" sz="1400" b="1" i="1">
                  <a:solidFill>
                    <a:srgbClr val="FF0000"/>
                  </a:solidFill>
                  <a:latin typeface="Arial" charset="0"/>
                  <a:cs typeface="Times New Roman" pitchFamily="18" charset="0"/>
                </a:endParaRPr>
              </a:p>
            </p:txBody>
          </p:sp>
        </p:grpSp>
      </p:grpSp>
      <p:sp>
        <p:nvSpPr>
          <p:cNvPr id="49" name="Text Box 47"/>
          <p:cNvSpPr txBox="1">
            <a:spLocks noChangeArrowheads="1"/>
          </p:cNvSpPr>
          <p:nvPr/>
        </p:nvSpPr>
        <p:spPr bwMode="auto">
          <a:xfrm>
            <a:off x="381000" y="2819400"/>
            <a:ext cx="2514600" cy="676275"/>
          </a:xfrm>
          <a:prstGeom prst="rect">
            <a:avLst/>
          </a:prstGeom>
          <a:noFill/>
          <a:ln w="9525">
            <a:noFill/>
            <a:miter lim="800000"/>
            <a:headEnd/>
            <a:tailEnd/>
          </a:ln>
          <a:effectLst/>
        </p:spPr>
        <p:txBody>
          <a:bodyPr>
            <a:spAutoFit/>
          </a:bodyPr>
          <a:lstStyle/>
          <a:p>
            <a:pPr algn="ctr">
              <a:lnSpc>
                <a:spcPct val="80000"/>
              </a:lnSpc>
              <a:spcBef>
                <a:spcPct val="50000"/>
              </a:spcBef>
            </a:pPr>
            <a:r>
              <a:rPr lang="en-GB" sz="2400" b="1" dirty="0">
                <a:latin typeface="Arial" charset="0"/>
                <a:cs typeface="Times New Roman" pitchFamily="18" charset="0"/>
              </a:rPr>
              <a:t>A “Gap” model of Quality</a:t>
            </a:r>
            <a:endParaRPr lang="en-US" sz="2400" b="1" dirty="0">
              <a:latin typeface="Arial" charset="0"/>
              <a:cs typeface="Times New Roman" pitchFamily="18" charset="0"/>
            </a:endParaRPr>
          </a:p>
        </p:txBody>
      </p:sp>
    </p:spTree>
    <p:extLst>
      <p:ext uri="{BB962C8B-B14F-4D97-AF65-F5344CB8AC3E}">
        <p14:creationId xmlns:p14="http://schemas.microsoft.com/office/powerpoint/2010/main" val="42615081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476672"/>
            <a:ext cx="7117180" cy="838200"/>
          </a:xfrm>
        </p:spPr>
        <p:txBody>
          <a:bodyPr/>
          <a:lstStyle/>
          <a:p>
            <a:pPr algn="just"/>
            <a:r>
              <a:rPr lang="en-US" sz="3200" b="1"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BENCH  MARKING</a:t>
            </a:r>
            <a:endParaRPr lang="en-US" sz="3200" b="1" dirty="0">
              <a:latin typeface="Times New Roman" pitchFamily="18" charset="0"/>
              <a:cs typeface="Times New Roman" pitchFamily="18" charset="0"/>
            </a:endParaRPr>
          </a:p>
        </p:txBody>
      </p:sp>
      <p:sp>
        <p:nvSpPr>
          <p:cNvPr id="3" name="Subtitle 2"/>
          <p:cNvSpPr>
            <a:spLocks noGrp="1"/>
          </p:cNvSpPr>
          <p:nvPr>
            <p:ph type="subTitle" idx="1"/>
          </p:nvPr>
        </p:nvSpPr>
        <p:spPr>
          <a:xfrm>
            <a:off x="304800" y="1524000"/>
            <a:ext cx="8305800" cy="4953000"/>
          </a:xfrm>
        </p:spPr>
        <p:txBody>
          <a:bodyPr>
            <a:noAutofit/>
          </a:bodyPr>
          <a:lstStyle/>
          <a:p>
            <a:pPr marL="357188" indent="-357188" algn="just">
              <a:lnSpc>
                <a:spcPct val="150000"/>
              </a:lnSpc>
              <a:spcBef>
                <a:spcPts val="0"/>
              </a:spcBef>
              <a:spcAft>
                <a:spcPts val="0"/>
              </a:spcAft>
              <a:buClr>
                <a:schemeClr val="hlink"/>
              </a:buClr>
              <a:buSzPct val="65000"/>
              <a:buFont typeface="Wingdings" pitchFamily="2" charset="2"/>
              <a:buChar char="Ø"/>
              <a:tabLst>
                <a:tab pos="357188" algn="l"/>
              </a:tabLst>
            </a:pPr>
            <a:r>
              <a:rPr lang="en-US" sz="2400" dirty="0" smtClean="0">
                <a:solidFill>
                  <a:schemeClr val="accent2">
                    <a:lumMod val="10000"/>
                  </a:schemeClr>
                </a:solidFill>
                <a:latin typeface="Times New Roman" pitchFamily="18" charset="0"/>
                <a:cs typeface="Times New Roman" pitchFamily="18" charset="0"/>
              </a:rPr>
              <a:t>Benchmarking is the process of continually searching for the best methods, practices and processes, and either adopting or adapting their good features and implementing them to become the “best of the best.”</a:t>
            </a:r>
          </a:p>
          <a:p>
            <a:pPr marL="357188" indent="-357188" algn="just">
              <a:lnSpc>
                <a:spcPct val="150000"/>
              </a:lnSpc>
              <a:spcBef>
                <a:spcPts val="0"/>
              </a:spcBef>
              <a:spcAft>
                <a:spcPts val="0"/>
              </a:spcAft>
              <a:buClr>
                <a:schemeClr val="hlink"/>
              </a:buClr>
              <a:buSzPct val="65000"/>
              <a:tabLst>
                <a:tab pos="357188" algn="l"/>
              </a:tabLst>
            </a:pPr>
            <a:endParaRPr lang="en-US" sz="2400" dirty="0" smtClean="0">
              <a:solidFill>
                <a:schemeClr val="accent2">
                  <a:lumMod val="10000"/>
                </a:schemeClr>
              </a:solidFill>
              <a:latin typeface="Times New Roman" pitchFamily="18" charset="0"/>
              <a:cs typeface="Times New Roman" pitchFamily="18" charset="0"/>
            </a:endParaRPr>
          </a:p>
          <a:p>
            <a:pPr marL="357188" indent="-357188" algn="just">
              <a:lnSpc>
                <a:spcPct val="150000"/>
              </a:lnSpc>
              <a:spcBef>
                <a:spcPts val="0"/>
              </a:spcBef>
              <a:spcAft>
                <a:spcPts val="0"/>
              </a:spcAft>
              <a:buClr>
                <a:schemeClr val="hlink"/>
              </a:buClr>
              <a:buSzPct val="65000"/>
              <a:buFont typeface="Wingdings" pitchFamily="2" charset="2"/>
              <a:buChar char="Ø"/>
              <a:tabLst>
                <a:tab pos="357188" algn="l"/>
              </a:tabLst>
            </a:pPr>
            <a:r>
              <a:rPr lang="en-US" sz="2400" dirty="0" smtClean="0">
                <a:solidFill>
                  <a:schemeClr val="accent2">
                    <a:lumMod val="10000"/>
                  </a:schemeClr>
                </a:solidFill>
                <a:latin typeface="Times New Roman" pitchFamily="18" charset="0"/>
                <a:cs typeface="Times New Roman" pitchFamily="18" charset="0"/>
              </a:rPr>
              <a:t>Measuring your performance against that of the best-in-class companies, determining how the best-in-class achieve those performance levels, and using the information as a basis for your own company’s targets, strategies, and implementation. </a:t>
            </a:r>
          </a:p>
          <a:p>
            <a:pPr algn="just">
              <a:lnSpc>
                <a:spcPct val="150000"/>
              </a:lnSpc>
              <a:spcBef>
                <a:spcPts val="0"/>
              </a:spcBef>
              <a:spcAft>
                <a:spcPts val="0"/>
              </a:spcAft>
            </a:pPr>
            <a:r>
              <a:rPr lang="en-US" sz="2400" dirty="0" smtClean="0">
                <a:solidFill>
                  <a:schemeClr val="accent2">
                    <a:lumMod val="10000"/>
                  </a:schemeClr>
                </a:solidFill>
                <a:latin typeface="Times New Roman" pitchFamily="18" charset="0"/>
                <a:cs typeface="Times New Roman" pitchFamily="18" charset="0"/>
              </a:rPr>
              <a:t> </a:t>
            </a:r>
            <a:endParaRPr lang="en-US"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1264812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162800" cy="838201"/>
          </a:xfrm>
        </p:spPr>
        <p:txBody>
          <a:bodyPr/>
          <a:lstStyle/>
          <a:p>
            <a:pPr algn="ctr"/>
            <a:r>
              <a:rPr lang="en-US" sz="2800" b="1" dirty="0" smtClean="0">
                <a:solidFill>
                  <a:srgbClr val="002060"/>
                </a:solidFill>
                <a:latin typeface="Times New Roman" pitchFamily="18" charset="0"/>
                <a:cs typeface="Times New Roman" pitchFamily="18" charset="0"/>
              </a:rPr>
              <a:t>               BENCHMARKING PROCESS</a:t>
            </a:r>
            <a:endParaRPr lang="en-US" sz="2800" b="1" dirty="0">
              <a:solidFill>
                <a:srgbClr val="002060"/>
              </a:solidFill>
              <a:latin typeface="Times New Roman" pitchFamily="18" charset="0"/>
              <a:cs typeface="Times New Roman" pitchFamily="18" charset="0"/>
            </a:endParaRPr>
          </a:p>
        </p:txBody>
      </p:sp>
      <p:sp>
        <p:nvSpPr>
          <p:cNvPr id="3" name="Subtitle 2"/>
          <p:cNvSpPr>
            <a:spLocks noGrp="1"/>
          </p:cNvSpPr>
          <p:nvPr>
            <p:ph type="subTitle" idx="1"/>
          </p:nvPr>
        </p:nvSpPr>
        <p:spPr>
          <a:xfrm>
            <a:off x="304800" y="1066800"/>
            <a:ext cx="8458200" cy="5562600"/>
          </a:xfrm>
        </p:spPr>
        <p:txBody>
          <a:bodyPr>
            <a:normAutofit/>
          </a:bodyPr>
          <a:lstStyle/>
          <a:p>
            <a:endParaRPr lang="en-US" sz="2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B265AEE-8CB9-4CF7-941D-7C77AE278BC0}" type="slidenum">
              <a:rPr lang="en-IN" smtClean="0"/>
              <a:pPr/>
              <a:t>26</a:t>
            </a:fld>
            <a:endParaRPr lang="en-IN" dirty="0"/>
          </a:p>
        </p:txBody>
      </p:sp>
      <p:graphicFrame>
        <p:nvGraphicFramePr>
          <p:cNvPr id="4" name="Diagram 3"/>
          <p:cNvGraphicFramePr/>
          <p:nvPr>
            <p:extLst>
              <p:ext uri="{D42A27DB-BD31-4B8C-83A1-F6EECF244321}">
                <p14:modId xmlns:p14="http://schemas.microsoft.com/office/powerpoint/2010/main" val="3068186476"/>
              </p:ext>
            </p:extLst>
          </p:nvPr>
        </p:nvGraphicFramePr>
        <p:xfrm>
          <a:off x="476080" y="1038255"/>
          <a:ext cx="8382000" cy="5715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2" name="TextBox 51"/>
          <p:cNvSpPr txBox="1"/>
          <p:nvPr/>
        </p:nvSpPr>
        <p:spPr>
          <a:xfrm>
            <a:off x="2229980" y="737239"/>
            <a:ext cx="3610284" cy="400110"/>
          </a:xfrm>
          <a:prstGeom prst="rect">
            <a:avLst/>
          </a:prstGeom>
          <a:noFill/>
        </p:spPr>
        <p:txBody>
          <a:bodyPr wrap="none" rtlCol="0">
            <a:spAutoFit/>
          </a:bodyPr>
          <a:lstStyle/>
          <a:p>
            <a:r>
              <a:rPr lang="en-US" sz="2000" b="1" dirty="0" smtClean="0">
                <a:solidFill>
                  <a:schemeClr val="accent2">
                    <a:lumMod val="10000"/>
                  </a:schemeClr>
                </a:solidFill>
              </a:rPr>
              <a:t>1. </a:t>
            </a:r>
            <a:r>
              <a:rPr lang="en-US" sz="2000" b="1" dirty="0" smtClean="0">
                <a:solidFill>
                  <a:schemeClr val="accent2">
                    <a:lumMod val="10000"/>
                  </a:schemeClr>
                </a:solidFill>
                <a:latin typeface="Times New Roman" panose="02020603050405020304" pitchFamily="18" charset="0"/>
                <a:cs typeface="Times New Roman" panose="02020603050405020304" pitchFamily="18" charset="0"/>
              </a:rPr>
              <a:t>Deciding what to benchmark</a:t>
            </a:r>
            <a:endParaRPr lang="en-US" sz="2000" b="1" dirty="0">
              <a:solidFill>
                <a:schemeClr val="accent2">
                  <a:lumMod val="10000"/>
                </a:schemeClr>
              </a:solidFill>
              <a:latin typeface="Times New Roman" panose="02020603050405020304" pitchFamily="18" charset="0"/>
              <a:cs typeface="Times New Roman" panose="02020603050405020304" pitchFamily="18" charset="0"/>
            </a:endParaRPr>
          </a:p>
        </p:txBody>
      </p:sp>
      <p:sp>
        <p:nvSpPr>
          <p:cNvPr id="53" name="TextBox 52"/>
          <p:cNvSpPr txBox="1"/>
          <p:nvPr/>
        </p:nvSpPr>
        <p:spPr>
          <a:xfrm>
            <a:off x="533400" y="2684762"/>
            <a:ext cx="2514600" cy="707886"/>
          </a:xfrm>
          <a:prstGeom prst="rect">
            <a:avLst/>
          </a:prstGeom>
          <a:noFill/>
        </p:spPr>
        <p:txBody>
          <a:bodyPr wrap="square" rtlCol="0">
            <a:spAutoFit/>
          </a:bodyPr>
          <a:lstStyle/>
          <a:p>
            <a:r>
              <a:rPr lang="en-US" sz="2000" b="1" dirty="0" smtClean="0">
                <a:solidFill>
                  <a:schemeClr val="accent2">
                    <a:lumMod val="10000"/>
                  </a:schemeClr>
                </a:solidFill>
                <a:latin typeface="Times New Roman" pitchFamily="18" charset="0"/>
                <a:cs typeface="Times New Roman" pitchFamily="18" charset="0"/>
              </a:rPr>
              <a:t>2. Understanding </a:t>
            </a:r>
          </a:p>
          <a:p>
            <a:r>
              <a:rPr lang="en-US" sz="2000" b="1" dirty="0" smtClean="0">
                <a:solidFill>
                  <a:schemeClr val="accent2">
                    <a:lumMod val="10000"/>
                  </a:schemeClr>
                </a:solidFill>
                <a:latin typeface="Times New Roman" pitchFamily="18" charset="0"/>
                <a:cs typeface="Times New Roman" pitchFamily="18" charset="0"/>
              </a:rPr>
              <a:t>current performance</a:t>
            </a:r>
            <a:endParaRPr lang="en-US" sz="2000" b="1" dirty="0">
              <a:solidFill>
                <a:schemeClr val="accent2">
                  <a:lumMod val="10000"/>
                </a:schemeClr>
              </a:solidFill>
              <a:latin typeface="Times New Roman" pitchFamily="18" charset="0"/>
              <a:cs typeface="Times New Roman" pitchFamily="18" charset="0"/>
            </a:endParaRPr>
          </a:p>
        </p:txBody>
      </p:sp>
      <p:sp>
        <p:nvSpPr>
          <p:cNvPr id="54" name="TextBox 53"/>
          <p:cNvSpPr txBox="1"/>
          <p:nvPr/>
        </p:nvSpPr>
        <p:spPr>
          <a:xfrm>
            <a:off x="3962400" y="2943255"/>
            <a:ext cx="1409360" cy="400110"/>
          </a:xfrm>
          <a:prstGeom prst="rect">
            <a:avLst/>
          </a:prstGeom>
          <a:noFill/>
        </p:spPr>
        <p:txBody>
          <a:bodyPr wrap="none" rtlCol="0">
            <a:spAutoFit/>
          </a:bodyPr>
          <a:lstStyle/>
          <a:p>
            <a:r>
              <a:rPr lang="en-US" sz="2000" b="1" dirty="0" smtClean="0">
                <a:solidFill>
                  <a:schemeClr val="accent2">
                    <a:lumMod val="10000"/>
                  </a:schemeClr>
                </a:solidFill>
                <a:latin typeface="Times New Roman" pitchFamily="18" charset="0"/>
                <a:cs typeface="Times New Roman" pitchFamily="18" charset="0"/>
              </a:rPr>
              <a:t>3. planning</a:t>
            </a:r>
            <a:endParaRPr lang="en-US" sz="2000" b="1" dirty="0">
              <a:solidFill>
                <a:schemeClr val="accent2">
                  <a:lumMod val="10000"/>
                </a:schemeClr>
              </a:solidFill>
              <a:latin typeface="Times New Roman" pitchFamily="18" charset="0"/>
              <a:cs typeface="Times New Roman" pitchFamily="18" charset="0"/>
            </a:endParaRPr>
          </a:p>
        </p:txBody>
      </p:sp>
      <p:sp>
        <p:nvSpPr>
          <p:cNvPr id="55" name="TextBox 54"/>
          <p:cNvSpPr txBox="1"/>
          <p:nvPr/>
        </p:nvSpPr>
        <p:spPr>
          <a:xfrm>
            <a:off x="6477000" y="2838650"/>
            <a:ext cx="2170787" cy="400110"/>
          </a:xfrm>
          <a:prstGeom prst="rect">
            <a:avLst/>
          </a:prstGeom>
          <a:noFill/>
        </p:spPr>
        <p:txBody>
          <a:bodyPr wrap="none" rtlCol="0">
            <a:spAutoFit/>
          </a:bodyPr>
          <a:lstStyle/>
          <a:p>
            <a:r>
              <a:rPr lang="en-US" sz="2000" b="1" dirty="0" smtClean="0">
                <a:solidFill>
                  <a:schemeClr val="accent2">
                    <a:lumMod val="10000"/>
                  </a:schemeClr>
                </a:solidFill>
                <a:latin typeface="Times New Roman" pitchFamily="18" charset="0"/>
                <a:cs typeface="Times New Roman" pitchFamily="18" charset="0"/>
              </a:rPr>
              <a:t>4. Studying others</a:t>
            </a:r>
            <a:endParaRPr lang="en-US" sz="2000" b="1" dirty="0">
              <a:solidFill>
                <a:schemeClr val="accent2">
                  <a:lumMod val="10000"/>
                </a:schemeClr>
              </a:solidFill>
              <a:latin typeface="Times New Roman" pitchFamily="18" charset="0"/>
              <a:cs typeface="Times New Roman" pitchFamily="18" charset="0"/>
            </a:endParaRPr>
          </a:p>
        </p:txBody>
      </p:sp>
      <p:sp>
        <p:nvSpPr>
          <p:cNvPr id="56" name="TextBox 55"/>
          <p:cNvSpPr txBox="1"/>
          <p:nvPr/>
        </p:nvSpPr>
        <p:spPr>
          <a:xfrm>
            <a:off x="990600" y="4391055"/>
            <a:ext cx="2057400" cy="400110"/>
          </a:xfrm>
          <a:prstGeom prst="rect">
            <a:avLst/>
          </a:prstGeom>
          <a:noFill/>
        </p:spPr>
        <p:txBody>
          <a:bodyPr wrap="square" rtlCol="0">
            <a:spAutoFit/>
          </a:bodyPr>
          <a:lstStyle/>
          <a:p>
            <a:r>
              <a:rPr lang="en-US" sz="2000" b="1" dirty="0" smtClean="0">
                <a:solidFill>
                  <a:schemeClr val="accent2">
                    <a:lumMod val="10000"/>
                  </a:schemeClr>
                </a:solidFill>
                <a:latin typeface="Times New Roman" pitchFamily="18" charset="0"/>
                <a:cs typeface="Times New Roman" pitchFamily="18" charset="0"/>
              </a:rPr>
              <a:t>5. Data analysis</a:t>
            </a:r>
            <a:endParaRPr lang="en-US" sz="2000" b="1" dirty="0">
              <a:solidFill>
                <a:schemeClr val="accent2">
                  <a:lumMod val="10000"/>
                </a:schemeClr>
              </a:solidFill>
              <a:latin typeface="Times New Roman" pitchFamily="18" charset="0"/>
              <a:cs typeface="Times New Roman" pitchFamily="18" charset="0"/>
            </a:endParaRPr>
          </a:p>
        </p:txBody>
      </p:sp>
      <p:sp>
        <p:nvSpPr>
          <p:cNvPr id="57" name="TextBox 56"/>
          <p:cNvSpPr txBox="1"/>
          <p:nvPr/>
        </p:nvSpPr>
        <p:spPr>
          <a:xfrm>
            <a:off x="3810000" y="4489709"/>
            <a:ext cx="2319866" cy="400110"/>
          </a:xfrm>
          <a:prstGeom prst="rect">
            <a:avLst/>
          </a:prstGeom>
          <a:noFill/>
        </p:spPr>
        <p:txBody>
          <a:bodyPr wrap="none" rtlCol="0">
            <a:spAutoFit/>
          </a:bodyPr>
          <a:lstStyle/>
          <a:p>
            <a:r>
              <a:rPr lang="en-US" sz="2000" b="1" dirty="0" smtClean="0">
                <a:solidFill>
                  <a:schemeClr val="accent2">
                    <a:lumMod val="10000"/>
                  </a:schemeClr>
                </a:solidFill>
                <a:latin typeface="Times New Roman" pitchFamily="18" charset="0"/>
                <a:cs typeface="Times New Roman" pitchFamily="18" charset="0"/>
              </a:rPr>
              <a:t>6. Using the finding</a:t>
            </a:r>
            <a:endParaRPr lang="en-US" sz="2000" b="1" dirty="0">
              <a:solidFill>
                <a:schemeClr val="accent2">
                  <a:lumMod val="10000"/>
                </a:schemeClr>
              </a:solidFill>
              <a:latin typeface="Times New Roman" pitchFamily="18" charset="0"/>
              <a:cs typeface="Times New Roman" pitchFamily="18" charset="0"/>
            </a:endParaRPr>
          </a:p>
        </p:txBody>
      </p:sp>
      <p:sp>
        <p:nvSpPr>
          <p:cNvPr id="58" name="TextBox 57"/>
          <p:cNvSpPr txBox="1"/>
          <p:nvPr/>
        </p:nvSpPr>
        <p:spPr>
          <a:xfrm>
            <a:off x="6553200" y="4876800"/>
            <a:ext cx="2590800" cy="707886"/>
          </a:xfrm>
          <a:prstGeom prst="rect">
            <a:avLst/>
          </a:prstGeom>
          <a:noFill/>
        </p:spPr>
        <p:txBody>
          <a:bodyPr wrap="square" rtlCol="0">
            <a:spAutoFit/>
          </a:bodyPr>
          <a:lstStyle/>
          <a:p>
            <a:r>
              <a:rPr lang="en-US" sz="2000" dirty="0" smtClean="0">
                <a:solidFill>
                  <a:schemeClr val="accent2">
                    <a:lumMod val="10000"/>
                  </a:schemeClr>
                </a:solidFill>
                <a:latin typeface="Times New Roman" pitchFamily="18" charset="0"/>
                <a:cs typeface="Times New Roman" pitchFamily="18" charset="0"/>
              </a:rPr>
              <a:t>IMPROVEMENT</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(negative gap is closed)</a:t>
            </a:r>
            <a:endParaRPr lang="en-US" sz="2000" dirty="0">
              <a:latin typeface="Times New Roman" pitchFamily="18" charset="0"/>
              <a:cs typeface="Times New Roman" pitchFamily="18" charset="0"/>
            </a:endParaRPr>
          </a:p>
        </p:txBody>
      </p:sp>
      <p:cxnSp>
        <p:nvCxnSpPr>
          <p:cNvPr id="62" name="Straight Arrow Connector 61"/>
          <p:cNvCxnSpPr/>
          <p:nvPr/>
        </p:nvCxnSpPr>
        <p:spPr>
          <a:xfrm>
            <a:off x="6515100" y="5708073"/>
            <a:ext cx="2362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42880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2"/>
          <p:cNvSpPr>
            <a:spLocks noGrp="1" noChangeArrowheads="1"/>
          </p:cNvSpPr>
          <p:nvPr>
            <p:ph type="title"/>
          </p:nvPr>
        </p:nvSpPr>
        <p:spPr/>
        <p:txBody>
          <a:bodyPr>
            <a:normAutofit/>
          </a:bodyPr>
          <a:lstStyle/>
          <a:p>
            <a:r>
              <a:rPr lang="en-US" dirty="0" smtClean="0"/>
              <a:t>Continuous Process Improvement cycle</a:t>
            </a:r>
          </a:p>
        </p:txBody>
      </p:sp>
      <p:sp>
        <p:nvSpPr>
          <p:cNvPr id="5" name="Content Placeholder 4"/>
          <p:cNvSpPr>
            <a:spLocks noGrp="1"/>
          </p:cNvSpPr>
          <p:nvPr>
            <p:ph idx="1"/>
          </p:nvPr>
        </p:nvSpPr>
        <p:spPr/>
        <p:txBody>
          <a:bodyPr/>
          <a:lstStyle/>
          <a:p>
            <a:endParaRPr lang="en-IN"/>
          </a:p>
        </p:txBody>
      </p:sp>
      <p:sp>
        <p:nvSpPr>
          <p:cNvPr id="67587" name="Oval 5"/>
          <p:cNvSpPr>
            <a:spLocks noChangeArrowheads="1"/>
          </p:cNvSpPr>
          <p:nvPr/>
        </p:nvSpPr>
        <p:spPr bwMode="auto">
          <a:xfrm>
            <a:off x="3124200" y="2819400"/>
            <a:ext cx="2667000" cy="2286000"/>
          </a:xfrm>
          <a:prstGeom prst="ellipse">
            <a:avLst/>
          </a:prstGeom>
          <a:solidFill>
            <a:schemeClr val="bg1"/>
          </a:solidFill>
          <a:ln w="9525">
            <a:solidFill>
              <a:srgbClr val="FFCC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8" name="Line 7"/>
          <p:cNvSpPr>
            <a:spLocks noChangeShapeType="1"/>
          </p:cNvSpPr>
          <p:nvPr/>
        </p:nvSpPr>
        <p:spPr bwMode="auto">
          <a:xfrm>
            <a:off x="4419600" y="2819400"/>
            <a:ext cx="0" cy="2286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589" name="Line 9"/>
          <p:cNvSpPr>
            <a:spLocks noChangeShapeType="1"/>
          </p:cNvSpPr>
          <p:nvPr/>
        </p:nvSpPr>
        <p:spPr bwMode="auto">
          <a:xfrm>
            <a:off x="3124200" y="3962400"/>
            <a:ext cx="2667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590" name="Rectangle 17"/>
          <p:cNvSpPr>
            <a:spLocks noChangeArrowheads="1"/>
          </p:cNvSpPr>
          <p:nvPr/>
        </p:nvSpPr>
        <p:spPr bwMode="auto">
          <a:xfrm>
            <a:off x="2133600" y="1676400"/>
            <a:ext cx="3657600"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t>Phase I Identify the Opportunity</a:t>
            </a:r>
          </a:p>
        </p:txBody>
      </p:sp>
      <p:sp>
        <p:nvSpPr>
          <p:cNvPr id="67591" name="Rectangle 19"/>
          <p:cNvSpPr>
            <a:spLocks noChangeArrowheads="1"/>
          </p:cNvSpPr>
          <p:nvPr/>
        </p:nvSpPr>
        <p:spPr bwMode="auto">
          <a:xfrm>
            <a:off x="5943600" y="2667000"/>
            <a:ext cx="2895600" cy="838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en-US"/>
          </a:p>
          <a:p>
            <a:pPr>
              <a:spcBef>
                <a:spcPct val="50000"/>
              </a:spcBef>
            </a:pPr>
            <a:r>
              <a:rPr lang="en-US"/>
              <a:t>Phase 2 </a:t>
            </a:r>
          </a:p>
          <a:p>
            <a:pPr>
              <a:spcBef>
                <a:spcPct val="50000"/>
              </a:spcBef>
            </a:pPr>
            <a:r>
              <a:rPr lang="en-US"/>
              <a:t>Analyze the process</a:t>
            </a:r>
          </a:p>
          <a:p>
            <a:endParaRPr lang="en-US"/>
          </a:p>
        </p:txBody>
      </p:sp>
      <p:sp>
        <p:nvSpPr>
          <p:cNvPr id="67592" name="Rectangle 20"/>
          <p:cNvSpPr>
            <a:spLocks noChangeArrowheads="1"/>
          </p:cNvSpPr>
          <p:nvPr/>
        </p:nvSpPr>
        <p:spPr bwMode="auto">
          <a:xfrm>
            <a:off x="5486400" y="4724400"/>
            <a:ext cx="3657600"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en-US"/>
          </a:p>
          <a:p>
            <a:pPr>
              <a:spcBef>
                <a:spcPct val="50000"/>
              </a:spcBef>
            </a:pPr>
            <a:r>
              <a:rPr lang="en-US"/>
              <a:t>Phase 3 </a:t>
            </a:r>
          </a:p>
          <a:p>
            <a:pPr>
              <a:spcBef>
                <a:spcPct val="50000"/>
              </a:spcBef>
            </a:pPr>
            <a:r>
              <a:rPr lang="en-US"/>
              <a:t>Develop the optimal solution(s)</a:t>
            </a:r>
          </a:p>
          <a:p>
            <a:endParaRPr lang="en-US"/>
          </a:p>
        </p:txBody>
      </p:sp>
      <p:sp>
        <p:nvSpPr>
          <p:cNvPr id="67593" name="Rectangle 21"/>
          <p:cNvSpPr>
            <a:spLocks noChangeArrowheads="1"/>
          </p:cNvSpPr>
          <p:nvPr/>
        </p:nvSpPr>
        <p:spPr bwMode="auto">
          <a:xfrm>
            <a:off x="5257800" y="6019800"/>
            <a:ext cx="2971800" cy="838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t>Phase 4 Implementation</a:t>
            </a:r>
          </a:p>
        </p:txBody>
      </p:sp>
      <p:sp>
        <p:nvSpPr>
          <p:cNvPr id="67594" name="Rectangle 23"/>
          <p:cNvSpPr>
            <a:spLocks noChangeArrowheads="1"/>
          </p:cNvSpPr>
          <p:nvPr/>
        </p:nvSpPr>
        <p:spPr bwMode="auto">
          <a:xfrm>
            <a:off x="1905000" y="6096000"/>
            <a:ext cx="2743200"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t>Phae 5 Study the results</a:t>
            </a:r>
          </a:p>
        </p:txBody>
      </p:sp>
      <p:sp>
        <p:nvSpPr>
          <p:cNvPr id="67595" name="Line 26"/>
          <p:cNvSpPr>
            <a:spLocks noChangeShapeType="1"/>
          </p:cNvSpPr>
          <p:nvPr/>
        </p:nvSpPr>
        <p:spPr bwMode="auto">
          <a:xfrm>
            <a:off x="5791200" y="1981200"/>
            <a:ext cx="1676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596" name="Line 27"/>
          <p:cNvSpPr>
            <a:spLocks noChangeShapeType="1"/>
          </p:cNvSpPr>
          <p:nvPr/>
        </p:nvSpPr>
        <p:spPr bwMode="auto">
          <a:xfrm>
            <a:off x="7696200" y="3505200"/>
            <a:ext cx="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597" name="Line 28"/>
          <p:cNvSpPr>
            <a:spLocks noChangeShapeType="1"/>
          </p:cNvSpPr>
          <p:nvPr/>
        </p:nvSpPr>
        <p:spPr bwMode="auto">
          <a:xfrm flipH="1">
            <a:off x="6629400" y="5562600"/>
            <a:ext cx="990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598" name="Line 30"/>
          <p:cNvSpPr>
            <a:spLocks noChangeShapeType="1"/>
          </p:cNvSpPr>
          <p:nvPr/>
        </p:nvSpPr>
        <p:spPr bwMode="auto">
          <a:xfrm flipH="1">
            <a:off x="4648200" y="6477000"/>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599" name="Rectangle 31"/>
          <p:cNvSpPr>
            <a:spLocks noChangeArrowheads="1"/>
          </p:cNvSpPr>
          <p:nvPr/>
        </p:nvSpPr>
        <p:spPr bwMode="auto">
          <a:xfrm>
            <a:off x="0" y="2667000"/>
            <a:ext cx="2895600" cy="838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en-US"/>
          </a:p>
          <a:p>
            <a:pPr>
              <a:spcBef>
                <a:spcPct val="50000"/>
              </a:spcBef>
            </a:pPr>
            <a:r>
              <a:rPr lang="en-US"/>
              <a:t>Phase 7 </a:t>
            </a:r>
          </a:p>
          <a:p>
            <a:pPr>
              <a:spcBef>
                <a:spcPct val="50000"/>
              </a:spcBef>
            </a:pPr>
            <a:r>
              <a:rPr lang="en-US"/>
              <a:t>Plan for the future</a:t>
            </a:r>
          </a:p>
          <a:p>
            <a:endParaRPr lang="en-US"/>
          </a:p>
        </p:txBody>
      </p:sp>
      <p:sp>
        <p:nvSpPr>
          <p:cNvPr id="67600" name="Rectangle 32"/>
          <p:cNvSpPr>
            <a:spLocks noChangeArrowheads="1"/>
          </p:cNvSpPr>
          <p:nvPr/>
        </p:nvSpPr>
        <p:spPr bwMode="auto">
          <a:xfrm>
            <a:off x="0" y="4343400"/>
            <a:ext cx="2895600" cy="838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en-US"/>
          </a:p>
          <a:p>
            <a:pPr>
              <a:spcBef>
                <a:spcPct val="50000"/>
              </a:spcBef>
            </a:pPr>
            <a:r>
              <a:rPr lang="en-US"/>
              <a:t>Phase 6 </a:t>
            </a:r>
          </a:p>
          <a:p>
            <a:pPr>
              <a:spcBef>
                <a:spcPct val="50000"/>
              </a:spcBef>
            </a:pPr>
            <a:r>
              <a:rPr lang="en-US"/>
              <a:t>Standardise the solution</a:t>
            </a:r>
          </a:p>
          <a:p>
            <a:endParaRPr lang="en-US"/>
          </a:p>
        </p:txBody>
      </p:sp>
      <p:sp>
        <p:nvSpPr>
          <p:cNvPr id="67601" name="Line 34"/>
          <p:cNvSpPr>
            <a:spLocks noChangeShapeType="1"/>
          </p:cNvSpPr>
          <p:nvPr/>
        </p:nvSpPr>
        <p:spPr bwMode="auto">
          <a:xfrm flipH="1" flipV="1">
            <a:off x="1219200" y="5181600"/>
            <a:ext cx="685800" cy="1219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02" name="Line 35"/>
          <p:cNvSpPr>
            <a:spLocks noChangeShapeType="1"/>
          </p:cNvSpPr>
          <p:nvPr/>
        </p:nvSpPr>
        <p:spPr bwMode="auto">
          <a:xfrm flipV="1">
            <a:off x="1219200" y="3505200"/>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03" name="Line 36"/>
          <p:cNvSpPr>
            <a:spLocks noChangeShapeType="1"/>
          </p:cNvSpPr>
          <p:nvPr/>
        </p:nvSpPr>
        <p:spPr bwMode="auto">
          <a:xfrm flipV="1">
            <a:off x="1219200" y="1981200"/>
            <a:ext cx="914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04" name="Line 39"/>
          <p:cNvSpPr>
            <a:spLocks noChangeShapeType="1"/>
          </p:cNvSpPr>
          <p:nvPr/>
        </p:nvSpPr>
        <p:spPr bwMode="auto">
          <a:xfrm flipH="1" flipV="1">
            <a:off x="4953000" y="5029200"/>
            <a:ext cx="685800" cy="1066800"/>
          </a:xfrm>
          <a:prstGeom prst="line">
            <a:avLst/>
          </a:prstGeom>
          <a:noFill/>
          <a:ln w="9525">
            <a:solidFill>
              <a:srgbClr val="3399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05" name="Line 41"/>
          <p:cNvSpPr>
            <a:spLocks noChangeShapeType="1"/>
          </p:cNvSpPr>
          <p:nvPr/>
        </p:nvSpPr>
        <p:spPr bwMode="auto">
          <a:xfrm>
            <a:off x="5029200" y="2438400"/>
            <a:ext cx="0" cy="5334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06" name="Line 43"/>
          <p:cNvSpPr>
            <a:spLocks noChangeShapeType="1"/>
          </p:cNvSpPr>
          <p:nvPr/>
        </p:nvSpPr>
        <p:spPr bwMode="auto">
          <a:xfrm flipH="1">
            <a:off x="5181600" y="3048000"/>
            <a:ext cx="7620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07" name="Freeform 44"/>
          <p:cNvSpPr>
            <a:spLocks/>
          </p:cNvSpPr>
          <p:nvPr/>
        </p:nvSpPr>
        <p:spPr bwMode="auto">
          <a:xfrm>
            <a:off x="5715000" y="3632200"/>
            <a:ext cx="1600200" cy="1092200"/>
          </a:xfrm>
          <a:custGeom>
            <a:avLst/>
            <a:gdLst>
              <a:gd name="T0" fmla="*/ 1600200 w 1008"/>
              <a:gd name="T1" fmla="*/ 1092200 h 688"/>
              <a:gd name="T2" fmla="*/ 1066800 w 1008"/>
              <a:gd name="T3" fmla="*/ 177800 h 688"/>
              <a:gd name="T4" fmla="*/ 0 w 1008"/>
              <a:gd name="T5" fmla="*/ 25400 h 688"/>
              <a:gd name="T6" fmla="*/ 0 60000 65536"/>
              <a:gd name="T7" fmla="*/ 0 60000 65536"/>
              <a:gd name="T8" fmla="*/ 0 60000 65536"/>
            </a:gdLst>
            <a:ahLst/>
            <a:cxnLst>
              <a:cxn ang="T6">
                <a:pos x="T0" y="T1"/>
              </a:cxn>
              <a:cxn ang="T7">
                <a:pos x="T2" y="T3"/>
              </a:cxn>
              <a:cxn ang="T8">
                <a:pos x="T4" y="T5"/>
              </a:cxn>
            </a:cxnLst>
            <a:rect l="0" t="0" r="r" b="b"/>
            <a:pathLst>
              <a:path w="1008" h="688">
                <a:moveTo>
                  <a:pt x="1008" y="688"/>
                </a:moveTo>
                <a:cubicBezTo>
                  <a:pt x="924" y="456"/>
                  <a:pt x="840" y="224"/>
                  <a:pt x="672" y="112"/>
                </a:cubicBezTo>
                <a:cubicBezTo>
                  <a:pt x="504" y="0"/>
                  <a:pt x="104" y="24"/>
                  <a:pt x="0" y="16"/>
                </a:cubicBezTo>
              </a:path>
            </a:pathLst>
          </a:cu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08" name="Line 45"/>
          <p:cNvSpPr>
            <a:spLocks noChangeShapeType="1"/>
          </p:cNvSpPr>
          <p:nvPr/>
        </p:nvSpPr>
        <p:spPr bwMode="auto">
          <a:xfrm flipH="1">
            <a:off x="5638800" y="3657600"/>
            <a:ext cx="3810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09" name="Freeform 47"/>
          <p:cNvSpPr>
            <a:spLocks/>
          </p:cNvSpPr>
          <p:nvPr/>
        </p:nvSpPr>
        <p:spPr bwMode="auto">
          <a:xfrm>
            <a:off x="2895600" y="2489200"/>
            <a:ext cx="1905000" cy="558800"/>
          </a:xfrm>
          <a:custGeom>
            <a:avLst/>
            <a:gdLst>
              <a:gd name="T0" fmla="*/ 0 w 1200"/>
              <a:gd name="T1" fmla="*/ 558800 h 352"/>
              <a:gd name="T2" fmla="*/ 381000 w 1200"/>
              <a:gd name="T3" fmla="*/ 254000 h 352"/>
              <a:gd name="T4" fmla="*/ 1066800 w 1200"/>
              <a:gd name="T5" fmla="*/ 25400 h 352"/>
              <a:gd name="T6" fmla="*/ 1752600 w 1200"/>
              <a:gd name="T7" fmla="*/ 101600 h 352"/>
              <a:gd name="T8" fmla="*/ 1905000 w 1200"/>
              <a:gd name="T9" fmla="*/ 330200 h 3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 h="352">
                <a:moveTo>
                  <a:pt x="0" y="352"/>
                </a:moveTo>
                <a:cubicBezTo>
                  <a:pt x="64" y="284"/>
                  <a:pt x="128" y="216"/>
                  <a:pt x="240" y="160"/>
                </a:cubicBezTo>
                <a:cubicBezTo>
                  <a:pt x="352" y="104"/>
                  <a:pt x="528" y="32"/>
                  <a:pt x="672" y="16"/>
                </a:cubicBezTo>
                <a:cubicBezTo>
                  <a:pt x="816" y="0"/>
                  <a:pt x="1016" y="32"/>
                  <a:pt x="1104" y="64"/>
                </a:cubicBezTo>
                <a:cubicBezTo>
                  <a:pt x="1192" y="96"/>
                  <a:pt x="1184" y="184"/>
                  <a:pt x="1200" y="208"/>
                </a:cubicBezTo>
              </a:path>
            </a:pathLst>
          </a:cu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10" name="Line 48"/>
          <p:cNvSpPr>
            <a:spLocks noChangeShapeType="1"/>
          </p:cNvSpPr>
          <p:nvPr/>
        </p:nvSpPr>
        <p:spPr bwMode="auto">
          <a:xfrm>
            <a:off x="4724400" y="2667000"/>
            <a:ext cx="76200" cy="1524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11" name="Freeform 49"/>
          <p:cNvSpPr>
            <a:spLocks/>
          </p:cNvSpPr>
          <p:nvPr/>
        </p:nvSpPr>
        <p:spPr bwMode="auto">
          <a:xfrm>
            <a:off x="3009900" y="4724400"/>
            <a:ext cx="419100" cy="1371600"/>
          </a:xfrm>
          <a:custGeom>
            <a:avLst/>
            <a:gdLst>
              <a:gd name="T0" fmla="*/ 190500 w 264"/>
              <a:gd name="T1" fmla="*/ 1371600 h 864"/>
              <a:gd name="T2" fmla="*/ 38100 w 264"/>
              <a:gd name="T3" fmla="*/ 685800 h 864"/>
              <a:gd name="T4" fmla="*/ 419100 w 264"/>
              <a:gd name="T5" fmla="*/ 0 h 864"/>
              <a:gd name="T6" fmla="*/ 0 60000 65536"/>
              <a:gd name="T7" fmla="*/ 0 60000 65536"/>
              <a:gd name="T8" fmla="*/ 0 60000 65536"/>
            </a:gdLst>
            <a:ahLst/>
            <a:cxnLst>
              <a:cxn ang="T6">
                <a:pos x="T0" y="T1"/>
              </a:cxn>
              <a:cxn ang="T7">
                <a:pos x="T2" y="T3"/>
              </a:cxn>
              <a:cxn ang="T8">
                <a:pos x="T4" y="T5"/>
              </a:cxn>
            </a:cxnLst>
            <a:rect l="0" t="0" r="r" b="b"/>
            <a:pathLst>
              <a:path w="264" h="864">
                <a:moveTo>
                  <a:pt x="120" y="864"/>
                </a:moveTo>
                <a:cubicBezTo>
                  <a:pt x="60" y="720"/>
                  <a:pt x="0" y="576"/>
                  <a:pt x="24" y="432"/>
                </a:cubicBezTo>
                <a:cubicBezTo>
                  <a:pt x="48" y="288"/>
                  <a:pt x="156" y="144"/>
                  <a:pt x="264" y="0"/>
                </a:cubicBezTo>
              </a:path>
            </a:pathLst>
          </a:custGeom>
          <a:noFill/>
          <a:ln w="952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12" name="Line 50"/>
          <p:cNvSpPr>
            <a:spLocks noChangeShapeType="1"/>
          </p:cNvSpPr>
          <p:nvPr/>
        </p:nvSpPr>
        <p:spPr bwMode="auto">
          <a:xfrm flipV="1">
            <a:off x="3352800" y="4724400"/>
            <a:ext cx="76200" cy="152400"/>
          </a:xfrm>
          <a:prstGeom prst="line">
            <a:avLst/>
          </a:prstGeom>
          <a:noFill/>
          <a:ln w="9525">
            <a:solidFill>
              <a:srgbClr val="FF66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13" name="Freeform 51"/>
          <p:cNvSpPr>
            <a:spLocks/>
          </p:cNvSpPr>
          <p:nvPr/>
        </p:nvSpPr>
        <p:spPr bwMode="auto">
          <a:xfrm>
            <a:off x="2362200" y="3733800"/>
            <a:ext cx="762000" cy="609600"/>
          </a:xfrm>
          <a:custGeom>
            <a:avLst/>
            <a:gdLst>
              <a:gd name="T0" fmla="*/ 0 w 528"/>
              <a:gd name="T1" fmla="*/ 609600 h 400"/>
              <a:gd name="T2" fmla="*/ 207818 w 528"/>
              <a:gd name="T3" fmla="*/ 170688 h 400"/>
              <a:gd name="T4" fmla="*/ 554182 w 528"/>
              <a:gd name="T5" fmla="*/ 24384 h 400"/>
              <a:gd name="T6" fmla="*/ 762000 w 528"/>
              <a:gd name="T7" fmla="*/ 24384 h 4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8" h="400">
                <a:moveTo>
                  <a:pt x="0" y="400"/>
                </a:moveTo>
                <a:cubicBezTo>
                  <a:pt x="40" y="288"/>
                  <a:pt x="80" y="176"/>
                  <a:pt x="144" y="112"/>
                </a:cubicBezTo>
                <a:cubicBezTo>
                  <a:pt x="208" y="48"/>
                  <a:pt x="320" y="32"/>
                  <a:pt x="384" y="16"/>
                </a:cubicBezTo>
                <a:cubicBezTo>
                  <a:pt x="448" y="0"/>
                  <a:pt x="488" y="8"/>
                  <a:pt x="528" y="16"/>
                </a:cubicBezTo>
              </a:path>
            </a:pathLst>
          </a:custGeom>
          <a:noFill/>
          <a:ln w="9525">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14" name="Line 53"/>
          <p:cNvSpPr>
            <a:spLocks noChangeShapeType="1"/>
          </p:cNvSpPr>
          <p:nvPr/>
        </p:nvSpPr>
        <p:spPr bwMode="auto">
          <a:xfrm>
            <a:off x="3048000" y="3733800"/>
            <a:ext cx="762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15" name="Line 54"/>
          <p:cNvSpPr>
            <a:spLocks noChangeShapeType="1"/>
          </p:cNvSpPr>
          <p:nvPr/>
        </p:nvSpPr>
        <p:spPr bwMode="auto">
          <a:xfrm>
            <a:off x="2895600" y="3200400"/>
            <a:ext cx="609600" cy="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nvGrpSpPr>
          <p:cNvPr id="67616" name="Group 66"/>
          <p:cNvGrpSpPr>
            <a:grpSpLocks/>
          </p:cNvGrpSpPr>
          <p:nvPr/>
        </p:nvGrpSpPr>
        <p:grpSpPr bwMode="auto">
          <a:xfrm>
            <a:off x="0" y="1676400"/>
            <a:ext cx="9144000" cy="5181600"/>
            <a:chOff x="0" y="1056"/>
            <a:chExt cx="5760" cy="3264"/>
          </a:xfrm>
        </p:grpSpPr>
        <p:sp>
          <p:nvSpPr>
            <p:cNvPr id="67617" name="Text Box 10"/>
            <p:cNvSpPr txBox="1">
              <a:spLocks noChangeArrowheads="1"/>
            </p:cNvSpPr>
            <p:nvPr/>
          </p:nvSpPr>
          <p:spPr bwMode="auto">
            <a:xfrm>
              <a:off x="2294" y="2087"/>
              <a:ext cx="3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algn="ctr" eaLnBrk="0" fontAlgn="base" hangingPunct="0">
                <a:spcBef>
                  <a:spcPct val="0"/>
                </a:spcBef>
                <a:spcAft>
                  <a:spcPct val="0"/>
                </a:spcAft>
                <a:defRPr b="1">
                  <a:solidFill>
                    <a:schemeClr val="tx1"/>
                  </a:solidFill>
                  <a:latin typeface="Arial" pitchFamily="34" charset="0"/>
                </a:defRPr>
              </a:lvl6pPr>
              <a:lvl7pPr marL="2971800" indent="-228600" algn="ctr" eaLnBrk="0" fontAlgn="base" hangingPunct="0">
                <a:spcBef>
                  <a:spcPct val="0"/>
                </a:spcBef>
                <a:spcAft>
                  <a:spcPct val="0"/>
                </a:spcAft>
                <a:defRPr b="1">
                  <a:solidFill>
                    <a:schemeClr val="tx1"/>
                  </a:solidFill>
                  <a:latin typeface="Arial" pitchFamily="34" charset="0"/>
                </a:defRPr>
              </a:lvl7pPr>
              <a:lvl8pPr marL="3429000" indent="-228600" algn="ctr" eaLnBrk="0" fontAlgn="base" hangingPunct="0">
                <a:spcBef>
                  <a:spcPct val="0"/>
                </a:spcBef>
                <a:spcAft>
                  <a:spcPct val="0"/>
                </a:spcAft>
                <a:defRPr b="1">
                  <a:solidFill>
                    <a:schemeClr val="tx1"/>
                  </a:solidFill>
                  <a:latin typeface="Arial" pitchFamily="34" charset="0"/>
                </a:defRPr>
              </a:lvl8pPr>
              <a:lvl9pPr marL="3886200" indent="-228600" algn="ctr" eaLnBrk="0" fontAlgn="base" hangingPunct="0">
                <a:spcBef>
                  <a:spcPct val="0"/>
                </a:spcBef>
                <a:spcAft>
                  <a:spcPct val="0"/>
                </a:spcAft>
                <a:defRPr b="1">
                  <a:solidFill>
                    <a:schemeClr val="tx1"/>
                  </a:solidFill>
                  <a:latin typeface="Arial" pitchFamily="34" charset="0"/>
                </a:defRPr>
              </a:lvl9pPr>
            </a:lstStyle>
            <a:p>
              <a:pPr algn="l"/>
              <a:r>
                <a:rPr lang="en-US"/>
                <a:t>Act</a:t>
              </a:r>
            </a:p>
          </p:txBody>
        </p:sp>
        <p:sp>
          <p:nvSpPr>
            <p:cNvPr id="67618" name="Text Box 11"/>
            <p:cNvSpPr txBox="1">
              <a:spLocks noChangeArrowheads="1"/>
            </p:cNvSpPr>
            <p:nvPr/>
          </p:nvSpPr>
          <p:spPr bwMode="auto">
            <a:xfrm>
              <a:off x="2928" y="2064"/>
              <a:ext cx="4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algn="ctr" eaLnBrk="0" fontAlgn="base" hangingPunct="0">
                <a:spcBef>
                  <a:spcPct val="0"/>
                </a:spcBef>
                <a:spcAft>
                  <a:spcPct val="0"/>
                </a:spcAft>
                <a:defRPr b="1">
                  <a:solidFill>
                    <a:schemeClr val="tx1"/>
                  </a:solidFill>
                  <a:latin typeface="Arial" pitchFamily="34" charset="0"/>
                </a:defRPr>
              </a:lvl6pPr>
              <a:lvl7pPr marL="2971800" indent="-228600" algn="ctr" eaLnBrk="0" fontAlgn="base" hangingPunct="0">
                <a:spcBef>
                  <a:spcPct val="0"/>
                </a:spcBef>
                <a:spcAft>
                  <a:spcPct val="0"/>
                </a:spcAft>
                <a:defRPr b="1">
                  <a:solidFill>
                    <a:schemeClr val="tx1"/>
                  </a:solidFill>
                  <a:latin typeface="Arial" pitchFamily="34" charset="0"/>
                </a:defRPr>
              </a:lvl7pPr>
              <a:lvl8pPr marL="3429000" indent="-228600" algn="ctr" eaLnBrk="0" fontAlgn="base" hangingPunct="0">
                <a:spcBef>
                  <a:spcPct val="0"/>
                </a:spcBef>
                <a:spcAft>
                  <a:spcPct val="0"/>
                </a:spcAft>
                <a:defRPr b="1">
                  <a:solidFill>
                    <a:schemeClr val="tx1"/>
                  </a:solidFill>
                  <a:latin typeface="Arial" pitchFamily="34" charset="0"/>
                </a:defRPr>
              </a:lvl8pPr>
              <a:lvl9pPr marL="3886200" indent="-228600" algn="ctr" eaLnBrk="0" fontAlgn="base" hangingPunct="0">
                <a:spcBef>
                  <a:spcPct val="0"/>
                </a:spcBef>
                <a:spcAft>
                  <a:spcPct val="0"/>
                </a:spcAft>
                <a:defRPr b="1">
                  <a:solidFill>
                    <a:schemeClr val="tx1"/>
                  </a:solidFill>
                  <a:latin typeface="Arial" pitchFamily="34" charset="0"/>
                </a:defRPr>
              </a:lvl9pPr>
            </a:lstStyle>
            <a:p>
              <a:pPr algn="l"/>
              <a:r>
                <a:rPr lang="en-US"/>
                <a:t>Plan</a:t>
              </a:r>
            </a:p>
          </p:txBody>
        </p:sp>
        <p:sp>
          <p:nvSpPr>
            <p:cNvPr id="67619" name="Text Box 12"/>
            <p:cNvSpPr txBox="1">
              <a:spLocks noChangeArrowheads="1"/>
            </p:cNvSpPr>
            <p:nvPr/>
          </p:nvSpPr>
          <p:spPr bwMode="auto">
            <a:xfrm>
              <a:off x="2918" y="2711"/>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algn="ctr" eaLnBrk="0" fontAlgn="base" hangingPunct="0">
                <a:spcBef>
                  <a:spcPct val="0"/>
                </a:spcBef>
                <a:spcAft>
                  <a:spcPct val="0"/>
                </a:spcAft>
                <a:defRPr b="1">
                  <a:solidFill>
                    <a:schemeClr val="tx1"/>
                  </a:solidFill>
                  <a:latin typeface="Arial" pitchFamily="34" charset="0"/>
                </a:defRPr>
              </a:lvl6pPr>
              <a:lvl7pPr marL="2971800" indent="-228600" algn="ctr" eaLnBrk="0" fontAlgn="base" hangingPunct="0">
                <a:spcBef>
                  <a:spcPct val="0"/>
                </a:spcBef>
                <a:spcAft>
                  <a:spcPct val="0"/>
                </a:spcAft>
                <a:defRPr b="1">
                  <a:solidFill>
                    <a:schemeClr val="tx1"/>
                  </a:solidFill>
                  <a:latin typeface="Arial" pitchFamily="34" charset="0"/>
                </a:defRPr>
              </a:lvl7pPr>
              <a:lvl8pPr marL="3429000" indent="-228600" algn="ctr" eaLnBrk="0" fontAlgn="base" hangingPunct="0">
                <a:spcBef>
                  <a:spcPct val="0"/>
                </a:spcBef>
                <a:spcAft>
                  <a:spcPct val="0"/>
                </a:spcAft>
                <a:defRPr b="1">
                  <a:solidFill>
                    <a:schemeClr val="tx1"/>
                  </a:solidFill>
                  <a:latin typeface="Arial" pitchFamily="34" charset="0"/>
                </a:defRPr>
              </a:lvl8pPr>
              <a:lvl9pPr marL="3886200" indent="-228600" algn="ctr" eaLnBrk="0" fontAlgn="base" hangingPunct="0">
                <a:spcBef>
                  <a:spcPct val="0"/>
                </a:spcBef>
                <a:spcAft>
                  <a:spcPct val="0"/>
                </a:spcAft>
                <a:defRPr b="1">
                  <a:solidFill>
                    <a:schemeClr val="tx1"/>
                  </a:solidFill>
                  <a:latin typeface="Arial" pitchFamily="34" charset="0"/>
                </a:defRPr>
              </a:lvl9pPr>
            </a:lstStyle>
            <a:p>
              <a:pPr algn="l"/>
              <a:r>
                <a:rPr lang="en-US"/>
                <a:t>Do</a:t>
              </a:r>
            </a:p>
          </p:txBody>
        </p:sp>
        <p:sp>
          <p:nvSpPr>
            <p:cNvPr id="67620" name="Text Box 13"/>
            <p:cNvSpPr txBox="1">
              <a:spLocks noChangeArrowheads="1"/>
            </p:cNvSpPr>
            <p:nvPr/>
          </p:nvSpPr>
          <p:spPr bwMode="auto">
            <a:xfrm>
              <a:off x="2160" y="2736"/>
              <a:ext cx="75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itchFamily="34" charset="0"/>
                </a:defRPr>
              </a:lvl1pPr>
              <a:lvl2pPr marL="742950" indent="-285750">
                <a:defRPr b="1">
                  <a:solidFill>
                    <a:schemeClr val="tx1"/>
                  </a:solidFill>
                  <a:latin typeface="Arial" pitchFamily="34" charset="0"/>
                </a:defRPr>
              </a:lvl2pPr>
              <a:lvl3pPr marL="1143000" indent="-228600">
                <a:defRPr b="1">
                  <a:solidFill>
                    <a:schemeClr val="tx1"/>
                  </a:solidFill>
                  <a:latin typeface="Arial" pitchFamily="34" charset="0"/>
                </a:defRPr>
              </a:lvl3pPr>
              <a:lvl4pPr marL="1600200" indent="-228600">
                <a:defRPr b="1">
                  <a:solidFill>
                    <a:schemeClr val="tx1"/>
                  </a:solidFill>
                  <a:latin typeface="Arial" pitchFamily="34" charset="0"/>
                </a:defRPr>
              </a:lvl4pPr>
              <a:lvl5pPr marL="2057400" indent="-228600">
                <a:defRPr b="1">
                  <a:solidFill>
                    <a:schemeClr val="tx1"/>
                  </a:solidFill>
                  <a:latin typeface="Arial" pitchFamily="34" charset="0"/>
                </a:defRPr>
              </a:lvl5pPr>
              <a:lvl6pPr marL="2514600" indent="-228600" algn="ctr" eaLnBrk="0" fontAlgn="base" hangingPunct="0">
                <a:spcBef>
                  <a:spcPct val="0"/>
                </a:spcBef>
                <a:spcAft>
                  <a:spcPct val="0"/>
                </a:spcAft>
                <a:defRPr b="1">
                  <a:solidFill>
                    <a:schemeClr val="tx1"/>
                  </a:solidFill>
                  <a:latin typeface="Arial" pitchFamily="34" charset="0"/>
                </a:defRPr>
              </a:lvl6pPr>
              <a:lvl7pPr marL="2971800" indent="-228600" algn="ctr" eaLnBrk="0" fontAlgn="base" hangingPunct="0">
                <a:spcBef>
                  <a:spcPct val="0"/>
                </a:spcBef>
                <a:spcAft>
                  <a:spcPct val="0"/>
                </a:spcAft>
                <a:defRPr b="1">
                  <a:solidFill>
                    <a:schemeClr val="tx1"/>
                  </a:solidFill>
                  <a:latin typeface="Arial" pitchFamily="34" charset="0"/>
                </a:defRPr>
              </a:lvl7pPr>
              <a:lvl8pPr marL="3429000" indent="-228600" algn="ctr" eaLnBrk="0" fontAlgn="base" hangingPunct="0">
                <a:spcBef>
                  <a:spcPct val="0"/>
                </a:spcBef>
                <a:spcAft>
                  <a:spcPct val="0"/>
                </a:spcAft>
                <a:defRPr b="1">
                  <a:solidFill>
                    <a:schemeClr val="tx1"/>
                  </a:solidFill>
                  <a:latin typeface="Arial" pitchFamily="34" charset="0"/>
                </a:defRPr>
              </a:lvl8pPr>
              <a:lvl9pPr marL="3886200" indent="-228600" algn="ctr" eaLnBrk="0" fontAlgn="base" hangingPunct="0">
                <a:spcBef>
                  <a:spcPct val="0"/>
                </a:spcBef>
                <a:spcAft>
                  <a:spcPct val="0"/>
                </a:spcAft>
                <a:defRPr b="1">
                  <a:solidFill>
                    <a:schemeClr val="tx1"/>
                  </a:solidFill>
                  <a:latin typeface="Arial" pitchFamily="34" charset="0"/>
                </a:defRPr>
              </a:lvl9pPr>
            </a:lstStyle>
            <a:p>
              <a:pPr algn="l"/>
              <a:r>
                <a:rPr lang="en-US"/>
                <a:t>Study</a:t>
              </a:r>
            </a:p>
          </p:txBody>
        </p:sp>
        <p:sp>
          <p:nvSpPr>
            <p:cNvPr id="67621" name="Rectangle 55"/>
            <p:cNvSpPr>
              <a:spLocks noChangeArrowheads="1"/>
            </p:cNvSpPr>
            <p:nvPr/>
          </p:nvSpPr>
          <p:spPr bwMode="auto">
            <a:xfrm>
              <a:off x="1344" y="1056"/>
              <a:ext cx="2304"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                    Phase </a:t>
              </a:r>
              <a:r>
                <a:rPr lang="en-US" dirty="0"/>
                <a:t>I </a:t>
              </a:r>
              <a:endParaRPr lang="en-US" dirty="0" smtClean="0"/>
            </a:p>
            <a:p>
              <a:r>
                <a:rPr lang="en-US" dirty="0"/>
                <a:t> </a:t>
              </a:r>
              <a:r>
                <a:rPr lang="en-US" dirty="0" smtClean="0"/>
                <a:t>       Identify </a:t>
              </a:r>
              <a:r>
                <a:rPr lang="en-US" dirty="0"/>
                <a:t>the Opportunity</a:t>
              </a:r>
            </a:p>
          </p:txBody>
        </p:sp>
        <p:sp>
          <p:nvSpPr>
            <p:cNvPr id="67622" name="Rectangle 56"/>
            <p:cNvSpPr>
              <a:spLocks noChangeArrowheads="1"/>
            </p:cNvSpPr>
            <p:nvPr/>
          </p:nvSpPr>
          <p:spPr bwMode="auto">
            <a:xfrm>
              <a:off x="3744" y="1680"/>
              <a:ext cx="1824" cy="52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en-US" dirty="0"/>
            </a:p>
            <a:p>
              <a:pPr>
                <a:spcBef>
                  <a:spcPct val="50000"/>
                </a:spcBef>
              </a:pPr>
              <a:r>
                <a:rPr lang="en-US" dirty="0" smtClean="0"/>
                <a:t>            Phase </a:t>
              </a:r>
              <a:r>
                <a:rPr lang="en-US" dirty="0"/>
                <a:t>2 </a:t>
              </a:r>
            </a:p>
            <a:p>
              <a:pPr>
                <a:spcBef>
                  <a:spcPct val="50000"/>
                </a:spcBef>
              </a:pPr>
              <a:r>
                <a:rPr lang="en-US" dirty="0" smtClean="0"/>
                <a:t>        Analyze </a:t>
              </a:r>
              <a:r>
                <a:rPr lang="en-US" dirty="0"/>
                <a:t>the process</a:t>
              </a:r>
            </a:p>
            <a:p>
              <a:endParaRPr lang="en-US" dirty="0"/>
            </a:p>
          </p:txBody>
        </p:sp>
        <p:sp>
          <p:nvSpPr>
            <p:cNvPr id="67623" name="Rectangle 57"/>
            <p:cNvSpPr>
              <a:spLocks noChangeArrowheads="1"/>
            </p:cNvSpPr>
            <p:nvPr/>
          </p:nvSpPr>
          <p:spPr bwMode="auto">
            <a:xfrm>
              <a:off x="3456" y="2976"/>
              <a:ext cx="2304"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en-US" dirty="0"/>
            </a:p>
            <a:p>
              <a:pPr>
                <a:spcBef>
                  <a:spcPct val="50000"/>
                </a:spcBef>
              </a:pPr>
              <a:r>
                <a:rPr lang="en-US" dirty="0" smtClean="0"/>
                <a:t>                    Phase </a:t>
              </a:r>
              <a:r>
                <a:rPr lang="en-US" dirty="0"/>
                <a:t>3 </a:t>
              </a:r>
            </a:p>
            <a:p>
              <a:pPr>
                <a:spcBef>
                  <a:spcPct val="50000"/>
                </a:spcBef>
              </a:pPr>
              <a:r>
                <a:rPr lang="en-US" dirty="0"/>
                <a:t>Develop the optimal solution(s)</a:t>
              </a:r>
            </a:p>
            <a:p>
              <a:endParaRPr lang="en-US" dirty="0"/>
            </a:p>
          </p:txBody>
        </p:sp>
        <p:sp>
          <p:nvSpPr>
            <p:cNvPr id="67624" name="Rectangle 58"/>
            <p:cNvSpPr>
              <a:spLocks noChangeArrowheads="1"/>
            </p:cNvSpPr>
            <p:nvPr/>
          </p:nvSpPr>
          <p:spPr bwMode="auto">
            <a:xfrm>
              <a:off x="3312" y="3792"/>
              <a:ext cx="1872" cy="52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             Phase 4</a:t>
              </a:r>
            </a:p>
            <a:p>
              <a:r>
                <a:rPr lang="en-US" dirty="0"/>
                <a:t> </a:t>
              </a:r>
              <a:r>
                <a:rPr lang="en-US" dirty="0" smtClean="0"/>
                <a:t>       </a:t>
              </a:r>
              <a:r>
                <a:rPr lang="en-US" dirty="0"/>
                <a:t>Implementation</a:t>
              </a:r>
            </a:p>
          </p:txBody>
        </p:sp>
        <p:sp>
          <p:nvSpPr>
            <p:cNvPr id="67625" name="Rectangle 59"/>
            <p:cNvSpPr>
              <a:spLocks noChangeArrowheads="1"/>
            </p:cNvSpPr>
            <p:nvPr/>
          </p:nvSpPr>
          <p:spPr bwMode="auto">
            <a:xfrm>
              <a:off x="1200" y="3840"/>
              <a:ext cx="1728" cy="48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dirty="0" smtClean="0"/>
                <a:t>           Phase 5</a:t>
              </a:r>
            </a:p>
            <a:p>
              <a:r>
                <a:rPr lang="en-US" dirty="0"/>
                <a:t> </a:t>
              </a:r>
              <a:r>
                <a:rPr lang="en-US" dirty="0" smtClean="0"/>
                <a:t>    </a:t>
              </a:r>
              <a:r>
                <a:rPr lang="en-US" dirty="0"/>
                <a:t>Study the results</a:t>
              </a:r>
            </a:p>
          </p:txBody>
        </p:sp>
        <p:sp>
          <p:nvSpPr>
            <p:cNvPr id="67626" name="Rectangle 60"/>
            <p:cNvSpPr>
              <a:spLocks noChangeArrowheads="1"/>
            </p:cNvSpPr>
            <p:nvPr/>
          </p:nvSpPr>
          <p:spPr bwMode="auto">
            <a:xfrm>
              <a:off x="0" y="1680"/>
              <a:ext cx="1824" cy="52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en-US" dirty="0"/>
            </a:p>
            <a:p>
              <a:pPr>
                <a:spcBef>
                  <a:spcPct val="50000"/>
                </a:spcBef>
              </a:pPr>
              <a:r>
                <a:rPr lang="en-US" dirty="0" smtClean="0"/>
                <a:t>              Phase </a:t>
              </a:r>
              <a:r>
                <a:rPr lang="en-US" dirty="0"/>
                <a:t>7 </a:t>
              </a:r>
            </a:p>
            <a:p>
              <a:pPr>
                <a:spcBef>
                  <a:spcPct val="50000"/>
                </a:spcBef>
              </a:pPr>
              <a:r>
                <a:rPr lang="en-US" dirty="0" smtClean="0"/>
                <a:t>        Plan </a:t>
              </a:r>
              <a:r>
                <a:rPr lang="en-US" dirty="0"/>
                <a:t>for the future</a:t>
              </a:r>
            </a:p>
            <a:p>
              <a:endParaRPr lang="en-US" dirty="0"/>
            </a:p>
          </p:txBody>
        </p:sp>
        <p:sp>
          <p:nvSpPr>
            <p:cNvPr id="67627" name="Rectangle 61"/>
            <p:cNvSpPr>
              <a:spLocks noChangeArrowheads="1"/>
            </p:cNvSpPr>
            <p:nvPr/>
          </p:nvSpPr>
          <p:spPr bwMode="auto">
            <a:xfrm>
              <a:off x="0" y="2736"/>
              <a:ext cx="1824" cy="52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50000"/>
                </a:spcBef>
              </a:pPr>
              <a:endParaRPr lang="en-US" dirty="0"/>
            </a:p>
            <a:p>
              <a:pPr>
                <a:spcBef>
                  <a:spcPct val="50000"/>
                </a:spcBef>
              </a:pPr>
              <a:r>
                <a:rPr lang="en-US" dirty="0" smtClean="0"/>
                <a:t>                 Phase </a:t>
              </a:r>
              <a:r>
                <a:rPr lang="en-US" dirty="0"/>
                <a:t>6 </a:t>
              </a:r>
            </a:p>
            <a:p>
              <a:pPr>
                <a:spcBef>
                  <a:spcPct val="50000"/>
                </a:spcBef>
              </a:pPr>
              <a:r>
                <a:rPr lang="en-US" dirty="0" smtClean="0"/>
                <a:t>   </a:t>
              </a:r>
              <a:r>
                <a:rPr lang="en-US" dirty="0" err="1" smtClean="0"/>
                <a:t>Standardise</a:t>
              </a:r>
              <a:r>
                <a:rPr lang="en-US" dirty="0" smtClean="0"/>
                <a:t> </a:t>
              </a:r>
              <a:r>
                <a:rPr lang="en-US" dirty="0"/>
                <a:t>the solution</a:t>
              </a:r>
            </a:p>
            <a:p>
              <a:endParaRPr lang="en-US" dirty="0"/>
            </a:p>
          </p:txBody>
        </p:sp>
        <p:sp>
          <p:nvSpPr>
            <p:cNvPr id="67628" name="Line 62"/>
            <p:cNvSpPr>
              <a:spLocks noChangeShapeType="1"/>
            </p:cNvSpPr>
            <p:nvPr/>
          </p:nvSpPr>
          <p:spPr bwMode="auto">
            <a:xfrm flipH="1" flipV="1">
              <a:off x="768" y="3264"/>
              <a:ext cx="432" cy="76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29" name="Freeform 63"/>
            <p:cNvSpPr>
              <a:spLocks/>
            </p:cNvSpPr>
            <p:nvPr/>
          </p:nvSpPr>
          <p:spPr bwMode="auto">
            <a:xfrm>
              <a:off x="3600" y="2288"/>
              <a:ext cx="1008" cy="688"/>
            </a:xfrm>
            <a:custGeom>
              <a:avLst/>
              <a:gdLst>
                <a:gd name="T0" fmla="*/ 1008 w 1008"/>
                <a:gd name="T1" fmla="*/ 688 h 688"/>
                <a:gd name="T2" fmla="*/ 672 w 1008"/>
                <a:gd name="T3" fmla="*/ 112 h 688"/>
                <a:gd name="T4" fmla="*/ 0 w 1008"/>
                <a:gd name="T5" fmla="*/ 16 h 688"/>
                <a:gd name="T6" fmla="*/ 0 60000 65536"/>
                <a:gd name="T7" fmla="*/ 0 60000 65536"/>
                <a:gd name="T8" fmla="*/ 0 60000 65536"/>
              </a:gdLst>
              <a:ahLst/>
              <a:cxnLst>
                <a:cxn ang="T6">
                  <a:pos x="T0" y="T1"/>
                </a:cxn>
                <a:cxn ang="T7">
                  <a:pos x="T2" y="T3"/>
                </a:cxn>
                <a:cxn ang="T8">
                  <a:pos x="T4" y="T5"/>
                </a:cxn>
              </a:cxnLst>
              <a:rect l="0" t="0" r="r" b="b"/>
              <a:pathLst>
                <a:path w="1008" h="688">
                  <a:moveTo>
                    <a:pt x="1008" y="688"/>
                  </a:moveTo>
                  <a:cubicBezTo>
                    <a:pt x="924" y="456"/>
                    <a:pt x="840" y="224"/>
                    <a:pt x="672" y="112"/>
                  </a:cubicBezTo>
                  <a:cubicBezTo>
                    <a:pt x="504" y="0"/>
                    <a:pt x="104" y="24"/>
                    <a:pt x="0" y="16"/>
                  </a:cubicBezTo>
                </a:path>
              </a:pathLst>
            </a:cu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sp>
          <p:nvSpPr>
            <p:cNvPr id="67630" name="Freeform 64"/>
            <p:cNvSpPr>
              <a:spLocks/>
            </p:cNvSpPr>
            <p:nvPr/>
          </p:nvSpPr>
          <p:spPr bwMode="auto">
            <a:xfrm>
              <a:off x="1896" y="2976"/>
              <a:ext cx="264" cy="864"/>
            </a:xfrm>
            <a:custGeom>
              <a:avLst/>
              <a:gdLst>
                <a:gd name="T0" fmla="*/ 120 w 264"/>
                <a:gd name="T1" fmla="*/ 864 h 864"/>
                <a:gd name="T2" fmla="*/ 24 w 264"/>
                <a:gd name="T3" fmla="*/ 432 h 864"/>
                <a:gd name="T4" fmla="*/ 264 w 264"/>
                <a:gd name="T5" fmla="*/ 0 h 864"/>
                <a:gd name="T6" fmla="*/ 0 60000 65536"/>
                <a:gd name="T7" fmla="*/ 0 60000 65536"/>
                <a:gd name="T8" fmla="*/ 0 60000 65536"/>
              </a:gdLst>
              <a:ahLst/>
              <a:cxnLst>
                <a:cxn ang="T6">
                  <a:pos x="T0" y="T1"/>
                </a:cxn>
                <a:cxn ang="T7">
                  <a:pos x="T2" y="T3"/>
                </a:cxn>
                <a:cxn ang="T8">
                  <a:pos x="T4" y="T5"/>
                </a:cxn>
              </a:cxnLst>
              <a:rect l="0" t="0" r="r" b="b"/>
              <a:pathLst>
                <a:path w="264" h="864">
                  <a:moveTo>
                    <a:pt x="120" y="864"/>
                  </a:moveTo>
                  <a:cubicBezTo>
                    <a:pt x="60" y="720"/>
                    <a:pt x="0" y="576"/>
                    <a:pt x="24" y="432"/>
                  </a:cubicBezTo>
                  <a:cubicBezTo>
                    <a:pt x="48" y="288"/>
                    <a:pt x="156" y="144"/>
                    <a:pt x="264" y="0"/>
                  </a:cubicBezTo>
                </a:path>
              </a:pathLst>
            </a:custGeom>
            <a:noFill/>
            <a:ln w="9525">
              <a:solidFill>
                <a:srgbClr val="FF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N"/>
            </a:p>
          </p:txBody>
        </p:sp>
      </p:grpSp>
    </p:spTree>
    <p:extLst>
      <p:ext uri="{BB962C8B-B14F-4D97-AF65-F5344CB8AC3E}">
        <p14:creationId xmlns:p14="http://schemas.microsoft.com/office/powerpoint/2010/main" val="30589182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Times New Roman" pitchFamily="18" charset="0"/>
                <a:cs typeface="Times New Roman" pitchFamily="18" charset="0"/>
              </a:rPr>
              <a:t>Six sigma </a:t>
            </a:r>
            <a:r>
              <a:rPr lang="en-US" sz="3600" dirty="0" smtClean="0">
                <a:latin typeface="Times New Roman" pitchFamily="18" charset="0"/>
                <a:cs typeface="Times New Roman" pitchFamily="18" charset="0"/>
              </a:rPr>
              <a:t>method</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150000"/>
              </a:lnSpc>
              <a:spcBef>
                <a:spcPts val="0"/>
              </a:spcBef>
            </a:pPr>
            <a:endParaRPr lang="en-US" sz="2400" dirty="0" smtClean="0">
              <a:latin typeface="Times New Roman" pitchFamily="18" charset="0"/>
              <a:cs typeface="Times New Roman" pitchFamily="18" charset="0"/>
            </a:endParaRPr>
          </a:p>
          <a:p>
            <a:pPr>
              <a:lnSpc>
                <a:spcPct val="150000"/>
              </a:lnSpc>
              <a:spcBef>
                <a:spcPts val="0"/>
              </a:spcBef>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smaller the standard deviation, the lesser the deviation of the product characteristic from its mean value.</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16624085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2"/>
          <p:cNvSpPr>
            <a:spLocks noGrp="1" noChangeArrowheads="1"/>
          </p:cNvSpPr>
          <p:nvPr>
            <p:ph type="title"/>
          </p:nvPr>
        </p:nvSpPr>
        <p:spPr>
          <a:xfrm>
            <a:off x="611560" y="692696"/>
            <a:ext cx="7924800" cy="1143000"/>
          </a:xfrm>
        </p:spPr>
        <p:txBody>
          <a:bodyPr/>
          <a:lstStyle/>
          <a:p>
            <a:pPr eaLnBrk="1" hangingPunct="1"/>
            <a:r>
              <a:rPr lang="en-US" sz="3200" dirty="0" smtClean="0">
                <a:latin typeface="Times New Roman" panose="02020603050405020304" pitchFamily="18" charset="0"/>
                <a:cs typeface="Times New Roman" panose="02020603050405020304" pitchFamily="18" charset="0"/>
              </a:rPr>
              <a:t>Kaizen Technique</a:t>
            </a:r>
            <a:br>
              <a:rPr lang="en-US" sz="3200" dirty="0" smtClean="0">
                <a:latin typeface="Times New Roman" panose="02020603050405020304" pitchFamily="18" charset="0"/>
                <a:cs typeface="Times New Roman" panose="02020603050405020304" pitchFamily="18" charset="0"/>
              </a:rPr>
            </a:br>
            <a:endParaRPr lang="en-US" sz="3200" dirty="0" smtClean="0">
              <a:latin typeface="Times New Roman" panose="02020603050405020304" pitchFamily="18" charset="0"/>
              <a:cs typeface="Times New Roman" panose="02020603050405020304" pitchFamily="18" charset="0"/>
            </a:endParaRPr>
          </a:p>
        </p:txBody>
      </p:sp>
      <p:sp>
        <p:nvSpPr>
          <p:cNvPr id="70659" name="Rectangle 3"/>
          <p:cNvSpPr>
            <a:spLocks noGrp="1" noChangeArrowheads="1"/>
          </p:cNvSpPr>
          <p:nvPr>
            <p:ph idx="1"/>
          </p:nvPr>
        </p:nvSpPr>
        <p:spPr>
          <a:xfrm>
            <a:off x="467544" y="1484784"/>
            <a:ext cx="8229600" cy="4389120"/>
          </a:xfrm>
        </p:spPr>
        <p:txBody>
          <a:bodyPr>
            <a:noAutofit/>
          </a:bodyPr>
          <a:lstStyle/>
          <a:p>
            <a:pPr eaLnBrk="1" hangingPunct="1">
              <a:lnSpc>
                <a:spcPct val="150000"/>
              </a:lnSpc>
              <a:spcBef>
                <a:spcPts val="0"/>
              </a:spcBef>
            </a:pPr>
            <a:r>
              <a:rPr lang="en-US" sz="2400" dirty="0" smtClean="0">
                <a:latin typeface="Times New Roman" pitchFamily="18" charset="0"/>
                <a:cs typeface="Times New Roman" pitchFamily="18" charset="0"/>
              </a:rPr>
              <a:t>Kaizen- defines the managements role in continuously encouraging and implementing small improvements in the individual &amp; organization.</a:t>
            </a:r>
          </a:p>
          <a:p>
            <a:pPr eaLnBrk="1" hangingPunct="1">
              <a:lnSpc>
                <a:spcPct val="150000"/>
              </a:lnSpc>
              <a:spcBef>
                <a:spcPts val="0"/>
              </a:spcBef>
            </a:pPr>
            <a:r>
              <a:rPr lang="en-US" sz="2400" dirty="0" smtClean="0">
                <a:latin typeface="Times New Roman" pitchFamily="18" charset="0"/>
                <a:cs typeface="Times New Roman" pitchFamily="18" charset="0"/>
              </a:rPr>
              <a:t>Break the complex process into sub-processes and then improve the sub-processes.</a:t>
            </a:r>
          </a:p>
          <a:p>
            <a:pPr eaLnBrk="1" hangingPunct="1">
              <a:lnSpc>
                <a:spcPct val="150000"/>
              </a:lnSpc>
              <a:spcBef>
                <a:spcPts val="0"/>
              </a:spcBef>
            </a:pPr>
            <a:r>
              <a:rPr lang="en-US" sz="2400" dirty="0" smtClean="0">
                <a:latin typeface="Times New Roman" pitchFamily="18" charset="0"/>
                <a:cs typeface="Times New Roman" pitchFamily="18" charset="0"/>
              </a:rPr>
              <a:t>Continuous improvements in small increments make the process more efficient ,controllable and adaptable.</a:t>
            </a:r>
          </a:p>
          <a:p>
            <a:pPr eaLnBrk="1" hangingPunct="1">
              <a:lnSpc>
                <a:spcPct val="150000"/>
              </a:lnSpc>
              <a:spcBef>
                <a:spcPts val="0"/>
              </a:spcBef>
            </a:pPr>
            <a:r>
              <a:rPr lang="en-US" sz="2400" dirty="0" smtClean="0">
                <a:latin typeface="Times New Roman" pitchFamily="18" charset="0"/>
                <a:cs typeface="Times New Roman" pitchFamily="18" charset="0"/>
              </a:rPr>
              <a:t>Does not rely on more expense, or sophisticated equipment and techniques.</a:t>
            </a:r>
          </a:p>
        </p:txBody>
      </p:sp>
    </p:spTree>
    <p:extLst>
      <p:ext uri="{BB962C8B-B14F-4D97-AF65-F5344CB8AC3E}">
        <p14:creationId xmlns:p14="http://schemas.microsoft.com/office/powerpoint/2010/main" val="3454556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304800"/>
            <a:ext cx="7704856" cy="6148536"/>
          </a:xfrm>
        </p:spPr>
        <p:txBody>
          <a:bodyPr>
            <a:normAutofit/>
          </a:bodyPr>
          <a:lstStyle/>
          <a:p>
            <a:pPr algn="just">
              <a:lnSpc>
                <a:spcPct val="150000"/>
              </a:lnSpc>
              <a:spcBef>
                <a:spcPts val="0"/>
              </a:spcBef>
              <a:spcAft>
                <a:spcPts val="0"/>
              </a:spcAft>
            </a:pPr>
            <a:r>
              <a:rPr lang="en-US" sz="2400" dirty="0" smtClean="0">
                <a:solidFill>
                  <a:schemeClr val="accent2">
                    <a:lumMod val="10000"/>
                  </a:schemeClr>
                </a:solidFill>
                <a:latin typeface="Times New Roman" pitchFamily="18" charset="0"/>
                <a:cs typeface="Times New Roman" pitchFamily="18" charset="0"/>
              </a:rPr>
              <a:t>TQM is a process designed to focus on customer expectations , preventing problems, building commitment to quality in the workforce and promoting open decision making. This is an evolutionary concept.</a:t>
            </a:r>
          </a:p>
          <a:p>
            <a:pPr algn="just">
              <a:lnSpc>
                <a:spcPct val="150000"/>
              </a:lnSpc>
              <a:spcBef>
                <a:spcPts val="0"/>
              </a:spcBef>
            </a:pPr>
            <a:r>
              <a:rPr lang="en-US" sz="2400" dirty="0" smtClean="0">
                <a:solidFill>
                  <a:schemeClr val="accent2">
                    <a:lumMod val="10000"/>
                  </a:schemeClr>
                </a:solidFill>
                <a:latin typeface="Times New Roman" pitchFamily="18" charset="0"/>
                <a:cs typeface="Times New Roman" pitchFamily="18" charset="0"/>
              </a:rPr>
              <a:t>TQM </a:t>
            </a:r>
            <a:r>
              <a:rPr lang="en-US" sz="2400" dirty="0">
                <a:solidFill>
                  <a:schemeClr val="accent2">
                    <a:lumMod val="10000"/>
                  </a:schemeClr>
                </a:solidFill>
                <a:latin typeface="Times New Roman" panose="02020603050405020304" pitchFamily="18" charset="0"/>
                <a:cs typeface="Times New Roman" panose="02020603050405020304" pitchFamily="18" charset="0"/>
              </a:rPr>
              <a:t>represents an ongoing, continuous commitment to improvement.</a:t>
            </a:r>
          </a:p>
          <a:p>
            <a:pPr algn="just">
              <a:lnSpc>
                <a:spcPct val="150000"/>
              </a:lnSpc>
              <a:spcBef>
                <a:spcPts val="0"/>
              </a:spcBef>
            </a:pPr>
            <a:r>
              <a:rPr lang="en-IN" sz="2400" dirty="0">
                <a:solidFill>
                  <a:schemeClr val="accent2">
                    <a:lumMod val="25000"/>
                  </a:schemeClr>
                </a:solidFill>
                <a:latin typeface="Times New Roman" pitchFamily="18" charset="0"/>
                <a:cs typeface="Times New Roman" pitchFamily="18" charset="0"/>
              </a:rPr>
              <a:t>The TQM philosophy evolved from the continuous improvement philosophy with a focus on quality as the main dimension of business. </a:t>
            </a:r>
          </a:p>
          <a:p>
            <a:pPr algn="just">
              <a:lnSpc>
                <a:spcPct val="150000"/>
              </a:lnSpc>
              <a:spcBef>
                <a:spcPts val="0"/>
              </a:spcBef>
              <a:spcAft>
                <a:spcPts val="0"/>
              </a:spcAft>
            </a:pPr>
            <a:endParaRPr lang="en-US" sz="2400" dirty="0" smtClean="0">
              <a:solidFill>
                <a:schemeClr val="accent2">
                  <a:lumMod val="10000"/>
                </a:schemeClr>
              </a:solidFill>
              <a:latin typeface="Times New Roman" pitchFamily="18" charset="0"/>
              <a:cs typeface="Times New Roman" pitchFamily="18" charset="0"/>
            </a:endParaRPr>
          </a:p>
          <a:p>
            <a:pPr algn="just">
              <a:lnSpc>
                <a:spcPct val="150000"/>
              </a:lnSpc>
              <a:spcBef>
                <a:spcPts val="0"/>
              </a:spcBef>
              <a:spcAft>
                <a:spcPts val="0"/>
              </a:spcAft>
            </a:pPr>
            <a:endParaRPr lang="en-US" sz="2400" dirty="0">
              <a:solidFill>
                <a:schemeClr val="accent2">
                  <a:lumMod val="10000"/>
                </a:schemeClr>
              </a:solidFill>
              <a:latin typeface="Times New Roman" pitchFamily="18" charset="0"/>
              <a:cs typeface="Times New Roman" pitchFamily="18" charset="0"/>
            </a:endParaRPr>
          </a:p>
          <a:p>
            <a:pPr algn="just">
              <a:lnSpc>
                <a:spcPct val="150000"/>
              </a:lnSpc>
              <a:spcBef>
                <a:spcPts val="0"/>
              </a:spcBef>
              <a:spcAft>
                <a:spcPts val="0"/>
              </a:spcAft>
            </a:pP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1692683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467544" y="404664"/>
            <a:ext cx="7924800" cy="1143000"/>
          </a:xfrm>
        </p:spPr>
        <p:txBody>
          <a:bodyPr>
            <a:normAutofit/>
          </a:bodyPr>
          <a:lstStyle/>
          <a:p>
            <a:pPr eaLnBrk="1" hangingPunct="1"/>
            <a:r>
              <a:rPr lang="en-US" sz="3600" dirty="0" smtClean="0">
                <a:latin typeface="Times New Roman" panose="02020603050405020304" pitchFamily="18" charset="0"/>
                <a:cs typeface="Times New Roman" panose="02020603050405020304" pitchFamily="18" charset="0"/>
              </a:rPr>
              <a:t>The Deming Philosophy</a:t>
            </a:r>
          </a:p>
        </p:txBody>
      </p:sp>
      <p:sp>
        <p:nvSpPr>
          <p:cNvPr id="22531" name="Rectangle 3"/>
          <p:cNvSpPr>
            <a:spLocks noGrp="1" noChangeArrowheads="1"/>
          </p:cNvSpPr>
          <p:nvPr>
            <p:ph idx="1"/>
          </p:nvPr>
        </p:nvSpPr>
        <p:spPr>
          <a:xfrm>
            <a:off x="467544" y="1700808"/>
            <a:ext cx="8139881" cy="3776067"/>
          </a:xfrm>
        </p:spPr>
        <p:txBody>
          <a:bodyPr>
            <a:noAutofit/>
          </a:bodyPr>
          <a:lstStyle/>
          <a:p>
            <a:pPr eaLnBrk="1" hangingPunct="1">
              <a:lnSpc>
                <a:spcPct val="150000"/>
              </a:lnSpc>
              <a:spcBef>
                <a:spcPts val="0"/>
              </a:spcBef>
            </a:pPr>
            <a:r>
              <a:rPr lang="en-US" sz="2400" dirty="0" smtClean="0">
                <a:latin typeface="Times New Roman" pitchFamily="18" charset="0"/>
                <a:cs typeface="Times New Roman" pitchFamily="18" charset="0"/>
              </a:rPr>
              <a:t>Drive out fear, create trust, and create a climate for innovation</a:t>
            </a:r>
          </a:p>
          <a:p>
            <a:pPr eaLnBrk="1" hangingPunct="1">
              <a:lnSpc>
                <a:spcPct val="150000"/>
              </a:lnSpc>
              <a:spcBef>
                <a:spcPts val="0"/>
              </a:spcBef>
            </a:pPr>
            <a:r>
              <a:rPr lang="en-US" sz="2400" dirty="0" smtClean="0">
                <a:latin typeface="Times New Roman" pitchFamily="18" charset="0"/>
                <a:cs typeface="Times New Roman" pitchFamily="18" charset="0"/>
              </a:rPr>
              <a:t>Optimize the efforts of teams, groups, and staff areas</a:t>
            </a:r>
          </a:p>
          <a:p>
            <a:pPr eaLnBrk="1" hangingPunct="1">
              <a:lnSpc>
                <a:spcPct val="150000"/>
              </a:lnSpc>
              <a:spcBef>
                <a:spcPts val="0"/>
              </a:spcBef>
            </a:pPr>
            <a:r>
              <a:rPr lang="en-US" sz="2400" dirty="0" smtClean="0">
                <a:latin typeface="Times New Roman" pitchFamily="18" charset="0"/>
                <a:cs typeface="Times New Roman" pitchFamily="18" charset="0"/>
              </a:rPr>
              <a:t>Eliminate numerical  quotas for the work force</a:t>
            </a:r>
          </a:p>
          <a:p>
            <a:pPr eaLnBrk="1" hangingPunct="1">
              <a:lnSpc>
                <a:spcPct val="150000"/>
              </a:lnSpc>
              <a:spcBef>
                <a:spcPts val="0"/>
              </a:spcBef>
            </a:pPr>
            <a:r>
              <a:rPr lang="en-US" sz="2400" dirty="0" smtClean="0">
                <a:latin typeface="Times New Roman" pitchFamily="18" charset="0"/>
                <a:cs typeface="Times New Roman" pitchFamily="18" charset="0"/>
              </a:rPr>
              <a:t>Eliminate management by objectives</a:t>
            </a:r>
          </a:p>
          <a:p>
            <a:pPr eaLnBrk="1" hangingPunct="1">
              <a:lnSpc>
                <a:spcPct val="150000"/>
              </a:lnSpc>
              <a:spcBef>
                <a:spcPts val="0"/>
              </a:spcBef>
            </a:pPr>
            <a:r>
              <a:rPr lang="en-US" sz="2400" dirty="0" smtClean="0">
                <a:latin typeface="Times New Roman" pitchFamily="18" charset="0"/>
                <a:cs typeface="Times New Roman" pitchFamily="18" charset="0"/>
              </a:rPr>
              <a:t>Remove barriers to pride of workmanship</a:t>
            </a:r>
          </a:p>
          <a:p>
            <a:pPr eaLnBrk="1" hangingPunct="1">
              <a:lnSpc>
                <a:spcPct val="150000"/>
              </a:lnSpc>
              <a:spcBef>
                <a:spcPts val="0"/>
              </a:spcBef>
            </a:pPr>
            <a:r>
              <a:rPr lang="en-US" sz="2400" dirty="0" smtClean="0">
                <a:latin typeface="Times New Roman" pitchFamily="18" charset="0"/>
                <a:cs typeface="Times New Roman" pitchFamily="18" charset="0"/>
              </a:rPr>
              <a:t>Encourage education and self-improvement for all</a:t>
            </a:r>
          </a:p>
          <a:p>
            <a:pPr eaLnBrk="1" hangingPunct="1">
              <a:lnSpc>
                <a:spcPct val="150000"/>
              </a:lnSpc>
              <a:spcBef>
                <a:spcPts val="0"/>
              </a:spcBef>
            </a:pPr>
            <a:r>
              <a:rPr lang="en-US" sz="2400" dirty="0" smtClean="0">
                <a:latin typeface="Times New Roman" pitchFamily="18" charset="0"/>
                <a:cs typeface="Times New Roman" pitchFamily="18" charset="0"/>
              </a:rPr>
              <a:t>Take action to accomplish the transformation.</a:t>
            </a:r>
          </a:p>
        </p:txBody>
      </p:sp>
    </p:spTree>
    <p:extLst>
      <p:ext uri="{BB962C8B-B14F-4D97-AF65-F5344CB8AC3E}">
        <p14:creationId xmlns:p14="http://schemas.microsoft.com/office/powerpoint/2010/main" val="32952147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260648"/>
            <a:ext cx="8424936" cy="6336704"/>
          </a:xfrm>
        </p:spPr>
        <p:txBody>
          <a:bodyPr>
            <a:normAutofit/>
          </a:bodyPr>
          <a:lstStyle/>
          <a:p>
            <a:pPr algn="just">
              <a:lnSpc>
                <a:spcPct val="150000"/>
              </a:lnSpc>
              <a:spcBef>
                <a:spcPts val="0"/>
              </a:spcBef>
            </a:pPr>
            <a:endParaRPr lang="en-US" sz="2400" dirty="0" smtClean="0">
              <a:solidFill>
                <a:schemeClr val="accent2">
                  <a:lumMod val="10000"/>
                </a:schemeClr>
              </a:solidFill>
              <a:latin typeface="Times New Roman" pitchFamily="18" charset="0"/>
              <a:cs typeface="Times New Roman" pitchFamily="18" charset="0"/>
            </a:endParaRPr>
          </a:p>
          <a:p>
            <a:pPr algn="just">
              <a:lnSpc>
                <a:spcPct val="150000"/>
              </a:lnSpc>
              <a:spcBef>
                <a:spcPts val="0"/>
              </a:spcBef>
            </a:pPr>
            <a:endParaRPr lang="en-IN" sz="2400" dirty="0" smtClean="0">
              <a:solidFill>
                <a:schemeClr val="accent2">
                  <a:lumMod val="10000"/>
                </a:schemeClr>
              </a:solidFill>
              <a:latin typeface="Times New Roman" pitchFamily="18" charset="0"/>
              <a:cs typeface="Times New Roman" pitchFamily="18" charset="0"/>
            </a:endParaRPr>
          </a:p>
          <a:p>
            <a:pPr algn="just">
              <a:lnSpc>
                <a:spcPct val="150000"/>
              </a:lnSpc>
              <a:spcBef>
                <a:spcPts val="0"/>
              </a:spcBef>
            </a:pPr>
            <a:endParaRPr lang="en-IN" sz="2400" dirty="0" smtClean="0">
              <a:solidFill>
                <a:schemeClr val="accent2">
                  <a:lumMod val="25000"/>
                </a:schemeClr>
              </a:solidFill>
              <a:latin typeface="Times New Roman" pitchFamily="18" charset="0"/>
              <a:cs typeface="Times New Roman" pitchFamily="18" charset="0"/>
            </a:endParaRPr>
          </a:p>
          <a:p>
            <a:pPr algn="just">
              <a:lnSpc>
                <a:spcPct val="150000"/>
              </a:lnSpc>
              <a:spcBef>
                <a:spcPts val="0"/>
              </a:spcBef>
            </a:pPr>
            <a:endParaRPr lang="en-IN" sz="2400" dirty="0">
              <a:solidFill>
                <a:schemeClr val="accent2">
                  <a:lumMod val="25000"/>
                </a:schemeClr>
              </a:solidFill>
              <a:latin typeface="Times New Roman" pitchFamily="18" charset="0"/>
              <a:cs typeface="Times New Roman" pitchFamily="18" charset="0"/>
            </a:endParaRPr>
          </a:p>
        </p:txBody>
      </p:sp>
      <p:sp>
        <p:nvSpPr>
          <p:cNvPr id="3" name="Rectangle 2"/>
          <p:cNvSpPr/>
          <p:nvPr/>
        </p:nvSpPr>
        <p:spPr>
          <a:xfrm>
            <a:off x="512618" y="703384"/>
            <a:ext cx="7640782" cy="6186309"/>
          </a:xfrm>
          <a:prstGeom prst="rect">
            <a:avLst/>
          </a:prstGeom>
        </p:spPr>
        <p:txBody>
          <a:bodyPr wrap="square">
            <a:spAutoFit/>
          </a:bodyPr>
          <a:lstStyle/>
          <a:p>
            <a:pPr algn="just">
              <a:lnSpc>
                <a:spcPct val="150000"/>
              </a:lnSpc>
            </a:pPr>
            <a:r>
              <a:rPr lang="en-IN" sz="2400" dirty="0" smtClean="0">
                <a:latin typeface="Times New Roman" pitchFamily="18" charset="0"/>
                <a:cs typeface="Times New Roman" pitchFamily="18" charset="0"/>
              </a:rPr>
              <a:t>Many companies have started on the road to quality but failed to achieve success due to several factors: </a:t>
            </a:r>
          </a:p>
          <a:p>
            <a:pPr algn="just">
              <a:lnSpc>
                <a:spcPct val="150000"/>
              </a:lnSpc>
            </a:pPr>
            <a:r>
              <a:rPr lang="en-IN" sz="2400" dirty="0" smtClean="0">
                <a:latin typeface="Times New Roman" pitchFamily="18" charset="0"/>
                <a:cs typeface="Times New Roman" pitchFamily="18" charset="0"/>
              </a:rPr>
              <a:t>♦</a:t>
            </a:r>
            <a:r>
              <a:rPr lang="en-IN" sz="2400" dirty="0" smtClean="0">
                <a:solidFill>
                  <a:schemeClr val="bg1"/>
                </a:solidFill>
                <a:latin typeface="Times New Roman" pitchFamily="18" charset="0"/>
                <a:cs typeface="Times New Roman" pitchFamily="18" charset="0"/>
              </a:rPr>
              <a:t> </a:t>
            </a:r>
            <a:r>
              <a:rPr lang="en-IN" sz="2400" dirty="0" smtClean="0">
                <a:latin typeface="Times New Roman" pitchFamily="18" charset="0"/>
                <a:cs typeface="Times New Roman" pitchFamily="18" charset="0"/>
              </a:rPr>
              <a:t>Lack of top management support.</a:t>
            </a:r>
          </a:p>
          <a:p>
            <a:pPr algn="just">
              <a:lnSpc>
                <a:spcPct val="150000"/>
              </a:lnSpc>
            </a:pPr>
            <a:r>
              <a:rPr lang="en-IN" sz="2400" dirty="0" smtClean="0">
                <a:latin typeface="Times New Roman" pitchFamily="18" charset="0"/>
                <a:cs typeface="Times New Roman" pitchFamily="18" charset="0"/>
              </a:rPr>
              <a:t>♦ Over dependence on computerized quality </a:t>
            </a:r>
          </a:p>
          <a:p>
            <a:pPr algn="just">
              <a:lnSpc>
                <a:spcPct val="150000"/>
              </a:lnSpc>
            </a:pPr>
            <a:r>
              <a:rPr lang="en-IN" sz="2400" dirty="0" smtClean="0">
                <a:latin typeface="Times New Roman" pitchFamily="18" charset="0"/>
                <a:cs typeface="Times New Roman" pitchFamily="18" charset="0"/>
              </a:rPr>
              <a:t>♦ Lack of middle management support and control  </a:t>
            </a:r>
          </a:p>
          <a:p>
            <a:pPr algn="just">
              <a:lnSpc>
                <a:spcPct val="150000"/>
              </a:lnSpc>
            </a:pPr>
            <a:r>
              <a:rPr lang="en-IN" sz="2400" dirty="0" smtClean="0">
                <a:latin typeface="Times New Roman" pitchFamily="18" charset="0"/>
                <a:cs typeface="Times New Roman" pitchFamily="18" charset="0"/>
              </a:rPr>
              <a:t>♦ Commitment in only one department. </a:t>
            </a:r>
          </a:p>
          <a:p>
            <a:pPr algn="just">
              <a:lnSpc>
                <a:spcPct val="150000"/>
              </a:lnSpc>
            </a:pPr>
            <a:r>
              <a:rPr lang="en-IN" sz="2400" dirty="0" smtClean="0">
                <a:latin typeface="Times New Roman" pitchFamily="18" charset="0"/>
                <a:cs typeface="Times New Roman" pitchFamily="18" charset="0"/>
              </a:rPr>
              <a:t>♦ Short-term commitment. </a:t>
            </a:r>
          </a:p>
          <a:p>
            <a:pPr algn="just">
              <a:lnSpc>
                <a:spcPct val="150000"/>
              </a:lnSpc>
            </a:pPr>
            <a:r>
              <a:rPr lang="en-IN" sz="2400" dirty="0" smtClean="0">
                <a:latin typeface="Times New Roman" pitchFamily="18" charset="0"/>
                <a:cs typeface="Times New Roman" pitchFamily="18" charset="0"/>
              </a:rPr>
              <a:t>♦ Haphazard approach - a little of this and that </a:t>
            </a:r>
          </a:p>
          <a:p>
            <a:pPr algn="just">
              <a:lnSpc>
                <a:spcPct val="150000"/>
              </a:lnSpc>
            </a:pPr>
            <a:r>
              <a:rPr lang="en-IN" sz="2400" dirty="0" smtClean="0">
                <a:latin typeface="Times New Roman" pitchFamily="18" charset="0"/>
                <a:cs typeface="Times New Roman" pitchFamily="18" charset="0"/>
              </a:rPr>
              <a:t>♦ No market research.</a:t>
            </a:r>
          </a:p>
          <a:p>
            <a:pPr algn="just">
              <a:lnSpc>
                <a:spcPct val="150000"/>
              </a:lnSpc>
            </a:pPr>
            <a:r>
              <a:rPr lang="en-IN" sz="2400" dirty="0">
                <a:latin typeface="Times New Roman" pitchFamily="18" charset="0"/>
                <a:cs typeface="Times New Roman" pitchFamily="18" charset="0"/>
              </a:rPr>
              <a:t>♦ </a:t>
            </a:r>
            <a:r>
              <a:rPr lang="en-IN" sz="2400" dirty="0" smtClean="0"/>
              <a:t>Adversarial management </a:t>
            </a:r>
          </a:p>
          <a:p>
            <a:pPr algn="just">
              <a:lnSpc>
                <a:spcPct val="150000"/>
              </a:lnSpc>
            </a:pPr>
            <a:r>
              <a:rPr lang="en-IN" sz="2400" dirty="0" smtClean="0"/>
              <a:t>♦ Failure to solicit worker input</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930114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886700" cy="1325563"/>
          </a:xfrm>
        </p:spPr>
        <p:txBody>
          <a:bodyPr>
            <a:normAutofit/>
          </a:bodyPr>
          <a:lstStyle/>
          <a:p>
            <a:pPr algn="ctr"/>
            <a:r>
              <a:rPr lang="en-US" sz="4400" dirty="0" smtClean="0">
                <a:solidFill>
                  <a:schemeClr val="accent3">
                    <a:lumMod val="50000"/>
                  </a:schemeClr>
                </a:solidFill>
                <a:latin typeface="Times New Roman" panose="02020603050405020304" pitchFamily="18" charset="0"/>
                <a:cs typeface="Times New Roman" panose="02020603050405020304" pitchFamily="18" charset="0"/>
              </a:rPr>
              <a:t>GOAL OF TQM</a:t>
            </a:r>
            <a:endParaRPr lang="en-IN" sz="4400" dirty="0">
              <a:solidFill>
                <a:schemeClr val="accent3">
                  <a:lumMod val="50000"/>
                </a:schemeClr>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xfrm>
            <a:off x="1981200" y="2209800"/>
            <a:ext cx="6981096" cy="3024336"/>
          </a:xfrm>
        </p:spPr>
        <p:txBody>
          <a:bodyPr>
            <a:normAutofit/>
          </a:bodyPr>
          <a:lstStyle/>
          <a:p>
            <a:pPr marL="0" indent="0">
              <a:buNone/>
            </a:pPr>
            <a:r>
              <a:rPr lang="en-US" sz="4000" dirty="0" smtClean="0">
                <a:latin typeface="Times New Roman" pitchFamily="18" charset="0"/>
                <a:cs typeface="Times New Roman" pitchFamily="18" charset="0"/>
              </a:rPr>
              <a:t>“Doing </a:t>
            </a:r>
            <a:r>
              <a:rPr lang="en-US" sz="4000" dirty="0" smtClean="0">
                <a:solidFill>
                  <a:srgbClr val="7030A0"/>
                </a:solidFill>
                <a:latin typeface="Times New Roman" pitchFamily="18" charset="0"/>
                <a:cs typeface="Times New Roman" pitchFamily="18" charset="0"/>
              </a:rPr>
              <a:t>right things </a:t>
            </a:r>
          </a:p>
          <a:p>
            <a:pPr marL="0" indent="0">
              <a:buNone/>
            </a:pPr>
            <a:r>
              <a:rPr lang="en-US" sz="4000" dirty="0">
                <a:solidFill>
                  <a:srgbClr val="7030A0"/>
                </a:solidFill>
                <a:latin typeface="Times New Roman" pitchFamily="18" charset="0"/>
                <a:cs typeface="Times New Roman" pitchFamily="18" charset="0"/>
              </a:rPr>
              <a:t> </a:t>
            </a:r>
            <a:r>
              <a:rPr lang="en-US" sz="4000" dirty="0" smtClean="0">
                <a:solidFill>
                  <a:srgbClr val="7030A0"/>
                </a:solidFill>
                <a:latin typeface="Times New Roman" pitchFamily="18" charset="0"/>
                <a:cs typeface="Times New Roman" pitchFamily="18" charset="0"/>
              </a:rPr>
              <a:t>            right the first time, </a:t>
            </a:r>
          </a:p>
          <a:p>
            <a:pPr marL="0" indent="0">
              <a:buNone/>
            </a:pPr>
            <a:r>
              <a:rPr lang="en-US" sz="4000" dirty="0">
                <a:solidFill>
                  <a:srgbClr val="7030A0"/>
                </a:solidFill>
                <a:latin typeface="Times New Roman" pitchFamily="18" charset="0"/>
                <a:cs typeface="Times New Roman" pitchFamily="18" charset="0"/>
              </a:rPr>
              <a:t> </a:t>
            </a:r>
            <a:r>
              <a:rPr lang="en-US" sz="4000" dirty="0" smtClean="0">
                <a:solidFill>
                  <a:srgbClr val="7030A0"/>
                </a:solidFill>
                <a:latin typeface="Times New Roman" pitchFamily="18" charset="0"/>
                <a:cs typeface="Times New Roman" pitchFamily="18" charset="0"/>
              </a:rPr>
              <a:t>            every time”</a:t>
            </a:r>
            <a:endParaRPr lang="en-IN" sz="4000"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7374758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20689"/>
            <a:ext cx="7587070" cy="1080119"/>
          </a:xfrm>
        </p:spPr>
        <p:txBody>
          <a:bodyPr/>
          <a:lstStyle/>
          <a:p>
            <a:pPr algn="ctr"/>
            <a:r>
              <a:rPr lang="en-US" sz="3600" dirty="0" smtClean="0">
                <a:latin typeface="Times New Roman" panose="02020603050405020304" pitchFamily="18" charset="0"/>
                <a:cs typeface="Times New Roman" panose="02020603050405020304" pitchFamily="18" charset="0"/>
              </a:rPr>
              <a:t>OBJECTIVES OF TQM</a:t>
            </a:r>
            <a:endParaRPr lang="en-IN"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11560" y="2132856"/>
            <a:ext cx="7632848" cy="3816424"/>
          </a:xfrm>
        </p:spPr>
        <p:txBody>
          <a:bodyPr>
            <a:normAutofit/>
          </a:bodyPr>
          <a:lstStyle/>
          <a:p>
            <a:pPr lvl="0" algn="ctr"/>
            <a:r>
              <a:rPr lang="en-IN" sz="2800" dirty="0" smtClean="0">
                <a:solidFill>
                  <a:schemeClr val="accent2">
                    <a:lumMod val="25000"/>
                  </a:schemeClr>
                </a:solidFill>
                <a:latin typeface="Times New Roman" pitchFamily="18" charset="0"/>
                <a:cs typeface="Times New Roman" pitchFamily="18" charset="0"/>
              </a:rPr>
              <a:t>1) Zero defects</a:t>
            </a:r>
          </a:p>
          <a:p>
            <a:pPr lvl="0" algn="ctr"/>
            <a:r>
              <a:rPr lang="en-IN" sz="2800" dirty="0" smtClean="0">
                <a:solidFill>
                  <a:schemeClr val="accent2">
                    <a:lumMod val="25000"/>
                  </a:schemeClr>
                </a:solidFill>
                <a:latin typeface="Times New Roman" pitchFamily="18" charset="0"/>
                <a:cs typeface="Times New Roman" pitchFamily="18" charset="0"/>
              </a:rPr>
              <a:t> </a:t>
            </a:r>
          </a:p>
          <a:p>
            <a:pPr lvl="0" algn="ctr"/>
            <a:r>
              <a:rPr lang="en-IN" sz="2800" dirty="0" smtClean="0">
                <a:solidFill>
                  <a:schemeClr val="accent2">
                    <a:lumMod val="25000"/>
                  </a:schemeClr>
                </a:solidFill>
                <a:latin typeface="Times New Roman" pitchFamily="18" charset="0"/>
                <a:cs typeface="Times New Roman" pitchFamily="18" charset="0"/>
              </a:rPr>
              <a:t>                        2)100</a:t>
            </a:r>
            <a:r>
              <a:rPr lang="en-IN" sz="2800" dirty="0">
                <a:solidFill>
                  <a:schemeClr val="accent2">
                    <a:lumMod val="25000"/>
                  </a:schemeClr>
                </a:solidFill>
                <a:latin typeface="Times New Roman" pitchFamily="18" charset="0"/>
                <a:cs typeface="Times New Roman" pitchFamily="18" charset="0"/>
              </a:rPr>
              <a:t>% customer satisfaction</a:t>
            </a:r>
            <a:r>
              <a:rPr lang="en-IN" sz="2800" dirty="0" smtClean="0">
                <a:solidFill>
                  <a:schemeClr val="accent2">
                    <a:lumMod val="25000"/>
                  </a:schemeClr>
                </a:solidFill>
                <a:latin typeface="Times New Roman" pitchFamily="18" charset="0"/>
                <a:cs typeface="Times New Roman" pitchFamily="18" charset="0"/>
              </a:rPr>
              <a:t> </a:t>
            </a:r>
            <a:endParaRPr lang="en-IN" sz="2800" dirty="0">
              <a:solidFill>
                <a:schemeClr val="accent2">
                  <a:lumMod val="25000"/>
                </a:schemeClr>
              </a:solidFill>
              <a:latin typeface="Times New Roman" pitchFamily="18" charset="0"/>
              <a:cs typeface="Times New Roman" pitchFamily="18" charset="0"/>
            </a:endParaRPr>
          </a:p>
          <a:p>
            <a:endParaRPr lang="en-IN" sz="2800" dirty="0">
              <a:solidFill>
                <a:schemeClr val="accent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534697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332656"/>
            <a:ext cx="7920880" cy="5976664"/>
          </a:xfrm>
        </p:spPr>
        <p:txBody>
          <a:bodyPr>
            <a:noAutofit/>
          </a:bodyPr>
          <a:lstStyle/>
          <a:p>
            <a:pPr algn="just">
              <a:lnSpc>
                <a:spcPct val="150000"/>
              </a:lnSpc>
              <a:spcBef>
                <a:spcPts val="0"/>
              </a:spcBef>
            </a:pPr>
            <a:endParaRPr lang="en-IN" sz="2400" dirty="0" smtClean="0">
              <a:solidFill>
                <a:schemeClr val="accent2">
                  <a:lumMod val="10000"/>
                </a:schemeClr>
              </a:solidFill>
              <a:latin typeface="Times New Roman" pitchFamily="18" charset="0"/>
              <a:cs typeface="Times New Roman" pitchFamily="18" charset="0"/>
            </a:endParaRPr>
          </a:p>
          <a:p>
            <a:pPr algn="just">
              <a:lnSpc>
                <a:spcPct val="150000"/>
              </a:lnSpc>
              <a:spcBef>
                <a:spcPts val="0"/>
              </a:spcBef>
            </a:pPr>
            <a:r>
              <a:rPr lang="en-IN" sz="2800" dirty="0" smtClean="0">
                <a:solidFill>
                  <a:schemeClr val="tx1">
                    <a:lumMod val="95000"/>
                  </a:schemeClr>
                </a:solidFill>
                <a:latin typeface="Times New Roman" pitchFamily="18" charset="0"/>
                <a:cs typeface="Times New Roman" pitchFamily="18" charset="0"/>
              </a:rPr>
              <a:t>TQM </a:t>
            </a:r>
            <a:r>
              <a:rPr lang="en-IN" sz="2800" dirty="0">
                <a:solidFill>
                  <a:schemeClr val="tx1">
                    <a:lumMod val="95000"/>
                  </a:schemeClr>
                </a:solidFill>
                <a:latin typeface="Times New Roman" pitchFamily="18" charset="0"/>
                <a:cs typeface="Times New Roman" pitchFamily="18" charset="0"/>
              </a:rPr>
              <a:t>is a comprehensive management system which</a:t>
            </a:r>
            <a:r>
              <a:rPr lang="en-IN" sz="2400" dirty="0" smtClean="0">
                <a:solidFill>
                  <a:schemeClr val="tx1">
                    <a:lumMod val="95000"/>
                  </a:schemeClr>
                </a:solidFill>
                <a:latin typeface="Times New Roman" pitchFamily="18" charset="0"/>
                <a:cs typeface="Times New Roman" pitchFamily="18" charset="0"/>
              </a:rPr>
              <a:t>:</a:t>
            </a:r>
          </a:p>
          <a:p>
            <a:pPr algn="just">
              <a:lnSpc>
                <a:spcPct val="150000"/>
              </a:lnSpc>
              <a:spcBef>
                <a:spcPts val="0"/>
              </a:spcBef>
            </a:pPr>
            <a:endParaRPr lang="en-IN" sz="2400" dirty="0" smtClean="0">
              <a:solidFill>
                <a:schemeClr val="accent2">
                  <a:lumMod val="10000"/>
                </a:schemeClr>
              </a:solidFill>
              <a:latin typeface="Times New Roman" pitchFamily="18" charset="0"/>
              <a:cs typeface="Times New Roman" pitchFamily="18" charset="0"/>
            </a:endParaRPr>
          </a:p>
          <a:p>
            <a:pPr marL="342900" indent="-342900" algn="just">
              <a:lnSpc>
                <a:spcPct val="150000"/>
              </a:lnSpc>
              <a:spcBef>
                <a:spcPts val="0"/>
              </a:spcBef>
              <a:buFont typeface="Wingdings" pitchFamily="2" charset="2"/>
              <a:buChar char="v"/>
            </a:pPr>
            <a:r>
              <a:rPr lang="en-IN" sz="2400" dirty="0" smtClean="0">
                <a:solidFill>
                  <a:schemeClr val="accent2">
                    <a:lumMod val="10000"/>
                  </a:schemeClr>
                </a:solidFill>
                <a:latin typeface="Times New Roman" pitchFamily="18" charset="0"/>
                <a:cs typeface="Times New Roman" pitchFamily="18" charset="0"/>
              </a:rPr>
              <a:t> Focuses </a:t>
            </a:r>
            <a:r>
              <a:rPr lang="en-IN" sz="2400" dirty="0">
                <a:solidFill>
                  <a:schemeClr val="accent2">
                    <a:lumMod val="10000"/>
                  </a:schemeClr>
                </a:solidFill>
                <a:latin typeface="Times New Roman" pitchFamily="18" charset="0"/>
                <a:cs typeface="Times New Roman" pitchFamily="18" charset="0"/>
              </a:rPr>
              <a:t>on meeting owners’/customers’ needs by providing quality services at a cost that provides value to the </a:t>
            </a:r>
            <a:r>
              <a:rPr lang="en-IN" sz="2400" dirty="0" smtClean="0">
                <a:solidFill>
                  <a:schemeClr val="accent2">
                    <a:lumMod val="10000"/>
                  </a:schemeClr>
                </a:solidFill>
                <a:latin typeface="Times New Roman" pitchFamily="18" charset="0"/>
                <a:cs typeface="Times New Roman" pitchFamily="18" charset="0"/>
              </a:rPr>
              <a:t>owners/customers. </a:t>
            </a:r>
          </a:p>
          <a:p>
            <a:pPr algn="just">
              <a:lnSpc>
                <a:spcPct val="150000"/>
              </a:lnSpc>
              <a:spcBef>
                <a:spcPts val="0"/>
              </a:spcBef>
            </a:pPr>
            <a:endParaRPr lang="en-IN" sz="2400" dirty="0">
              <a:solidFill>
                <a:schemeClr val="accent2">
                  <a:lumMod val="10000"/>
                </a:schemeClr>
              </a:solidFill>
              <a:latin typeface="Times New Roman" pitchFamily="18" charset="0"/>
              <a:cs typeface="Times New Roman" pitchFamily="18" charset="0"/>
            </a:endParaRPr>
          </a:p>
          <a:p>
            <a:pPr marL="342900" indent="-342900" algn="just">
              <a:lnSpc>
                <a:spcPct val="150000"/>
              </a:lnSpc>
              <a:spcBef>
                <a:spcPts val="0"/>
              </a:spcBef>
              <a:buFont typeface="Wingdings" pitchFamily="2" charset="2"/>
              <a:buChar char="v"/>
            </a:pPr>
            <a:r>
              <a:rPr lang="en-IN" sz="2400" dirty="0" smtClean="0">
                <a:solidFill>
                  <a:schemeClr val="accent2">
                    <a:lumMod val="10000"/>
                  </a:schemeClr>
                </a:solidFill>
                <a:latin typeface="Times New Roman" pitchFamily="18" charset="0"/>
                <a:cs typeface="Times New Roman" pitchFamily="18" charset="0"/>
              </a:rPr>
              <a:t>Views </a:t>
            </a:r>
            <a:r>
              <a:rPr lang="en-IN" sz="2400" dirty="0">
                <a:solidFill>
                  <a:schemeClr val="accent2">
                    <a:lumMod val="10000"/>
                  </a:schemeClr>
                </a:solidFill>
                <a:latin typeface="Times New Roman" pitchFamily="18" charset="0"/>
                <a:cs typeface="Times New Roman" pitchFamily="18" charset="0"/>
              </a:rPr>
              <a:t>an organization as an internal system with a common aim rather than as individual departments acting to maximize their own performances </a:t>
            </a:r>
            <a:endParaRPr lang="en-IN" sz="2400" dirty="0" smtClean="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153090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064896" cy="5040560"/>
          </a:xfrm>
        </p:spPr>
        <p:txBody>
          <a:bodyPr>
            <a:normAutofit/>
          </a:bodyPr>
          <a:lstStyle/>
          <a:p>
            <a:pPr marL="342900" indent="-342900" algn="just">
              <a:lnSpc>
                <a:spcPct val="150000"/>
              </a:lnSpc>
              <a:spcBef>
                <a:spcPts val="0"/>
              </a:spcBef>
              <a:buFont typeface="Wingdings" pitchFamily="2" charset="2"/>
              <a:buChar char="v"/>
            </a:pPr>
            <a:endParaRPr lang="en-IN" sz="2400" dirty="0" smtClean="0">
              <a:solidFill>
                <a:schemeClr val="accent2">
                  <a:lumMod val="10000"/>
                </a:schemeClr>
              </a:solidFill>
              <a:latin typeface="Times New Roman" pitchFamily="18" charset="0"/>
              <a:cs typeface="Times New Roman" pitchFamily="18" charset="0"/>
            </a:endParaRPr>
          </a:p>
          <a:p>
            <a:pPr marL="342900" indent="-342900" algn="just">
              <a:lnSpc>
                <a:spcPct val="150000"/>
              </a:lnSpc>
              <a:spcBef>
                <a:spcPts val="0"/>
              </a:spcBef>
              <a:buFont typeface="Wingdings" pitchFamily="2" charset="2"/>
              <a:buChar char="v"/>
            </a:pPr>
            <a:r>
              <a:rPr lang="en-IN" sz="2400" dirty="0" smtClean="0">
                <a:solidFill>
                  <a:schemeClr val="accent2">
                    <a:lumMod val="10000"/>
                  </a:schemeClr>
                </a:solidFill>
                <a:latin typeface="Times New Roman" pitchFamily="18" charset="0"/>
                <a:cs typeface="Times New Roman" pitchFamily="18" charset="0"/>
              </a:rPr>
              <a:t> </a:t>
            </a:r>
            <a:r>
              <a:rPr lang="en-IN" sz="2400" dirty="0">
                <a:solidFill>
                  <a:schemeClr val="accent2">
                    <a:lumMod val="10000"/>
                  </a:schemeClr>
                </a:solidFill>
                <a:latin typeface="Times New Roman" pitchFamily="18" charset="0"/>
                <a:cs typeface="Times New Roman" pitchFamily="18" charset="0"/>
              </a:rPr>
              <a:t>Focuses on the way tasks are accomplished rather than simply what tasks are accomplished </a:t>
            </a:r>
          </a:p>
          <a:p>
            <a:pPr marL="342900" indent="-342900" algn="just">
              <a:lnSpc>
                <a:spcPct val="150000"/>
              </a:lnSpc>
              <a:spcBef>
                <a:spcPts val="0"/>
              </a:spcBef>
              <a:buFont typeface="Wingdings" pitchFamily="2" charset="2"/>
              <a:buChar char="v"/>
            </a:pPr>
            <a:r>
              <a:rPr lang="en-IN" sz="2400" dirty="0" smtClean="0">
                <a:solidFill>
                  <a:schemeClr val="accent2">
                    <a:lumMod val="10000"/>
                  </a:schemeClr>
                </a:solidFill>
                <a:latin typeface="Times New Roman" pitchFamily="18" charset="0"/>
                <a:cs typeface="Times New Roman" pitchFamily="18" charset="0"/>
              </a:rPr>
              <a:t>Emphasizes </a:t>
            </a:r>
            <a:r>
              <a:rPr lang="en-IN" sz="2400" dirty="0">
                <a:solidFill>
                  <a:schemeClr val="accent2">
                    <a:lumMod val="10000"/>
                  </a:schemeClr>
                </a:solidFill>
                <a:latin typeface="Times New Roman" pitchFamily="18" charset="0"/>
                <a:cs typeface="Times New Roman" pitchFamily="18" charset="0"/>
              </a:rPr>
              <a:t>teamwork and a high level of participation by all employees.</a:t>
            </a:r>
          </a:p>
          <a:p>
            <a:pPr marL="342900" indent="-342900" algn="just">
              <a:lnSpc>
                <a:spcPct val="150000"/>
              </a:lnSpc>
              <a:spcBef>
                <a:spcPts val="0"/>
              </a:spcBef>
              <a:buFont typeface="Wingdings" pitchFamily="2" charset="2"/>
              <a:buChar char="v"/>
            </a:pPr>
            <a:r>
              <a:rPr lang="en-IN" sz="2400" dirty="0" smtClean="0">
                <a:solidFill>
                  <a:schemeClr val="accent2">
                    <a:lumMod val="10000"/>
                  </a:schemeClr>
                </a:solidFill>
                <a:latin typeface="Times New Roman" pitchFamily="18" charset="0"/>
                <a:cs typeface="Times New Roman" pitchFamily="18" charset="0"/>
              </a:rPr>
              <a:t>Quality </a:t>
            </a:r>
            <a:r>
              <a:rPr lang="en-IN" sz="2400" dirty="0">
                <a:solidFill>
                  <a:schemeClr val="accent2">
                    <a:lumMod val="10000"/>
                  </a:schemeClr>
                </a:solidFill>
                <a:latin typeface="Times New Roman" pitchFamily="18" charset="0"/>
                <a:cs typeface="Times New Roman" pitchFamily="18" charset="0"/>
              </a:rPr>
              <a:t>improvement must be continuous </a:t>
            </a:r>
          </a:p>
          <a:p>
            <a:pPr marL="342900" indent="-342900" algn="just">
              <a:lnSpc>
                <a:spcPct val="150000"/>
              </a:lnSpc>
              <a:spcBef>
                <a:spcPts val="0"/>
              </a:spcBef>
              <a:buFont typeface="Wingdings" pitchFamily="2" charset="2"/>
              <a:buChar char="v"/>
            </a:pPr>
            <a:r>
              <a:rPr lang="en-IN" sz="2400" dirty="0" smtClean="0">
                <a:solidFill>
                  <a:schemeClr val="accent2">
                    <a:lumMod val="10000"/>
                  </a:schemeClr>
                </a:solidFill>
                <a:latin typeface="Times New Roman" pitchFamily="18" charset="0"/>
                <a:cs typeface="Times New Roman" pitchFamily="18" charset="0"/>
              </a:rPr>
              <a:t>Analysing </a:t>
            </a:r>
            <a:r>
              <a:rPr lang="en-IN" sz="2400" dirty="0">
                <a:solidFill>
                  <a:schemeClr val="accent2">
                    <a:lumMod val="10000"/>
                  </a:schemeClr>
                </a:solidFill>
                <a:latin typeface="Times New Roman" pitchFamily="18" charset="0"/>
                <a:cs typeface="Times New Roman" pitchFamily="18" charset="0"/>
              </a:rPr>
              <a:t>the processes used to create products and services  </a:t>
            </a:r>
            <a:r>
              <a:rPr lang="en-IN" sz="2400" dirty="0" smtClean="0">
                <a:solidFill>
                  <a:schemeClr val="accent2">
                    <a:lumMod val="10000"/>
                  </a:schemeClr>
                </a:solidFill>
                <a:latin typeface="Times New Roman" pitchFamily="18" charset="0"/>
                <a:cs typeface="Times New Roman" pitchFamily="18" charset="0"/>
              </a:rPr>
              <a:t>is </a:t>
            </a:r>
            <a:r>
              <a:rPr lang="en-IN" sz="2400" dirty="0">
                <a:solidFill>
                  <a:schemeClr val="accent2">
                    <a:lumMod val="10000"/>
                  </a:schemeClr>
                </a:solidFill>
                <a:latin typeface="Times New Roman" pitchFamily="18" charset="0"/>
                <a:cs typeface="Times New Roman" pitchFamily="18" charset="0"/>
              </a:rPr>
              <a:t>key to quality improvement</a:t>
            </a:r>
          </a:p>
          <a:p>
            <a:pPr>
              <a:lnSpc>
                <a:spcPct val="150000"/>
              </a:lnSpc>
              <a:spcBef>
                <a:spcPts val="0"/>
              </a:spcBef>
            </a:pPr>
            <a:endParaRPr lang="en-IN" sz="2400" dirty="0">
              <a:solidFill>
                <a:schemeClr val="accent2">
                  <a:lumMod val="10000"/>
                </a:schemeClr>
              </a:solidFill>
            </a:endParaRPr>
          </a:p>
        </p:txBody>
      </p:sp>
    </p:spTree>
    <p:extLst>
      <p:ext uri="{BB962C8B-B14F-4D97-AF65-F5344CB8AC3E}">
        <p14:creationId xmlns:p14="http://schemas.microsoft.com/office/powerpoint/2010/main" val="1197921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56047"/>
            <a:ext cx="7117178" cy="1080120"/>
          </a:xfrm>
        </p:spPr>
        <p:txBody>
          <a:bodyPr/>
          <a:lstStyle/>
          <a:p>
            <a:pPr algn="just"/>
            <a:r>
              <a:rPr lang="en-US" sz="3600" dirty="0" smtClean="0">
                <a:solidFill>
                  <a:schemeClr val="accent3">
                    <a:lumMod val="60000"/>
                    <a:lumOff val="40000"/>
                  </a:schemeClr>
                </a:solidFill>
                <a:latin typeface="Times New Roman" pitchFamily="18" charset="0"/>
                <a:cs typeface="Times New Roman" pitchFamily="18" charset="0"/>
              </a:rPr>
              <a:t>PRINCPLES OF TQM</a:t>
            </a:r>
            <a:endParaRPr lang="en-IN" sz="3600" dirty="0">
              <a:solidFill>
                <a:schemeClr val="accent3">
                  <a:lumMod val="60000"/>
                  <a:lumOff val="40000"/>
                </a:schemeClr>
              </a:solidFill>
              <a:latin typeface="Times New Roman" pitchFamily="18" charset="0"/>
              <a:cs typeface="Times New Roman" pitchFamily="18" charset="0"/>
            </a:endParaRPr>
          </a:p>
        </p:txBody>
      </p:sp>
      <p:sp>
        <p:nvSpPr>
          <p:cNvPr id="3" name="Text Placeholder 2"/>
          <p:cNvSpPr>
            <a:spLocks noGrp="1"/>
          </p:cNvSpPr>
          <p:nvPr>
            <p:ph type="body" idx="1"/>
          </p:nvPr>
        </p:nvSpPr>
        <p:spPr>
          <a:xfrm>
            <a:off x="755576" y="1556792"/>
            <a:ext cx="7560840" cy="4968552"/>
          </a:xfrm>
        </p:spPr>
        <p:txBody>
          <a:bodyPr>
            <a:normAutofit/>
          </a:bodyPr>
          <a:lstStyle/>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There are 8 quality management principles which can be used by senior management as a framework to guide their organizations towards improved performance.</a:t>
            </a:r>
          </a:p>
          <a:p>
            <a:pPr marL="342900" indent="-342900" algn="just">
              <a:lnSpc>
                <a:spcPct val="150000"/>
              </a:lnSpc>
              <a:spcBef>
                <a:spcPts val="0"/>
              </a:spcBef>
              <a:spcAft>
                <a:spcPts val="0"/>
              </a:spcAft>
              <a:buFont typeface="Wingdings" pitchFamily="2" charset="2"/>
              <a:buChar char="v"/>
            </a:pPr>
            <a:r>
              <a:rPr lang="en-US" sz="2400" dirty="0" smtClean="0">
                <a:solidFill>
                  <a:schemeClr val="accent2">
                    <a:lumMod val="10000"/>
                  </a:schemeClr>
                </a:solidFill>
                <a:latin typeface="Times New Roman" pitchFamily="18" charset="0"/>
                <a:cs typeface="Times New Roman" pitchFamily="18" charset="0"/>
              </a:rPr>
              <a:t>The principles are derived from the collective experience and knowledge of the international experts who participate in ISO Technical committee, quality management and quality assurance, which is responsible for developing and maintaining the ISO 9000 standards</a:t>
            </a:r>
          </a:p>
          <a:p>
            <a:pPr>
              <a:lnSpc>
                <a:spcPct val="150000"/>
              </a:lnSpc>
              <a:spcBef>
                <a:spcPts val="0"/>
              </a:spcBef>
              <a:spcAft>
                <a:spcPts val="0"/>
              </a:spcAft>
            </a:pPr>
            <a:endParaRPr lang="en-US" sz="2400" dirty="0">
              <a:solidFill>
                <a:schemeClr val="accent2">
                  <a:lumMod val="10000"/>
                </a:schemeClr>
              </a:solidFill>
              <a:latin typeface="Times New Roman" pitchFamily="18" charset="0"/>
              <a:cs typeface="Times New Roman" pitchFamily="18" charset="0"/>
            </a:endParaRPr>
          </a:p>
          <a:p>
            <a:pPr algn="just">
              <a:lnSpc>
                <a:spcPct val="150000"/>
              </a:lnSpc>
              <a:spcBef>
                <a:spcPts val="0"/>
              </a:spcBef>
              <a:spcAft>
                <a:spcPts val="0"/>
              </a:spcAft>
            </a:pP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892386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548680"/>
            <a:ext cx="7920880" cy="5904656"/>
          </a:xfrm>
        </p:spPr>
        <p:txBody>
          <a:bodyPr>
            <a:normAutofit/>
          </a:bodyPr>
          <a:lstStyle/>
          <a:p>
            <a:pPr algn="just">
              <a:lnSpc>
                <a:spcPct val="150000"/>
              </a:lnSpc>
              <a:spcBef>
                <a:spcPts val="0"/>
              </a:spcBef>
              <a:spcAft>
                <a:spcPts val="0"/>
              </a:spcAft>
            </a:pPr>
            <a:endParaRPr lang="en-US" sz="2800" b="1" dirty="0" smtClean="0">
              <a:solidFill>
                <a:schemeClr val="tx1">
                  <a:lumMod val="95000"/>
                </a:schemeClr>
              </a:solidFill>
              <a:latin typeface="Times New Roman" pitchFamily="18" charset="0"/>
              <a:cs typeface="Times New Roman" pitchFamily="18" charset="0"/>
            </a:endParaRPr>
          </a:p>
          <a:p>
            <a:pPr algn="just">
              <a:lnSpc>
                <a:spcPct val="150000"/>
              </a:lnSpc>
              <a:spcBef>
                <a:spcPts val="0"/>
              </a:spcBef>
              <a:spcAft>
                <a:spcPts val="0"/>
              </a:spcAft>
            </a:pPr>
            <a:r>
              <a:rPr lang="en-US" sz="2800" b="1" dirty="0" smtClean="0">
                <a:solidFill>
                  <a:schemeClr val="tx1">
                    <a:lumMod val="95000"/>
                  </a:schemeClr>
                </a:solidFill>
                <a:latin typeface="Times New Roman" pitchFamily="18" charset="0"/>
                <a:cs typeface="Times New Roman" pitchFamily="18" charset="0"/>
              </a:rPr>
              <a:t>ISO 9000:2000 :-</a:t>
            </a:r>
          </a:p>
          <a:p>
            <a:pPr algn="just">
              <a:lnSpc>
                <a:spcPct val="150000"/>
              </a:lnSpc>
              <a:spcBef>
                <a:spcPts val="0"/>
              </a:spcBef>
              <a:spcAft>
                <a:spcPts val="0"/>
              </a:spcAft>
            </a:pPr>
            <a:r>
              <a:rPr lang="en-US" sz="2400" dirty="0">
                <a:solidFill>
                  <a:schemeClr val="accent2">
                    <a:lumMod val="10000"/>
                  </a:schemeClr>
                </a:solidFill>
                <a:latin typeface="Times New Roman" pitchFamily="18" charset="0"/>
                <a:cs typeface="Times New Roman" pitchFamily="18" charset="0"/>
              </a:rPr>
              <a:t> </a:t>
            </a:r>
            <a:r>
              <a:rPr lang="en-US" sz="2400" dirty="0" smtClean="0">
                <a:solidFill>
                  <a:schemeClr val="accent2">
                    <a:lumMod val="10000"/>
                  </a:schemeClr>
                </a:solidFill>
                <a:latin typeface="Times New Roman" pitchFamily="18" charset="0"/>
                <a:cs typeface="Times New Roman" pitchFamily="18" charset="0"/>
              </a:rPr>
              <a:t>    quality management systems fundamentals and vocabulary</a:t>
            </a:r>
          </a:p>
          <a:p>
            <a:pPr algn="just">
              <a:lnSpc>
                <a:spcPct val="150000"/>
              </a:lnSpc>
              <a:spcBef>
                <a:spcPts val="0"/>
              </a:spcBef>
              <a:spcAft>
                <a:spcPts val="0"/>
              </a:spcAft>
            </a:pPr>
            <a:endParaRPr lang="en-US" sz="2400" dirty="0">
              <a:solidFill>
                <a:schemeClr val="tx1">
                  <a:lumMod val="95000"/>
                </a:schemeClr>
              </a:solidFill>
              <a:latin typeface="Times New Roman" pitchFamily="18" charset="0"/>
              <a:cs typeface="Times New Roman" pitchFamily="18" charset="0"/>
            </a:endParaRPr>
          </a:p>
          <a:p>
            <a:pPr algn="just">
              <a:lnSpc>
                <a:spcPct val="150000"/>
              </a:lnSpc>
              <a:spcBef>
                <a:spcPts val="0"/>
              </a:spcBef>
              <a:spcAft>
                <a:spcPts val="0"/>
              </a:spcAft>
            </a:pPr>
            <a:r>
              <a:rPr lang="en-US" sz="2800" b="1" dirty="0" smtClean="0">
                <a:solidFill>
                  <a:schemeClr val="tx1">
                    <a:lumMod val="95000"/>
                  </a:schemeClr>
                </a:solidFill>
                <a:latin typeface="Times New Roman" pitchFamily="18" charset="0"/>
                <a:cs typeface="Times New Roman" pitchFamily="18" charset="0"/>
              </a:rPr>
              <a:t>ISO 9004 : 2000 :-</a:t>
            </a:r>
          </a:p>
          <a:p>
            <a:pPr algn="ctr">
              <a:lnSpc>
                <a:spcPct val="150000"/>
              </a:lnSpc>
              <a:spcBef>
                <a:spcPts val="0"/>
              </a:spcBef>
              <a:spcAft>
                <a:spcPts val="0"/>
              </a:spcAft>
            </a:pPr>
            <a:r>
              <a:rPr lang="en-US" sz="2400" dirty="0">
                <a:solidFill>
                  <a:schemeClr val="accent2">
                    <a:lumMod val="10000"/>
                  </a:schemeClr>
                </a:solidFill>
                <a:latin typeface="Times New Roman" pitchFamily="18" charset="0"/>
                <a:cs typeface="Times New Roman" pitchFamily="18" charset="0"/>
              </a:rPr>
              <a:t> </a:t>
            </a:r>
            <a:r>
              <a:rPr lang="en-US" sz="2400" dirty="0" smtClean="0">
                <a:solidFill>
                  <a:schemeClr val="accent2">
                    <a:lumMod val="10000"/>
                  </a:schemeClr>
                </a:solidFill>
                <a:latin typeface="Times New Roman" pitchFamily="18" charset="0"/>
                <a:cs typeface="Times New Roman" pitchFamily="18" charset="0"/>
              </a:rPr>
              <a:t>      quality </a:t>
            </a:r>
            <a:r>
              <a:rPr lang="en-US" sz="2400" dirty="0">
                <a:solidFill>
                  <a:schemeClr val="accent2">
                    <a:lumMod val="10000"/>
                  </a:schemeClr>
                </a:solidFill>
                <a:latin typeface="Times New Roman" pitchFamily="18" charset="0"/>
                <a:cs typeface="Times New Roman" pitchFamily="18" charset="0"/>
              </a:rPr>
              <a:t>management systems </a:t>
            </a:r>
            <a:r>
              <a:rPr lang="en-US" sz="2400" dirty="0" smtClean="0">
                <a:solidFill>
                  <a:schemeClr val="accent2">
                    <a:lumMod val="10000"/>
                  </a:schemeClr>
                </a:solidFill>
                <a:latin typeface="Times New Roman" pitchFamily="18" charset="0"/>
                <a:cs typeface="Times New Roman" pitchFamily="18" charset="0"/>
              </a:rPr>
              <a:t>guidelines for performance improvements </a:t>
            </a:r>
            <a:endParaRPr lang="en-IN" sz="2400" dirty="0">
              <a:solidFill>
                <a:schemeClr val="accent2">
                  <a:lumMod val="1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070005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TotalTime>
  <Words>1559</Words>
  <Application>Microsoft Office PowerPoint</Application>
  <PresentationFormat>On-screen Show (4:3)</PresentationFormat>
  <Paragraphs>255</Paragraphs>
  <Slides>31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Times New Roman</vt:lpstr>
      <vt:lpstr>Wingdings</vt:lpstr>
      <vt:lpstr>Office Theme</vt:lpstr>
      <vt:lpstr>TQM  TOTAL QUAITY MANAGEMENT</vt:lpstr>
      <vt:lpstr>PowerPoint Presentation</vt:lpstr>
      <vt:lpstr>PowerPoint Presentation</vt:lpstr>
      <vt:lpstr>GOAL OF TQM</vt:lpstr>
      <vt:lpstr>OBJECTIVES OF TQM</vt:lpstr>
      <vt:lpstr>PowerPoint Presentation</vt:lpstr>
      <vt:lpstr>PowerPoint Presentation</vt:lpstr>
      <vt:lpstr>PRINCPLES OF TQM</vt:lpstr>
      <vt:lpstr>PowerPoint Presentation</vt:lpstr>
      <vt:lpstr>PowerPoint Presentation</vt:lpstr>
      <vt:lpstr>Customer focus</vt:lpstr>
      <vt:lpstr>PowerPoint Presentation</vt:lpstr>
      <vt:lpstr>PowerPoint Presentation</vt:lpstr>
      <vt:lpstr>PowerPoint Presentation</vt:lpstr>
      <vt:lpstr>ESSENTIALS OF TQM</vt:lpstr>
      <vt:lpstr>PowerPoint Presentation</vt:lpstr>
      <vt:lpstr>Quality control</vt:lpstr>
      <vt:lpstr>Quality Audit</vt:lpstr>
      <vt:lpstr>Quality surveillance</vt:lpstr>
      <vt:lpstr>Quality assurance</vt:lpstr>
      <vt:lpstr>Quality circles</vt:lpstr>
      <vt:lpstr>STRATAGIES OF TQM</vt:lpstr>
      <vt:lpstr>TQM &amp; organizational Cultural Change</vt:lpstr>
      <vt:lpstr>PowerPoint Presentation</vt:lpstr>
      <vt:lpstr>   BENCH  MARKING</vt:lpstr>
      <vt:lpstr>               BENCHMARKING PROCESS</vt:lpstr>
      <vt:lpstr>Continuous Process Improvement cycle</vt:lpstr>
      <vt:lpstr>Six sigma method</vt:lpstr>
      <vt:lpstr>Kaizen Technique </vt:lpstr>
      <vt:lpstr>The Deming Philosophy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prathi</dc:creator>
  <cp:lastModifiedBy>Windows User</cp:lastModifiedBy>
  <cp:revision>84</cp:revision>
  <dcterms:created xsi:type="dcterms:W3CDTF">2012-09-11T15:43:23Z</dcterms:created>
  <dcterms:modified xsi:type="dcterms:W3CDTF">2023-05-28T14:48:36Z</dcterms:modified>
</cp:coreProperties>
</file>