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9" r:id="rId43"/>
    <p:sldId id="300" r:id="rId44"/>
    <p:sldId id="301" r:id="rId45"/>
    <p:sldId id="303" r:id="rId46"/>
    <p:sldId id="302" r:id="rId47"/>
    <p:sldId id="304" r:id="rId48"/>
    <p:sldId id="30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3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8" Type="http://schemas.openxmlformats.org/officeDocument/2006/relationships/slide" Target="slides/slide7.xml" /><Relationship Id="rId51"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8229600" cy="1295400"/>
          </a:xfrm>
        </p:spPr>
        <p:txBody>
          <a:bodyPr>
            <a:noAutofit/>
          </a:bodyPr>
          <a:lstStyle/>
          <a:p>
            <a:r>
              <a:rPr lang="en-US" sz="2800" dirty="0">
                <a:solidFill>
                  <a:srgbClr val="FF0000"/>
                </a:solidFill>
                <a:latin typeface="Times New Roman" pitchFamily="18" charset="0"/>
                <a:cs typeface="Times New Roman" pitchFamily="18" charset="0"/>
              </a:rPr>
              <a:t>PHARM.D JOB OPPORTUNITIES IN ALL SECTORS IN INDIA AND COMPETITIVE EXAMINATIONS AFTER PHARM.D COURSE</a:t>
            </a:r>
            <a:br>
              <a:rPr lang="en-US" sz="2400" dirty="0">
                <a:solidFill>
                  <a:srgbClr val="FF0000"/>
                </a:solidFill>
                <a:latin typeface="Times New Roman" pitchFamily="18" charset="0"/>
                <a:cs typeface="Times New Roman" pitchFamily="18" charset="0"/>
              </a:rPr>
            </a:br>
            <a:endParaRPr lang="en-US" sz="24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609600" y="3810000"/>
            <a:ext cx="6400800" cy="1828800"/>
          </a:xfrm>
        </p:spPr>
        <p:txBody>
          <a:bodyPr>
            <a:normAutofit/>
          </a:bodyPr>
          <a:lstStyle/>
          <a:p>
            <a:pPr algn="l"/>
            <a:r>
              <a:rPr lang="en-US" sz="2400" dirty="0">
                <a:solidFill>
                  <a:srgbClr val="002060"/>
                </a:solidFill>
                <a:latin typeface="Times New Roman" pitchFamily="18" charset="0"/>
                <a:cs typeface="Times New Roman" pitchFamily="18" charset="0"/>
              </a:rPr>
              <a:t>RESOURCE PERSON :</a:t>
            </a:r>
          </a:p>
          <a:p>
            <a:pPr algn="l"/>
            <a:r>
              <a:rPr lang="en-US" sz="2400" dirty="0">
                <a:solidFill>
                  <a:srgbClr val="002060"/>
                </a:solidFill>
                <a:latin typeface="Times New Roman" pitchFamily="18" charset="0"/>
                <a:cs typeface="Times New Roman" pitchFamily="18" charset="0"/>
              </a:rPr>
              <a:t>DR.Y.NARASIMHA  RAO,M.Pharm.,Ph.D</a:t>
            </a:r>
          </a:p>
          <a:p>
            <a:pPr algn="l"/>
            <a:r>
              <a:rPr lang="en-US" sz="2400" dirty="0">
                <a:solidFill>
                  <a:srgbClr val="002060"/>
                </a:solidFill>
                <a:latin typeface="Times New Roman" pitchFamily="18" charset="0"/>
                <a:cs typeface="Times New Roman" pitchFamily="18" charset="0"/>
              </a:rPr>
              <a:t>Professor and HOD</a:t>
            </a:r>
          </a:p>
          <a:p>
            <a:pPr algn="l"/>
            <a:r>
              <a:rPr lang="en-US" sz="2400" dirty="0">
                <a:solidFill>
                  <a:srgbClr val="002060"/>
                </a:solidFill>
                <a:latin typeface="Times New Roman" pitchFamily="18" charset="0"/>
                <a:cs typeface="Times New Roman" pitchFamily="18" charset="0"/>
              </a:rPr>
              <a:t>Dept.of pharmacology</a:t>
            </a:r>
          </a:p>
        </p:txBody>
      </p:sp>
      <p:sp>
        <p:nvSpPr>
          <p:cNvPr id="49154" name="AutoShape 2" descr="Career After Pharm D: A complete Guide on Career Options After Doctor of  Pharm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6" name="AutoShape 4" descr="Career After Pharm D: A complete Guide on Career Options After Doctor of  Pharm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8" name="AutoShape 6" descr="Career After Pharm D: A complete Guide on Career Options After Doctor of  Pharm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60" name="AutoShape 8" descr="Career After Pharm D: A complete Guide on Career Options After Doctor of  Pharm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62" name="AutoShape 10" descr="Scope Of Pharm. D In India and abr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64" name="AutoShape 12" descr="Scope Of Pharm. D In India and abr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66" name="AutoShape 14" descr="Career After Pharm D: A complete Guide on Career Options After Doctor of  Pharm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67" name="Picture 15" descr="C:\Users\DELL\Desktop\download.jpg"/>
          <p:cNvPicPr>
            <a:picLocks noChangeAspect="1" noChangeArrowheads="1"/>
          </p:cNvPicPr>
          <p:nvPr/>
        </p:nvPicPr>
        <p:blipFill>
          <a:blip r:embed="rId2"/>
          <a:srcRect/>
          <a:stretch>
            <a:fillRect/>
          </a:stretch>
        </p:blipFill>
        <p:spPr bwMode="auto">
          <a:xfrm>
            <a:off x="2819400" y="1752600"/>
            <a:ext cx="3810000" cy="2133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FF0000"/>
                </a:solidFill>
                <a:latin typeface="Times New Roman" pitchFamily="18" charset="0"/>
                <a:cs typeface="Times New Roman" pitchFamily="18" charset="0"/>
              </a:rPr>
              <a:t>PHARMACEUTICAL INDUSTRIES</a:t>
            </a:r>
            <a:br>
              <a:rPr lang="en-US" sz="2400" dirty="0">
                <a:solidFill>
                  <a:srgbClr val="FF0000"/>
                </a:solidFill>
                <a:latin typeface="Times New Roman" pitchFamily="18" charset="0"/>
                <a:cs typeface="Times New Roman" pitchFamily="18" charset="0"/>
              </a:rPr>
            </a:br>
            <a:endParaRPr lang="en-US" sz="2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lvl="0"/>
            <a:r>
              <a:rPr lang="en-US" sz="2400" dirty="0">
                <a:solidFill>
                  <a:srgbClr val="002060"/>
                </a:solidFill>
                <a:latin typeface="Times New Roman" pitchFamily="18" charset="0"/>
                <a:cs typeface="Times New Roman" pitchFamily="18" charset="0"/>
              </a:rPr>
              <a:t>New drug development</a:t>
            </a:r>
          </a:p>
          <a:p>
            <a:pPr lvl="0"/>
            <a:r>
              <a:rPr lang="en-US" sz="2400" dirty="0">
                <a:solidFill>
                  <a:srgbClr val="002060"/>
                </a:solidFill>
                <a:latin typeface="Times New Roman" pitchFamily="18" charset="0"/>
                <a:cs typeface="Times New Roman" pitchFamily="18" charset="0"/>
              </a:rPr>
              <a:t>Medical information </a:t>
            </a:r>
          </a:p>
          <a:p>
            <a:pPr lvl="0"/>
            <a:r>
              <a:rPr lang="en-US" sz="2400" dirty="0">
                <a:solidFill>
                  <a:srgbClr val="002060"/>
                </a:solidFill>
                <a:latin typeface="Times New Roman" pitchFamily="18" charset="0"/>
                <a:cs typeface="Times New Roman" pitchFamily="18" charset="0"/>
              </a:rPr>
              <a:t>Medical adviser</a:t>
            </a:r>
          </a:p>
          <a:p>
            <a:pPr lvl="0"/>
            <a:r>
              <a:rPr lang="en-US" sz="2400" dirty="0">
                <a:solidFill>
                  <a:srgbClr val="002060"/>
                </a:solidFill>
                <a:latin typeface="Times New Roman" pitchFamily="18" charset="0"/>
                <a:cs typeface="Times New Roman" pitchFamily="18" charset="0"/>
              </a:rPr>
              <a:t>Medical writer</a:t>
            </a:r>
          </a:p>
          <a:p>
            <a:pPr lvl="0"/>
            <a:r>
              <a:rPr lang="en-US" sz="2400" dirty="0">
                <a:solidFill>
                  <a:srgbClr val="002060"/>
                </a:solidFill>
                <a:latin typeface="Times New Roman" pitchFamily="18" charset="0"/>
                <a:cs typeface="Times New Roman" pitchFamily="18" charset="0"/>
              </a:rPr>
              <a:t>Medical publications</a:t>
            </a:r>
          </a:p>
          <a:p>
            <a:pPr lvl="0"/>
            <a:r>
              <a:rPr lang="en-US" sz="2400" dirty="0">
                <a:solidFill>
                  <a:srgbClr val="002060"/>
                </a:solidFill>
                <a:latin typeface="Times New Roman" pitchFamily="18" charset="0"/>
                <a:cs typeface="Times New Roman" pitchFamily="18" charset="0"/>
              </a:rPr>
              <a:t>Pharmacovigilence</a:t>
            </a:r>
          </a:p>
          <a:p>
            <a:pPr lvl="0"/>
            <a:r>
              <a:rPr lang="en-US" sz="2400" dirty="0">
                <a:solidFill>
                  <a:srgbClr val="002060"/>
                </a:solidFill>
                <a:latin typeface="Times New Roman" pitchFamily="18" charset="0"/>
                <a:cs typeface="Times New Roman" pitchFamily="18" charset="0"/>
              </a:rPr>
              <a:t>Clinical operations development</a:t>
            </a:r>
          </a:p>
          <a:p>
            <a:pPr lvl="0"/>
            <a:r>
              <a:rPr lang="en-US" sz="2400" dirty="0">
                <a:solidFill>
                  <a:srgbClr val="002060"/>
                </a:solidFill>
                <a:latin typeface="Times New Roman" pitchFamily="18" charset="0"/>
                <a:cs typeface="Times New Roman" pitchFamily="18" charset="0"/>
              </a:rPr>
              <a:t>Clinical data management</a:t>
            </a:r>
          </a:p>
          <a:p>
            <a:pPr lvl="0"/>
            <a:r>
              <a:rPr lang="en-US" sz="2400" dirty="0">
                <a:solidFill>
                  <a:srgbClr val="002060"/>
                </a:solidFill>
                <a:latin typeface="Times New Roman" pitchFamily="18" charset="0"/>
                <a:cs typeface="Times New Roman" pitchFamily="18" charset="0"/>
              </a:rPr>
              <a:t>Drug regulation officer</a:t>
            </a:r>
          </a:p>
          <a:p>
            <a:pPr lvl="0"/>
            <a:r>
              <a:rPr lang="en-US" sz="2400" dirty="0">
                <a:solidFill>
                  <a:srgbClr val="002060"/>
                </a:solidFill>
                <a:latin typeface="Times New Roman" pitchFamily="18" charset="0"/>
                <a:cs typeface="Times New Roman" pitchFamily="18" charset="0"/>
              </a:rPr>
              <a:t>Medical marketing research</a:t>
            </a:r>
          </a:p>
          <a:p>
            <a:endParaRPr lang="en-US" sz="2400" dirty="0">
              <a:solidFill>
                <a:srgbClr val="002060"/>
              </a:solidFill>
              <a:latin typeface="Times New Roman" pitchFamily="18" charset="0"/>
              <a:cs typeface="Times New Roman" pitchFamily="18" charset="0"/>
            </a:endParaRPr>
          </a:p>
        </p:txBody>
      </p:sp>
      <p:pic>
        <p:nvPicPr>
          <p:cNvPr id="39938" name="Picture 2" descr="Important points you know about Indian pharmaceuticals Industry (Sector). |  by D Shri Kant | Medium"/>
          <p:cNvPicPr>
            <a:picLocks noChangeAspect="1" noChangeArrowheads="1"/>
          </p:cNvPicPr>
          <p:nvPr/>
        </p:nvPicPr>
        <p:blipFill>
          <a:blip r:embed="rId2"/>
          <a:srcRect/>
          <a:stretch>
            <a:fillRect/>
          </a:stretch>
        </p:blipFill>
        <p:spPr bwMode="auto">
          <a:xfrm>
            <a:off x="5029200" y="1676400"/>
            <a:ext cx="3810000" cy="41910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2700" dirty="0">
                <a:solidFill>
                  <a:srgbClr val="002060"/>
                </a:solidFill>
                <a:latin typeface="Times New Roman" pitchFamily="18" charset="0"/>
                <a:cs typeface="Times New Roman" pitchFamily="18" charset="0"/>
              </a:rPr>
              <a:t>NEW DRUG DEVELOPMENT</a:t>
            </a:r>
            <a:br>
              <a:rPr lang="en-US" dirty="0">
                <a:solidFill>
                  <a:srgbClr val="002060"/>
                </a:solidFill>
                <a:latin typeface="Times New Roman" pitchFamily="18" charset="0"/>
                <a:cs typeface="Times New Roman" pitchFamily="18" charset="0"/>
              </a:rPr>
            </a:br>
            <a:endParaRPr lang="en-US" dirty="0">
              <a:solidFill>
                <a:srgbClr val="002060"/>
              </a:solidFill>
            </a:endParaRPr>
          </a:p>
        </p:txBody>
      </p:sp>
      <p:sp>
        <p:nvSpPr>
          <p:cNvPr id="3" name="Content Placeholder 2"/>
          <p:cNvSpPr>
            <a:spLocks noGrp="1"/>
          </p:cNvSpPr>
          <p:nvPr>
            <p:ph idx="1"/>
          </p:nvPr>
        </p:nvSpPr>
        <p:spPr/>
        <p:txBody>
          <a:bodyPr>
            <a:normAutofit/>
          </a:bodyPr>
          <a:lstStyle/>
          <a:p>
            <a:r>
              <a:rPr lang="en-US" sz="2400" b="1" dirty="0">
                <a:latin typeface="Times New Roman" pitchFamily="18" charset="0"/>
                <a:cs typeface="Times New Roman" pitchFamily="18" charset="0"/>
              </a:rPr>
              <a:t>Pharmaceutical scientists</a:t>
            </a:r>
            <a:r>
              <a:rPr lang="en-US" sz="2400" dirty="0">
                <a:latin typeface="Times New Roman" pitchFamily="18" charset="0"/>
                <a:cs typeface="Times New Roman" pitchFamily="18" charset="0"/>
              </a:rPr>
              <a:t> usually specialize in one aspect of the drug development process. They may: Design new drug therapies using natural or synthetic (man-made) ingredients. Uncover new ways to use existing drugs to treat different types of disease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533400"/>
          </a:xfrm>
        </p:spPr>
        <p:txBody>
          <a:bodyPr>
            <a:normAutofit fontScale="90000"/>
          </a:bodyPr>
          <a:lstStyle/>
          <a:p>
            <a:pPr lvl="0"/>
            <a:r>
              <a:rPr lang="en-US" sz="2700" dirty="0">
                <a:solidFill>
                  <a:srgbClr val="002060"/>
                </a:solidFill>
                <a:latin typeface="Times New Roman" pitchFamily="18" charset="0"/>
                <a:cs typeface="Times New Roman" pitchFamily="18" charset="0"/>
              </a:rPr>
              <a:t>MEDICAL INFORMATION </a:t>
            </a:r>
            <a:br>
              <a:rPr lang="en-US" dirty="0">
                <a:solidFill>
                  <a:srgbClr val="002060"/>
                </a:solidFill>
                <a:latin typeface="Times New Roman" pitchFamily="18" charset="0"/>
                <a:cs typeface="Times New Roman" pitchFamily="18" charset="0"/>
              </a:rPr>
            </a:br>
            <a:br>
              <a:rPr lang="en-US" dirty="0">
                <a:solidFill>
                  <a:srgbClr val="002060"/>
                </a:solidFill>
                <a:latin typeface="Times New Roman" pitchFamily="18" charset="0"/>
                <a:cs typeface="Times New Roman" pitchFamily="18" charset="0"/>
              </a:rPr>
            </a:br>
            <a:endParaRPr lang="en-US" dirty="0">
              <a:solidFill>
                <a:srgbClr val="002060"/>
              </a:solidFill>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They are responsible for </a:t>
            </a:r>
            <a:r>
              <a:rPr lang="en-US" sz="2400" b="1" dirty="0">
                <a:latin typeface="Times New Roman" pitchFamily="18" charset="0"/>
                <a:cs typeface="Times New Roman" pitchFamily="18" charset="0"/>
              </a:rPr>
              <a:t>compiling all of the data related to patients, their medical history, medical reports, examinations, doctor's observations, symptoms, diagnosis, treatments and prescriptions etc</a:t>
            </a:r>
            <a:r>
              <a:rPr lang="en-US" sz="2400" dirty="0">
                <a:latin typeface="Times New Roman" pitchFamily="18" charset="0"/>
                <a:cs typeface="Times New Roman" pitchFamily="18" charset="0"/>
              </a:rPr>
              <a:t>. A Healthcare Information Manager plays a vital role in maintaining the digital records of medical establishments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002060"/>
                </a:solidFill>
                <a:latin typeface="Times New Roman" pitchFamily="18" charset="0"/>
                <a:cs typeface="Times New Roman" pitchFamily="18" charset="0"/>
              </a:rPr>
              <a:t>MEDICAL ADVISER</a:t>
            </a:r>
            <a:br>
              <a:rPr lang="en-US"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A Medical Advisor </a:t>
            </a:r>
            <a:r>
              <a:rPr lang="en-US" sz="2400" b="1" dirty="0">
                <a:latin typeface="Times New Roman" pitchFamily="18" charset="0"/>
                <a:cs typeface="Times New Roman" pitchFamily="18" charset="0"/>
              </a:rPr>
              <a:t>provides significant contribution towards the evaluation, critiquing and communication of important medical / scientific information related to a company's products</a:t>
            </a:r>
            <a:r>
              <a:rPr lang="en-US" sz="2400" dirty="0">
                <a:latin typeface="Times New Roman" pitchFamily="18" charset="0"/>
                <a:cs typeface="Times New Roman" pitchFamily="18" charset="0"/>
              </a:rPr>
              <a:t>. Medical Advisors assist clinical research teams and often help training and supporting the sales force.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002060"/>
                </a:solidFill>
                <a:latin typeface="Times New Roman" pitchFamily="18" charset="0"/>
                <a:cs typeface="Times New Roman" pitchFamily="18" charset="0"/>
              </a:rPr>
              <a:t>MEDICAL WRITER</a:t>
            </a:r>
            <a:br>
              <a:rPr lang="en-US"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Medical writers work alongside scientists, doctors and other healthcare professionals to </a:t>
            </a:r>
            <a:r>
              <a:rPr lang="en-US" sz="2400" b="1" dirty="0">
                <a:latin typeface="Times New Roman" pitchFamily="18" charset="0"/>
                <a:cs typeface="Times New Roman" pitchFamily="18" charset="0"/>
              </a:rPr>
              <a:t>produce physical and online medical documents for educational, promotional or informative purposes</a:t>
            </a:r>
            <a:endParaRPr lang="en-US"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002060"/>
                </a:solidFill>
                <a:latin typeface="Times New Roman" pitchFamily="18" charset="0"/>
                <a:cs typeface="Times New Roman" pitchFamily="18" charset="0"/>
              </a:rPr>
              <a:t>MEDICAL PUBLICATIONS</a:t>
            </a:r>
            <a:br>
              <a:rPr lang="en-US"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As the principal source of medical publications, the purpose of medical journals is </a:t>
            </a:r>
            <a:r>
              <a:rPr lang="en-US" sz="2400" b="1" dirty="0">
                <a:latin typeface="Times New Roman" pitchFamily="18" charset="0"/>
                <a:cs typeface="Times New Roman" pitchFamily="18" charset="0"/>
              </a:rPr>
              <a:t>to educate and inform a wide variety of healthcare professionals who must routinely and efficiently identify and deliver the most effective treatment for their patients</a:t>
            </a:r>
            <a:endParaRPr lang="en-US" sz="24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002060"/>
                </a:solidFill>
                <a:latin typeface="Times New Roman" pitchFamily="18" charset="0"/>
                <a:cs typeface="Times New Roman" pitchFamily="18" charset="0"/>
              </a:rPr>
              <a:t>PHARMACOVIGILENCE</a:t>
            </a:r>
            <a:br>
              <a:rPr lang="en-US"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The role of pharmacovigilance is </a:t>
            </a:r>
            <a:r>
              <a:rPr lang="en-US" sz="2400" b="1" dirty="0">
                <a:latin typeface="Times New Roman" pitchFamily="18" charset="0"/>
                <a:cs typeface="Times New Roman" pitchFamily="18" charset="0"/>
              </a:rPr>
              <a:t>to assess whether the benefits of a drug outweigh the risks and it doesn't stop after the drugs are certified</a:t>
            </a:r>
            <a:r>
              <a:rPr lang="en-US" sz="2400" dirty="0">
                <a:latin typeface="Times New Roman" pitchFamily="18" charset="0"/>
                <a:cs typeface="Times New Roman" pitchFamily="18" charset="0"/>
              </a:rPr>
              <a:t>. PV involves ongoing monitoring of drugs to ensure they remain safe for use, especially since previously undetected adverse events can occur at any time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002060"/>
                </a:solidFill>
                <a:latin typeface="Times New Roman" pitchFamily="18" charset="0"/>
                <a:cs typeface="Times New Roman" pitchFamily="18" charset="0"/>
              </a:rPr>
              <a:t>CLINICAL OPERATIONS DEVELOPMENT</a:t>
            </a:r>
            <a:br>
              <a:rPr lang="en-US"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Clinical operations teams are responsible for </a:t>
            </a:r>
            <a:r>
              <a:rPr lang="en-US" sz="2400" b="1" dirty="0">
                <a:latin typeface="Times New Roman" pitchFamily="18" charset="0"/>
                <a:cs typeface="Times New Roman" pitchFamily="18" charset="0"/>
              </a:rPr>
              <a:t>designing, planning and physically running Phase I – IV clinical trials within the drug discovery industry</a:t>
            </a:r>
            <a:endParaRPr lang="en-US"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002060"/>
                </a:solidFill>
                <a:latin typeface="Times New Roman" pitchFamily="18" charset="0"/>
                <a:cs typeface="Times New Roman" pitchFamily="18" charset="0"/>
              </a:rPr>
              <a:t>CLINICAL DATA MANAGEMENT</a:t>
            </a:r>
            <a:br>
              <a:rPr lang="en-US"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The primary role of clinical data management is </a:t>
            </a:r>
            <a:r>
              <a:rPr lang="en-US" sz="2400" b="1" dirty="0">
                <a:latin typeface="Times New Roman" pitchFamily="18" charset="0"/>
                <a:cs typeface="Times New Roman" pitchFamily="18" charset="0"/>
              </a:rPr>
              <a:t>to produce and maintain high-quality data from data entry through analysis</a:t>
            </a:r>
            <a:r>
              <a:rPr lang="en-US" sz="2400" dirty="0">
                <a:latin typeface="Times New Roman" pitchFamily="18" charset="0"/>
                <a:cs typeface="Times New Roman" pitchFamily="18" charset="0"/>
              </a:rPr>
              <a:t>. Performed correctly, the result of clinical data management is a dataset that is accurate, secure, reliable, and ready for analysis at the end of a study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002060"/>
                </a:solidFill>
                <a:latin typeface="Times New Roman" pitchFamily="18" charset="0"/>
                <a:cs typeface="Times New Roman" pitchFamily="18" charset="0"/>
              </a:rPr>
              <a:t>DRUG REGULATION OFFICER</a:t>
            </a:r>
            <a:br>
              <a:rPr lang="en-US"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People who work in regulatory affairs negotiate the interaction between the regulators (the government), the regulated (industry), and the market (consumers) to get good products to the market and to keep them there while preventing bad products from being sold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00B050"/>
                </a:solidFill>
                <a:latin typeface="Times New Roman" pitchFamily="18" charset="0"/>
                <a:cs typeface="Times New Roman" pitchFamily="18" charset="0"/>
              </a:rPr>
              <a:t>PHARM.D JOB OPPORTUNITIES IN ALL SECTORS IN INDIA</a:t>
            </a:r>
            <a:br>
              <a:rPr lang="en-US" sz="2800" dirty="0">
                <a:solidFill>
                  <a:srgbClr val="00B050"/>
                </a:solidFill>
                <a:latin typeface="Times New Roman" pitchFamily="18" charset="0"/>
                <a:cs typeface="Times New Roman" pitchFamily="18" charset="0"/>
              </a:rPr>
            </a:br>
            <a:endParaRPr lang="en-US" sz="2800" dirty="0">
              <a:solidFill>
                <a:srgbClr val="00B050"/>
              </a:solidFill>
            </a:endParaRPr>
          </a:p>
        </p:txBody>
      </p:sp>
      <p:sp>
        <p:nvSpPr>
          <p:cNvPr id="3" name="Content Placeholder 2"/>
          <p:cNvSpPr>
            <a:spLocks noGrp="1"/>
          </p:cNvSpPr>
          <p:nvPr>
            <p:ph idx="1"/>
          </p:nvPr>
        </p:nvSpPr>
        <p:spPr>
          <a:xfrm>
            <a:off x="457200" y="1905000"/>
            <a:ext cx="8229600" cy="4221163"/>
          </a:xfrm>
        </p:spPr>
        <p:txBody>
          <a:bodyPr>
            <a:normAutofit/>
          </a:bodyPr>
          <a:lstStyle/>
          <a:p>
            <a:pPr lvl="0">
              <a:buFont typeface="Wingdings" pitchFamily="2" charset="2"/>
              <a:buChar char="Ø"/>
            </a:pPr>
            <a:r>
              <a:rPr lang="en-US" sz="2000" dirty="0">
                <a:solidFill>
                  <a:srgbClr val="FF0000"/>
                </a:solidFill>
                <a:latin typeface="Times New Roman" pitchFamily="18" charset="0"/>
                <a:cs typeface="Times New Roman" pitchFamily="18" charset="0"/>
              </a:rPr>
              <a:t>HEALTH CARE SECTOR</a:t>
            </a:r>
          </a:p>
          <a:p>
            <a:pPr lvl="0">
              <a:buFont typeface="Wingdings" pitchFamily="2" charset="2"/>
              <a:buChar char="Ø"/>
            </a:pPr>
            <a:r>
              <a:rPr lang="en-US" sz="2000" dirty="0">
                <a:solidFill>
                  <a:srgbClr val="FF0000"/>
                </a:solidFill>
                <a:latin typeface="Times New Roman" pitchFamily="18" charset="0"/>
                <a:cs typeface="Times New Roman" pitchFamily="18" charset="0"/>
              </a:rPr>
              <a:t>PHARMACEUTICAL INDUSTRIES</a:t>
            </a:r>
          </a:p>
          <a:p>
            <a:pPr lvl="0">
              <a:buFont typeface="Wingdings" pitchFamily="2" charset="2"/>
              <a:buChar char="Ø"/>
            </a:pPr>
            <a:r>
              <a:rPr lang="en-US" sz="2000" dirty="0">
                <a:solidFill>
                  <a:srgbClr val="FF0000"/>
                </a:solidFill>
                <a:latin typeface="Times New Roman" pitchFamily="18" charset="0"/>
                <a:cs typeface="Times New Roman" pitchFamily="18" charset="0"/>
              </a:rPr>
              <a:t>CLINICAL RESEARCH ORGANIZATIONS</a:t>
            </a:r>
          </a:p>
          <a:p>
            <a:pPr>
              <a:buFont typeface="Wingdings" pitchFamily="2" charset="2"/>
              <a:buChar char="Ø"/>
            </a:pPr>
            <a:r>
              <a:rPr lang="en-US" sz="2000" dirty="0">
                <a:solidFill>
                  <a:srgbClr val="FF0000"/>
                </a:solidFill>
                <a:latin typeface="Times New Roman" pitchFamily="18" charset="0"/>
                <a:cs typeface="Times New Roman" pitchFamily="18" charset="0"/>
              </a:rPr>
              <a:t>PUBLIC HEALTH  SECTOR</a:t>
            </a:r>
          </a:p>
          <a:p>
            <a:pPr>
              <a:buFont typeface="Wingdings" pitchFamily="2" charset="2"/>
              <a:buChar char="Ø"/>
            </a:pPr>
            <a:r>
              <a:rPr lang="en-US" sz="2000" dirty="0">
                <a:solidFill>
                  <a:srgbClr val="FF0000"/>
                </a:solidFill>
                <a:latin typeface="Times New Roman" pitchFamily="18" charset="0"/>
                <a:cs typeface="Times New Roman" pitchFamily="18" charset="0"/>
              </a:rPr>
              <a:t>RESEARCH AND DEVELOPMENT</a:t>
            </a:r>
          </a:p>
          <a:p>
            <a:pPr>
              <a:buFont typeface="Wingdings" pitchFamily="2" charset="2"/>
              <a:buChar char="Ø"/>
            </a:pPr>
            <a:r>
              <a:rPr lang="en-US" sz="2000" dirty="0">
                <a:solidFill>
                  <a:srgbClr val="FF0000"/>
                </a:solidFill>
                <a:latin typeface="Times New Roman" pitchFamily="18" charset="0"/>
                <a:cs typeface="Times New Roman" pitchFamily="18" charset="0"/>
              </a:rPr>
              <a:t>INSURANCE COMPANIES</a:t>
            </a:r>
          </a:p>
          <a:p>
            <a:pPr>
              <a:buFont typeface="Wingdings" pitchFamily="2" charset="2"/>
              <a:buChar char="Ø"/>
            </a:pPr>
            <a:r>
              <a:rPr lang="en-US" sz="2000" dirty="0">
                <a:solidFill>
                  <a:srgbClr val="FF0000"/>
                </a:solidFill>
                <a:latin typeface="Times New Roman" pitchFamily="18" charset="0"/>
                <a:cs typeface="Times New Roman" pitchFamily="18" charset="0"/>
              </a:rPr>
              <a:t>ACADEMICS</a:t>
            </a:r>
          </a:p>
          <a:p>
            <a:pPr lvl="0"/>
            <a:endParaRPr lang="en-US" sz="20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8130" name="AutoShape 2" descr="Scope Of Pharm. D In India and abr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32" name="AutoShape 4" descr="Scope Of Pharm. D In India and abro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002060"/>
                </a:solidFill>
                <a:latin typeface="Times New Roman" pitchFamily="18" charset="0"/>
                <a:cs typeface="Times New Roman" pitchFamily="18" charset="0"/>
              </a:rPr>
              <a:t>MEDICAL MARKETING RESEARCH</a:t>
            </a:r>
            <a:br>
              <a:rPr lang="en-US"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sz="2400" dirty="0">
                <a:latin typeface="Times New Roman" pitchFamily="18" charset="0"/>
                <a:cs typeface="Times New Roman" pitchFamily="18" charset="0"/>
              </a:rPr>
              <a:t>Healthcare market research applies the concept of market research to the healthcare industry. Instead of gauging how products are used, healthcare industry professionals use market research </a:t>
            </a:r>
            <a:r>
              <a:rPr lang="en-US" sz="2400" b="1" dirty="0">
                <a:latin typeface="Times New Roman" pitchFamily="18" charset="0"/>
                <a:cs typeface="Times New Roman" pitchFamily="18" charset="0"/>
              </a:rPr>
              <a:t>to learn about how their services can better benefit patients</a:t>
            </a:r>
            <a:r>
              <a:rPr lang="en-US" sz="2400" dirty="0">
                <a:latin typeface="Times New Roman" pitchFamily="18" charset="0"/>
                <a:cs typeface="Times New Roman" pitchFamily="18" charset="0"/>
              </a:rPr>
              <a:t> (and how they can reach and retain more patients)</a:t>
            </a:r>
            <a:endParaRPr lang="en-US"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FF0000"/>
                </a:solidFill>
                <a:latin typeface="Times New Roman" pitchFamily="18" charset="0"/>
                <a:cs typeface="Times New Roman" pitchFamily="18" charset="0"/>
              </a:rPr>
              <a:t>CLINICAL RESEARCH ORGANIZATIONS</a:t>
            </a:r>
            <a:br>
              <a:rPr lang="en-US" sz="2400" dirty="0">
                <a:solidFill>
                  <a:srgbClr val="FF0000"/>
                </a:solidFill>
                <a:latin typeface="Times New Roman" pitchFamily="18" charset="0"/>
                <a:cs typeface="Times New Roman" pitchFamily="18" charset="0"/>
              </a:rPr>
            </a:br>
            <a:endParaRPr lang="en-US" sz="2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lvl="0"/>
            <a:r>
              <a:rPr lang="en-US" sz="2400" dirty="0">
                <a:solidFill>
                  <a:srgbClr val="002060"/>
                </a:solidFill>
                <a:latin typeface="Times New Roman" pitchFamily="18" charset="0"/>
                <a:cs typeface="Times New Roman" pitchFamily="18" charset="0"/>
              </a:rPr>
              <a:t>Community pharmacist (clinical team leader)</a:t>
            </a:r>
          </a:p>
          <a:p>
            <a:pPr lvl="0"/>
            <a:r>
              <a:rPr lang="en-US" sz="2400" dirty="0">
                <a:solidFill>
                  <a:srgbClr val="002060"/>
                </a:solidFill>
                <a:latin typeface="Times New Roman" pitchFamily="18" charset="0"/>
                <a:cs typeface="Times New Roman" pitchFamily="18" charset="0"/>
              </a:rPr>
              <a:t>Clinical research associate</a:t>
            </a:r>
          </a:p>
          <a:p>
            <a:pPr lvl="0"/>
            <a:r>
              <a:rPr lang="en-US" sz="2400" dirty="0">
                <a:solidFill>
                  <a:srgbClr val="002060"/>
                </a:solidFill>
                <a:latin typeface="Times New Roman" pitchFamily="18" charset="0"/>
                <a:cs typeface="Times New Roman" pitchFamily="18" charset="0"/>
              </a:rPr>
              <a:t>Clinical trial side manager</a:t>
            </a:r>
          </a:p>
          <a:p>
            <a:r>
              <a:rPr lang="en-US" sz="2400" dirty="0">
                <a:solidFill>
                  <a:srgbClr val="002060"/>
                </a:solidFill>
                <a:latin typeface="Times New Roman" pitchFamily="18" charset="0"/>
                <a:cs typeface="Times New Roman" pitchFamily="18" charset="0"/>
              </a:rPr>
              <a:t>Programming manager</a:t>
            </a:r>
          </a:p>
        </p:txBody>
      </p:sp>
      <p:pic>
        <p:nvPicPr>
          <p:cNvPr id="28674" name="Picture 2" descr="CRO Contract Research Organization | | Content Tag"/>
          <p:cNvPicPr>
            <a:picLocks noChangeAspect="1" noChangeArrowheads="1"/>
          </p:cNvPicPr>
          <p:nvPr/>
        </p:nvPicPr>
        <p:blipFill>
          <a:blip r:embed="rId2"/>
          <a:srcRect/>
          <a:stretch>
            <a:fillRect/>
          </a:stretch>
        </p:blipFill>
        <p:spPr bwMode="auto">
          <a:xfrm>
            <a:off x="1828800" y="3048000"/>
            <a:ext cx="5334000" cy="2971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002060"/>
                </a:solidFill>
                <a:latin typeface="Times New Roman" pitchFamily="18" charset="0"/>
                <a:cs typeface="Times New Roman" pitchFamily="18" charset="0"/>
              </a:rPr>
              <a:t>COMMUNITY PHARMACIST (CLINICAL TEAM LEADER)</a:t>
            </a:r>
            <a:br>
              <a:rPr lang="en-US" sz="2400" dirty="0">
                <a:solidFill>
                  <a:srgbClr val="002060"/>
                </a:solidFill>
                <a:latin typeface="Times New Roman" pitchFamily="18" charset="0"/>
                <a:cs typeface="Times New Roman" pitchFamily="18" charset="0"/>
              </a:rPr>
            </a:br>
            <a:endParaRPr lang="en-US" sz="2400" dirty="0"/>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A community pharmacist is the professional who would be in direct access to the public and whose duties are widely sought after by the public and patients. He </a:t>
            </a:r>
            <a:r>
              <a:rPr lang="en-US" sz="2400" b="1" dirty="0">
                <a:latin typeface="Times New Roman" pitchFamily="18" charset="0"/>
                <a:cs typeface="Times New Roman" pitchFamily="18" charset="0"/>
              </a:rPr>
              <a:t>dispenses medicines with a prescription and in certain cases without a prescription where applicable (OTC drugs)</a:t>
            </a:r>
            <a:r>
              <a:rPr lang="en-US" sz="2400" dirty="0">
                <a:latin typeface="Times New Roman" pitchFamily="18" charset="0"/>
                <a:cs typeface="Times New Roman" pitchFamily="18"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002060"/>
                </a:solidFill>
                <a:latin typeface="Times New Roman" pitchFamily="18" charset="0"/>
                <a:cs typeface="Times New Roman" pitchFamily="18" charset="0"/>
              </a:rPr>
              <a:t>CLINICAL RESEARCH ASSOCIATE</a:t>
            </a:r>
            <a:br>
              <a:rPr lang="en-US" sz="2400" dirty="0">
                <a:solidFill>
                  <a:srgbClr val="002060"/>
                </a:solidFill>
                <a:latin typeface="Times New Roman" pitchFamily="18" charset="0"/>
                <a:cs typeface="Times New Roman" pitchFamily="18" charset="0"/>
              </a:rPr>
            </a:br>
            <a:endParaRPr lang="en-US" sz="2400" dirty="0"/>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As a Clinical Research Associate (CRA) you are responsible for </a:t>
            </a:r>
            <a:r>
              <a:rPr lang="en-US" sz="2400" b="1" dirty="0">
                <a:latin typeface="Times New Roman" pitchFamily="18" charset="0"/>
                <a:cs typeface="Times New Roman" pitchFamily="18" charset="0"/>
              </a:rPr>
              <a:t>setting up, coordinating and supervising clinical studies (trials) with medicines, medical nutrition or medical devices</a:t>
            </a:r>
            <a:r>
              <a:rPr lang="en-US" sz="2400" dirty="0">
                <a:latin typeface="Times New Roman" pitchFamily="18" charset="0"/>
                <a:cs typeface="Times New Roman" pitchFamily="18" charset="0"/>
              </a:rPr>
              <a:t>. You will carry out selection, initiation, monitoring and close-out visits at the participating clinical trial centers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002060"/>
                </a:solidFill>
                <a:latin typeface="Times New Roman" pitchFamily="18" charset="0"/>
                <a:cs typeface="Times New Roman" pitchFamily="18" charset="0"/>
              </a:rPr>
              <a:t>CLINICAL TRIAL SIDE MANAGER</a:t>
            </a:r>
            <a:br>
              <a:rPr lang="en-US" sz="2400" dirty="0">
                <a:solidFill>
                  <a:srgbClr val="002060"/>
                </a:solidFill>
                <a:latin typeface="Times New Roman" pitchFamily="18" charset="0"/>
                <a:cs typeface="Times New Roman" pitchFamily="18" charset="0"/>
              </a:rPr>
            </a:br>
            <a:endParaRPr lang="en-US" sz="2400" dirty="0"/>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Creating and implementing study-specific clinical monitoring tools and documents. Creating and overseeing the trial budget. Identifying, enlisting, and choosing sites, and coordinating site management activities. Coordinating and supervising clinical monitoring team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002060"/>
                </a:solidFill>
                <a:latin typeface="Times New Roman" pitchFamily="18" charset="0"/>
                <a:cs typeface="Times New Roman" pitchFamily="18" charset="0"/>
              </a:rPr>
              <a:t>PROGRAMMING MANAGER</a:t>
            </a:r>
            <a:br>
              <a:rPr lang="en-US"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Formulate, organize and monitor inter-connected projects.</a:t>
            </a:r>
          </a:p>
          <a:p>
            <a:r>
              <a:rPr lang="en-US" sz="2400" dirty="0">
                <a:latin typeface="Times New Roman" pitchFamily="18" charset="0"/>
                <a:cs typeface="Times New Roman" pitchFamily="18" charset="0"/>
              </a:rPr>
              <a:t>Decide on suitable strategies and objectives.</a:t>
            </a:r>
          </a:p>
          <a:p>
            <a:r>
              <a:rPr lang="en-US" sz="2400" dirty="0">
                <a:latin typeface="Times New Roman" pitchFamily="18" charset="0"/>
                <a:cs typeface="Times New Roman" pitchFamily="18" charset="0"/>
              </a:rPr>
              <a:t>Coordinate cross-project activities.</a:t>
            </a:r>
          </a:p>
          <a:p>
            <a:r>
              <a:rPr lang="en-US" sz="2400" dirty="0">
                <a:latin typeface="Times New Roman" pitchFamily="18" charset="0"/>
                <a:cs typeface="Times New Roman" pitchFamily="18" charset="0"/>
              </a:rPr>
              <a:t>Lead and evaluate project managers and other staff.</a:t>
            </a:r>
          </a:p>
          <a:p>
            <a:r>
              <a:rPr lang="en-US" sz="2400" dirty="0">
                <a:latin typeface="Times New Roman" pitchFamily="18" charset="0"/>
                <a:cs typeface="Times New Roman" pitchFamily="18" charset="0"/>
              </a:rPr>
              <a:t>Develop and control deadlines, budgets, and activities.</a:t>
            </a:r>
          </a:p>
          <a:p>
            <a:r>
              <a:rPr lang="en-US" sz="2400" dirty="0">
                <a:latin typeface="Times New Roman" pitchFamily="18" charset="0"/>
                <a:cs typeface="Times New Roman" pitchFamily="18" charset="0"/>
              </a:rPr>
              <a:t>Apply change, risk and resource management.</a:t>
            </a:r>
          </a:p>
          <a:p>
            <a:endParaRPr lang="en-US" sz="24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FF0000"/>
                </a:solidFill>
                <a:latin typeface="Times New Roman" pitchFamily="18" charset="0"/>
                <a:cs typeface="Times New Roman" pitchFamily="18" charset="0"/>
              </a:rPr>
              <a:t>PUBLIC HEALTH  SECTOR</a:t>
            </a:r>
            <a:br>
              <a:rPr lang="en-US" sz="2400" dirty="0">
                <a:solidFill>
                  <a:srgbClr val="FF0000"/>
                </a:solidFill>
                <a:latin typeface="Times New Roman" pitchFamily="18" charset="0"/>
                <a:cs typeface="Times New Roman" pitchFamily="18" charset="0"/>
              </a:rPr>
            </a:br>
            <a:endParaRPr lang="en-US" sz="2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lvl="0"/>
            <a:r>
              <a:rPr lang="en-US" sz="2400" dirty="0">
                <a:latin typeface="Times New Roman" pitchFamily="18" charset="0"/>
                <a:cs typeface="Times New Roman" pitchFamily="18" charset="0"/>
              </a:rPr>
              <a:t>Community pharmacist (individual pharmacist, chain pharmacist)</a:t>
            </a:r>
          </a:p>
          <a:p>
            <a:pPr lvl="0"/>
            <a:r>
              <a:rPr lang="en-US" sz="2400" dirty="0">
                <a:latin typeface="Times New Roman" pitchFamily="18" charset="0"/>
                <a:cs typeface="Times New Roman" pitchFamily="18" charset="0"/>
              </a:rPr>
              <a:t>Projector leaders (national and international projects)</a:t>
            </a:r>
          </a:p>
        </p:txBody>
      </p:sp>
      <p:pic>
        <p:nvPicPr>
          <p:cNvPr id="23554" name="Picture 2" descr="Responsibilities of the Public Health Sector vis a vis Hospitals and... |  Download Scientific Diagram"/>
          <p:cNvPicPr>
            <a:picLocks noChangeAspect="1" noChangeArrowheads="1"/>
          </p:cNvPicPr>
          <p:nvPr/>
        </p:nvPicPr>
        <p:blipFill>
          <a:blip r:embed="rId2"/>
          <a:srcRect/>
          <a:stretch>
            <a:fillRect/>
          </a:stretch>
        </p:blipFill>
        <p:spPr bwMode="auto">
          <a:xfrm>
            <a:off x="1676400" y="3048000"/>
            <a:ext cx="5638800" cy="33242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000" dirty="0">
                <a:solidFill>
                  <a:srgbClr val="002060"/>
                </a:solidFill>
                <a:latin typeface="Times New Roman" pitchFamily="18" charset="0"/>
                <a:cs typeface="Times New Roman" pitchFamily="18" charset="0"/>
              </a:rPr>
              <a:t>COMMUNITY PHARMACIST (INDIVIDUAL PHARMACIST, CHAIN PHARMACIST)</a:t>
            </a:r>
            <a:br>
              <a:rPr lang="en-US" sz="2000" dirty="0">
                <a:solidFill>
                  <a:srgbClr val="002060"/>
                </a:solidFill>
                <a:latin typeface="Times New Roman" pitchFamily="18" charset="0"/>
                <a:cs typeface="Times New Roman" pitchFamily="18" charset="0"/>
              </a:rPr>
            </a:br>
            <a:endParaRPr lang="en-US" sz="2000" dirty="0">
              <a:solidFill>
                <a:srgbClr val="002060"/>
              </a:solidFill>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Community pharmacists are equipped to </a:t>
            </a:r>
            <a:r>
              <a:rPr lang="en-US" sz="2400" b="1" dirty="0">
                <a:latin typeface="Times New Roman" pitchFamily="18" charset="0"/>
                <a:cs typeface="Times New Roman" pitchFamily="18" charset="0"/>
              </a:rPr>
              <a:t>provide education and counseling to patients to address questions they may have regarding factors such as dosing, administration, storage, potential side effects, and how to taper medications for acute events</a:t>
            </a:r>
            <a:endParaRPr lang="en-US" sz="24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000" dirty="0">
                <a:solidFill>
                  <a:srgbClr val="002060"/>
                </a:solidFill>
                <a:latin typeface="Times New Roman" pitchFamily="18" charset="0"/>
                <a:cs typeface="Times New Roman" pitchFamily="18" charset="0"/>
              </a:rPr>
              <a:t>PROJECTOR LEADERS (NATIONAL AND INTERNATIONAL PROJECTS)</a:t>
            </a:r>
            <a:br>
              <a:rPr lang="en-US"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b="1" dirty="0">
                <a:latin typeface="Times New Roman" pitchFamily="18" charset="0"/>
                <a:cs typeface="Times New Roman" pitchFamily="18" charset="0"/>
              </a:rPr>
              <a:t>Develop team schedules and assist in the successful on boarding and training of team members</a:t>
            </a:r>
            <a:r>
              <a:rPr lang="en-US" sz="2400" dirty="0">
                <a:latin typeface="Times New Roman" pitchFamily="18" charset="0"/>
                <a:cs typeface="Times New Roman" pitchFamily="18" charset="0"/>
              </a:rPr>
              <a:t>. Create and communicate a clear list of expectations and goals for team members to follow. Offer emotional support to project team members and make people feel valued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FF0000"/>
                </a:solidFill>
                <a:latin typeface="Times New Roman" pitchFamily="18" charset="0"/>
                <a:cs typeface="Times New Roman" pitchFamily="18" charset="0"/>
              </a:rPr>
              <a:t>RESEARCH AND DEVELOPMENT</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r>
              <a:rPr lang="en-US" dirty="0"/>
              <a:t> </a:t>
            </a:r>
            <a:r>
              <a:rPr lang="en-US" sz="2400" dirty="0">
                <a:latin typeface="Times New Roman" pitchFamily="18" charset="0"/>
                <a:cs typeface="Times New Roman" pitchFamily="18" charset="0"/>
              </a:rPr>
              <a:t>PHARMACOKINETICS</a:t>
            </a:r>
          </a:p>
          <a:p>
            <a:pPr lvl="0"/>
            <a:r>
              <a:rPr lang="en-US" sz="2400" dirty="0">
                <a:latin typeface="Times New Roman" pitchFamily="18" charset="0"/>
                <a:cs typeface="Times New Roman" pitchFamily="18" charset="0"/>
              </a:rPr>
              <a:t> PHARMACODYNAMICS</a:t>
            </a:r>
          </a:p>
          <a:p>
            <a:pPr lvl="0"/>
            <a:r>
              <a:rPr lang="en-US" sz="2400" dirty="0">
                <a:latin typeface="Times New Roman" pitchFamily="18" charset="0"/>
                <a:cs typeface="Times New Roman" pitchFamily="18" charset="0"/>
              </a:rPr>
              <a:t> BIOAVAILABILITY </a:t>
            </a:r>
          </a:p>
          <a:p>
            <a:pPr lvl="0"/>
            <a:r>
              <a:rPr lang="en-US" sz="2400" dirty="0">
                <a:latin typeface="Times New Roman" pitchFamily="18" charset="0"/>
                <a:cs typeface="Times New Roman" pitchFamily="18" charset="0"/>
              </a:rPr>
              <a:t> BIOEQUIVALENCE STUDIES</a:t>
            </a:r>
          </a:p>
          <a:p>
            <a:endParaRPr lang="en-US" dirty="0"/>
          </a:p>
        </p:txBody>
      </p:sp>
      <p:sp>
        <p:nvSpPr>
          <p:cNvPr id="20482" name="AutoShape 2" descr="Research and Development - Definition, 3 Types of R&amp;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Research and Development - Definition, 3 Types of R&amp;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Research and Development - Definition, 3 Types of R&amp;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8" name="Picture 8" descr="R&amp;D Images – Browse 39,907 Stock Photos, Vectors, and Video | Adobe Stock"/>
          <p:cNvPicPr>
            <a:picLocks noChangeAspect="1" noChangeArrowheads="1"/>
          </p:cNvPicPr>
          <p:nvPr/>
        </p:nvPicPr>
        <p:blipFill>
          <a:blip r:embed="rId2"/>
          <a:srcRect/>
          <a:stretch>
            <a:fillRect/>
          </a:stretch>
        </p:blipFill>
        <p:spPr bwMode="auto">
          <a:xfrm>
            <a:off x="5105400" y="1219200"/>
            <a:ext cx="3429000" cy="3505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FF0000"/>
                </a:solidFill>
                <a:latin typeface="Times New Roman" pitchFamily="18" charset="0"/>
                <a:cs typeface="Times New Roman" pitchFamily="18" charset="0"/>
              </a:rPr>
              <a:t>HEALTH CARE SECTOR</a:t>
            </a:r>
            <a:br>
              <a:rPr lang="en-US" sz="2400" dirty="0">
                <a:solidFill>
                  <a:srgbClr val="FF0000"/>
                </a:solidFill>
                <a:latin typeface="Times New Roman" pitchFamily="18" charset="0"/>
                <a:cs typeface="Times New Roman" pitchFamily="18" charset="0"/>
              </a:rPr>
            </a:br>
            <a:endParaRPr lang="en-US" sz="2400" dirty="0"/>
          </a:p>
        </p:txBody>
      </p:sp>
      <p:sp>
        <p:nvSpPr>
          <p:cNvPr id="3" name="Content Placeholder 2"/>
          <p:cNvSpPr>
            <a:spLocks noGrp="1"/>
          </p:cNvSpPr>
          <p:nvPr>
            <p:ph idx="1"/>
          </p:nvPr>
        </p:nvSpPr>
        <p:spPr/>
        <p:txBody>
          <a:bodyPr/>
          <a:lstStyle/>
          <a:p>
            <a:pPr lvl="0"/>
            <a:r>
              <a:rPr lang="en-US" sz="2400" dirty="0">
                <a:solidFill>
                  <a:srgbClr val="002060"/>
                </a:solidFill>
                <a:latin typeface="Times New Roman" pitchFamily="18" charset="0"/>
                <a:cs typeface="Times New Roman" pitchFamily="18" charset="0"/>
              </a:rPr>
              <a:t>Clinical pharmacist</a:t>
            </a:r>
          </a:p>
          <a:p>
            <a:pPr lvl="0"/>
            <a:r>
              <a:rPr lang="en-US" sz="2400" dirty="0">
                <a:solidFill>
                  <a:srgbClr val="002060"/>
                </a:solidFill>
                <a:latin typeface="Times New Roman" pitchFamily="18" charset="0"/>
                <a:cs typeface="Times New Roman" pitchFamily="18" charset="0"/>
              </a:rPr>
              <a:t>Clinical manager</a:t>
            </a:r>
          </a:p>
          <a:p>
            <a:pPr lvl="0"/>
            <a:r>
              <a:rPr lang="en-US" sz="2400" dirty="0">
                <a:solidFill>
                  <a:srgbClr val="002060"/>
                </a:solidFill>
                <a:latin typeface="Times New Roman" pitchFamily="18" charset="0"/>
                <a:cs typeface="Times New Roman" pitchFamily="18" charset="0"/>
              </a:rPr>
              <a:t>Head of the pharmacist</a:t>
            </a:r>
          </a:p>
          <a:p>
            <a:pPr lvl="0"/>
            <a:r>
              <a:rPr lang="en-US" sz="2400" dirty="0">
                <a:solidFill>
                  <a:srgbClr val="002060"/>
                </a:solidFill>
                <a:latin typeface="Times New Roman" pitchFamily="18" charset="0"/>
                <a:cs typeface="Times New Roman" pitchFamily="18" charset="0"/>
              </a:rPr>
              <a:t>Drug information pharmacist</a:t>
            </a:r>
          </a:p>
          <a:p>
            <a:pPr lvl="0"/>
            <a:r>
              <a:rPr lang="en-US" sz="2400" dirty="0">
                <a:solidFill>
                  <a:srgbClr val="002060"/>
                </a:solidFill>
                <a:latin typeface="Times New Roman" pitchFamily="18" charset="0"/>
                <a:cs typeface="Times New Roman" pitchFamily="18" charset="0"/>
              </a:rPr>
              <a:t>Research associate</a:t>
            </a:r>
          </a:p>
          <a:p>
            <a:pPr lvl="0"/>
            <a:r>
              <a:rPr lang="en-US" sz="2400" dirty="0">
                <a:solidFill>
                  <a:srgbClr val="002060"/>
                </a:solidFill>
                <a:latin typeface="Times New Roman" pitchFamily="18" charset="0"/>
                <a:cs typeface="Times New Roman" pitchFamily="18" charset="0"/>
              </a:rPr>
              <a:t>Hospital administrator</a:t>
            </a:r>
          </a:p>
          <a:p>
            <a:endParaRPr lang="en-US" dirty="0"/>
          </a:p>
        </p:txBody>
      </p:sp>
      <p:pic>
        <p:nvPicPr>
          <p:cNvPr id="47106" name="Picture 2" descr="How China and India Are Disrupting the Global Healthcare Sector"/>
          <p:cNvPicPr>
            <a:picLocks noChangeAspect="1" noChangeArrowheads="1"/>
          </p:cNvPicPr>
          <p:nvPr/>
        </p:nvPicPr>
        <p:blipFill>
          <a:blip r:embed="rId2"/>
          <a:srcRect/>
          <a:stretch>
            <a:fillRect/>
          </a:stretch>
        </p:blipFill>
        <p:spPr bwMode="auto">
          <a:xfrm>
            <a:off x="4953000" y="1371600"/>
            <a:ext cx="3887571" cy="320291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itchFamily="18" charset="0"/>
                <a:cs typeface="Times New Roman" pitchFamily="18" charset="0"/>
              </a:rPr>
              <a:t>PHARMACOKINETICS</a:t>
            </a:r>
          </a:p>
        </p:txBody>
      </p:sp>
      <p:sp>
        <p:nvSpPr>
          <p:cNvPr id="3" name="Content Placeholder 2"/>
          <p:cNvSpPr>
            <a:spLocks noGrp="1"/>
          </p:cNvSpPr>
          <p:nvPr>
            <p:ph idx="1"/>
          </p:nvPr>
        </p:nvSpPr>
        <p:spPr/>
        <p:txBody>
          <a:bodyPr>
            <a:normAutofit/>
          </a:bodyPr>
          <a:lstStyle/>
          <a:p>
            <a:r>
              <a:rPr lang="en-US" sz="2400" dirty="0"/>
              <a:t>Pharmacokinetics is currently defined as </a:t>
            </a:r>
            <a:r>
              <a:rPr lang="en-US" sz="2400" b="1" dirty="0"/>
              <a:t>the study of the time course of drug absorption, distribution, metabolism, and excretion</a:t>
            </a:r>
            <a:r>
              <a:rPr lang="en-US" sz="2400" dirty="0"/>
              <a:t>. Clinical pharmacokinetics is the application of pharmacokinetic principles to the safe and effective therapeutic management of drugs in an individual patient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itchFamily="18" charset="0"/>
                <a:cs typeface="Times New Roman" pitchFamily="18" charset="0"/>
              </a:rPr>
              <a:t>PHARMACODYNAMICS</a:t>
            </a: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Pharmacodynamics is </a:t>
            </a:r>
            <a:r>
              <a:rPr lang="en-US" sz="2400" b="1" dirty="0">
                <a:latin typeface="Times New Roman" pitchFamily="18" charset="0"/>
                <a:cs typeface="Times New Roman" pitchFamily="18" charset="0"/>
              </a:rPr>
              <a:t>the study of a drug's molecular, biochemical, and physiologic effects or actions</a:t>
            </a:r>
            <a:r>
              <a:rPr lang="en-US" sz="2400" dirty="0">
                <a:latin typeface="Times New Roman" pitchFamily="18" charset="0"/>
                <a:cs typeface="Times New Roman" pitchFamily="18" charset="0"/>
              </a:rPr>
              <a:t>. It comes from the Greek words "</a:t>
            </a:r>
            <a:r>
              <a:rPr lang="en-US" sz="2400" dirty="0" err="1">
                <a:latin typeface="Times New Roman" pitchFamily="18" charset="0"/>
                <a:cs typeface="Times New Roman" pitchFamily="18" charset="0"/>
              </a:rPr>
              <a:t>pharmakon</a:t>
            </a:r>
            <a:r>
              <a:rPr lang="en-US" sz="2400" dirty="0">
                <a:latin typeface="Times New Roman" pitchFamily="18" charset="0"/>
                <a:cs typeface="Times New Roman" pitchFamily="18" charset="0"/>
              </a:rPr>
              <a:t>," meaning "drug," and "</a:t>
            </a:r>
            <a:r>
              <a:rPr lang="en-US" sz="2400" dirty="0" err="1">
                <a:latin typeface="Times New Roman" pitchFamily="18" charset="0"/>
                <a:cs typeface="Times New Roman" pitchFamily="18" charset="0"/>
              </a:rPr>
              <a:t>dynamikos</a:t>
            </a:r>
            <a:r>
              <a:rPr lang="en-US" sz="2400" dirty="0">
                <a:latin typeface="Times New Roman" pitchFamily="18" charset="0"/>
                <a:cs typeface="Times New Roman" pitchFamily="18" charset="0"/>
              </a:rPr>
              <a:t>," meaning "power."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itchFamily="18" charset="0"/>
                <a:cs typeface="Times New Roman" pitchFamily="18" charset="0"/>
              </a:rPr>
              <a:t>BIOAVAILABILITY</a:t>
            </a:r>
            <a:endParaRPr lang="en-US" sz="2400" dirty="0"/>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Bioavailability refers to </a:t>
            </a:r>
            <a:r>
              <a:rPr lang="en-US" sz="2400" b="1" dirty="0">
                <a:latin typeface="Times New Roman" pitchFamily="18" charset="0"/>
                <a:cs typeface="Times New Roman" pitchFamily="18" charset="0"/>
              </a:rPr>
              <a:t>the extent and rate at which the active moiety (drug or metabolite) enters systemic circulation, thereby accessing the site of action</a:t>
            </a:r>
            <a:r>
              <a:rPr lang="en-US" sz="2400" dirty="0">
                <a:latin typeface="Times New Roman" pitchFamily="18" charset="0"/>
                <a:cs typeface="Times New Roman" pitchFamily="18" charset="0"/>
              </a:rPr>
              <a:t>. Bioavailability of a drug is largely determined by the properties of the dosage form, which depend partly on its design and manufacture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Times New Roman" pitchFamily="18" charset="0"/>
                <a:cs typeface="Times New Roman" pitchFamily="18" charset="0"/>
              </a:rPr>
              <a:t>BIOEQUIVALENCE</a:t>
            </a: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Bioequivalence studies are </a:t>
            </a:r>
            <a:r>
              <a:rPr lang="en-US" sz="2400" b="1" dirty="0">
                <a:latin typeface="Times New Roman" pitchFamily="18" charset="0"/>
                <a:cs typeface="Times New Roman" pitchFamily="18" charset="0"/>
              </a:rPr>
              <a:t>special type of studies where two drugs or two sets of formulation of the same drug are compared to show that they have nearly equal bioavailability and PK/PD parameters</a:t>
            </a:r>
            <a:r>
              <a:rPr lang="en-US" sz="2400" dirty="0">
                <a:latin typeface="Times New Roman" pitchFamily="18" charset="0"/>
                <a:cs typeface="Times New Roman" pitchFamily="18" charset="0"/>
              </a:rPr>
              <a:t>. These studies are often done for generic drugs or when a formulation of a drug is changed during development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FF0000"/>
                </a:solidFill>
                <a:latin typeface="Times New Roman" pitchFamily="18" charset="0"/>
                <a:cs typeface="Times New Roman" pitchFamily="18" charset="0"/>
              </a:rPr>
              <a:t>INSURANCE COMPANIES</a:t>
            </a:r>
            <a:br>
              <a:rPr lang="en-US" sz="2400" dirty="0">
                <a:solidFill>
                  <a:srgbClr val="FF0000"/>
                </a:solidFill>
                <a:latin typeface="Times New Roman" pitchFamily="18" charset="0"/>
                <a:cs typeface="Times New Roman" pitchFamily="18" charset="0"/>
              </a:rPr>
            </a:br>
            <a:endParaRPr lang="en-US" sz="2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lvl="0"/>
            <a:r>
              <a:rPr lang="en-US" sz="2400" dirty="0">
                <a:latin typeface="Times New Roman" pitchFamily="18" charset="0"/>
                <a:cs typeface="Times New Roman" pitchFamily="18" charset="0"/>
              </a:rPr>
              <a:t>Medical adviser (Medical insurance adviser, Medical insurance officer)</a:t>
            </a:r>
          </a:p>
          <a:p>
            <a:endParaRPr lang="en-US" sz="2400" dirty="0">
              <a:latin typeface="Times New Roman" pitchFamily="18" charset="0"/>
              <a:cs typeface="Times New Roman" pitchFamily="18" charset="0"/>
            </a:endParaRPr>
          </a:p>
        </p:txBody>
      </p:sp>
      <p:sp>
        <p:nvSpPr>
          <p:cNvPr id="15362" name="AutoShape 2" descr="List of Life Insurance Companies in India - IRDA Registered Life Insurers  Li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4" name="Picture 4" descr="All the details about Iran Insurance Companies | Easy GO Iran"/>
          <p:cNvPicPr>
            <a:picLocks noChangeAspect="1" noChangeArrowheads="1"/>
          </p:cNvPicPr>
          <p:nvPr/>
        </p:nvPicPr>
        <p:blipFill>
          <a:blip r:embed="rId2"/>
          <a:srcRect/>
          <a:stretch>
            <a:fillRect/>
          </a:stretch>
        </p:blipFill>
        <p:spPr bwMode="auto">
          <a:xfrm>
            <a:off x="2362200" y="2895600"/>
            <a:ext cx="4114800" cy="25146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002060"/>
                </a:solidFill>
                <a:latin typeface="Times New Roman" pitchFamily="18" charset="0"/>
                <a:cs typeface="Times New Roman" pitchFamily="18" charset="0"/>
              </a:rPr>
              <a:t>MEDICAL ADVISER</a:t>
            </a: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A Medical Advisor </a:t>
            </a:r>
            <a:r>
              <a:rPr lang="en-US" sz="2400" b="1" dirty="0">
                <a:latin typeface="Times New Roman" pitchFamily="18" charset="0"/>
                <a:cs typeface="Times New Roman" pitchFamily="18" charset="0"/>
              </a:rPr>
              <a:t>provides significant contribution towards the evaluation, critiquing and communication of important medical / scientific information related to a company's products</a:t>
            </a:r>
            <a:r>
              <a:rPr lang="en-US" sz="2400" dirty="0">
                <a:latin typeface="Times New Roman" pitchFamily="18" charset="0"/>
                <a:cs typeface="Times New Roman" pitchFamily="18" charset="0"/>
              </a:rPr>
              <a:t>. Medical Advisors assist clinical research teams and often help training and supporting the sales force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FF0000"/>
                </a:solidFill>
                <a:latin typeface="Times New Roman" pitchFamily="18" charset="0"/>
                <a:cs typeface="Times New Roman" pitchFamily="18" charset="0"/>
              </a:rPr>
              <a:t>ACADEMICS</a:t>
            </a:r>
            <a:br>
              <a:rPr lang="en-US" sz="2400" dirty="0">
                <a:solidFill>
                  <a:srgbClr val="FF0000"/>
                </a:solidFill>
                <a:latin typeface="Times New Roman" pitchFamily="18" charset="0"/>
                <a:cs typeface="Times New Roman" pitchFamily="18" charset="0"/>
              </a:rPr>
            </a:br>
            <a:endParaRPr lang="en-US" sz="2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An academic is </a:t>
            </a:r>
            <a:r>
              <a:rPr lang="en-US" sz="2400" b="1" dirty="0">
                <a:latin typeface="Times New Roman" pitchFamily="18" charset="0"/>
                <a:cs typeface="Times New Roman" pitchFamily="18" charset="0"/>
              </a:rPr>
              <a:t>a member of a university or college who teaches or does research</a:t>
            </a:r>
            <a:endParaRPr lang="en-US" sz="2400" dirty="0">
              <a:latin typeface="Times New Roman" pitchFamily="18" charset="0"/>
              <a:cs typeface="Times New Roman" pitchFamily="18" charset="0"/>
            </a:endParaRPr>
          </a:p>
        </p:txBody>
      </p:sp>
      <p:sp>
        <p:nvSpPr>
          <p:cNvPr id="13314" name="AutoShape 2" descr="Lok Puram Public School | Academic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Academic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Academics at Pitzer Colle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0" name="AutoShape 8" descr="Academics at Pitzer Colle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22" name="Picture 10" descr="Hundreds of academics give advice to their younger selves | Times Higher  Education (THE)"/>
          <p:cNvPicPr>
            <a:picLocks noChangeAspect="1" noChangeArrowheads="1"/>
          </p:cNvPicPr>
          <p:nvPr/>
        </p:nvPicPr>
        <p:blipFill>
          <a:blip r:embed="rId2"/>
          <a:srcRect/>
          <a:stretch>
            <a:fillRect/>
          </a:stretch>
        </p:blipFill>
        <p:spPr bwMode="auto">
          <a:xfrm>
            <a:off x="1752600" y="2819400"/>
            <a:ext cx="4876800" cy="2971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27038"/>
          </a:xfrm>
        </p:spPr>
        <p:txBody>
          <a:bodyPr>
            <a:normAutofit fontScale="90000"/>
          </a:bodyPr>
          <a:lstStyle/>
          <a:p>
            <a:r>
              <a:rPr lang="en-US" sz="2700" dirty="0">
                <a:solidFill>
                  <a:srgbClr val="FF0000"/>
                </a:solidFill>
                <a:latin typeface="Times New Roman" pitchFamily="18" charset="0"/>
                <a:cs typeface="Times New Roman" pitchFamily="18" charset="0"/>
              </a:rPr>
              <a:t>HIGHEST PAYING JOBS FOR PHARM.D IN INDIA</a:t>
            </a:r>
            <a:br>
              <a:rPr lang="en-US" dirty="0">
                <a:solidFill>
                  <a:srgbClr val="FF0000"/>
                </a:solidFill>
              </a:rPr>
            </a:br>
            <a:r>
              <a:rPr lang="en-US" dirty="0">
                <a:solidFill>
                  <a:srgbClr val="FF0000"/>
                </a:solidFill>
              </a:rPr>
              <a:t>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r>
              <a:rPr lang="en-US" sz="2400" dirty="0">
                <a:latin typeface="Times New Roman" pitchFamily="18" charset="0"/>
                <a:cs typeface="Times New Roman" pitchFamily="18" charset="0"/>
              </a:rPr>
              <a:t>Clinical pharmacologist</a:t>
            </a:r>
          </a:p>
          <a:p>
            <a:r>
              <a:rPr lang="en-US" sz="2400" dirty="0">
                <a:latin typeface="Times New Roman" pitchFamily="18" charset="0"/>
                <a:cs typeface="Times New Roman" pitchFamily="18" charset="0"/>
              </a:rPr>
              <a:t>Clinical pharmacist</a:t>
            </a:r>
          </a:p>
          <a:p>
            <a:r>
              <a:rPr lang="en-US" sz="2400" dirty="0">
                <a:latin typeface="Times New Roman" pitchFamily="18" charset="0"/>
                <a:cs typeface="Times New Roman" pitchFamily="18" charset="0"/>
              </a:rPr>
              <a:t>Clinical Fellowships</a:t>
            </a:r>
          </a:p>
          <a:p>
            <a:r>
              <a:rPr lang="en-US" sz="2400" dirty="0">
                <a:latin typeface="Times New Roman" pitchFamily="18" charset="0"/>
                <a:cs typeface="Times New Roman" pitchFamily="18" charset="0"/>
              </a:rPr>
              <a:t>Junior research fellow/PhD (Through CSIR/NET Exams)</a:t>
            </a:r>
          </a:p>
          <a:p>
            <a:r>
              <a:rPr lang="en-US" sz="2400" dirty="0">
                <a:latin typeface="Times New Roman" pitchFamily="18" charset="0"/>
                <a:cs typeface="Times New Roman" pitchFamily="18" charset="0"/>
              </a:rPr>
              <a:t>Project Technical officer/scientist</a:t>
            </a:r>
          </a:p>
          <a:p>
            <a:r>
              <a:rPr lang="en-US" sz="2400" dirty="0">
                <a:latin typeface="Times New Roman" pitchFamily="18" charset="0"/>
                <a:cs typeface="Times New Roman" pitchFamily="18" charset="0"/>
              </a:rPr>
              <a:t>Jobs in clinical research</a:t>
            </a:r>
          </a:p>
          <a:p>
            <a:r>
              <a:rPr lang="en-US" sz="2400" dirty="0">
                <a:latin typeface="Times New Roman" pitchFamily="18" charset="0"/>
                <a:cs typeface="Times New Roman" pitchFamily="18" charset="0"/>
              </a:rPr>
              <a:t>Health economics and outcomes research (HEOR)</a:t>
            </a:r>
          </a:p>
          <a:p>
            <a:r>
              <a:rPr lang="en-US" sz="2400" dirty="0"/>
              <a:t>Medical science liason</a:t>
            </a:r>
          </a:p>
          <a:p>
            <a:r>
              <a:rPr lang="en-US" sz="2400" dirty="0"/>
              <a:t>H</a:t>
            </a:r>
            <a:r>
              <a:rPr lang="en-US" sz="2400" dirty="0">
                <a:latin typeface="Times New Roman" pitchFamily="18" charset="0"/>
                <a:cs typeface="Times New Roman" pitchFamily="18" charset="0"/>
              </a:rPr>
              <a:t>ealth informatics/Biomedical informatics</a:t>
            </a:r>
          </a:p>
          <a:p>
            <a:r>
              <a:rPr lang="en-US" sz="2400" dirty="0"/>
              <a:t>Medical writing/ scientific writing</a:t>
            </a:r>
          </a:p>
          <a:p>
            <a:r>
              <a:rPr lang="en-US" sz="2400" dirty="0"/>
              <a:t>M</a:t>
            </a:r>
            <a:r>
              <a:rPr lang="en-US" sz="2400" dirty="0">
                <a:latin typeface="Times New Roman" pitchFamily="18" charset="0"/>
                <a:cs typeface="Times New Roman" pitchFamily="18" charset="0"/>
              </a:rPr>
              <a:t>edical affairs</a:t>
            </a:r>
          </a:p>
          <a:p>
            <a:r>
              <a:rPr lang="en-US" sz="2400" dirty="0"/>
              <a:t>M</a:t>
            </a:r>
            <a:r>
              <a:rPr lang="en-US" sz="2600" dirty="0">
                <a:latin typeface="Times New Roman" pitchFamily="18" charset="0"/>
                <a:cs typeface="Times New Roman" pitchFamily="18" charset="0"/>
              </a:rPr>
              <a:t>edical coding</a:t>
            </a:r>
            <a:endParaRPr lang="en-US" sz="2400" dirty="0">
              <a:latin typeface="Times New Roman" pitchFamily="18" charset="0"/>
              <a:cs typeface="Times New Roman" pitchFamily="18" charset="0"/>
            </a:endParaRPr>
          </a:p>
          <a:p>
            <a:r>
              <a:rPr lang="en-US" sz="2400" dirty="0"/>
              <a:t>A</a:t>
            </a:r>
            <a:r>
              <a:rPr lang="en-US" sz="2400" dirty="0">
                <a:latin typeface="Times New Roman" pitchFamily="18" charset="0"/>
                <a:cs typeface="Times New Roman" pitchFamily="18" charset="0"/>
              </a:rPr>
              <a:t>cademics</a:t>
            </a:r>
          </a:p>
          <a:p>
            <a:endParaRPr lang="en-US" sz="2400" dirty="0">
              <a:latin typeface="Times New Roman" pitchFamily="18" charset="0"/>
              <a:cs typeface="Times New Roman" pitchFamily="18" charset="0"/>
            </a:endParaRPr>
          </a:p>
          <a:p>
            <a:endParaRPr lang="en-US" sz="2400" dirty="0"/>
          </a:p>
          <a:p>
            <a:endParaRPr lang="en-US" sz="2400" dirty="0">
              <a:latin typeface="Times New Roman" pitchFamily="18" charset="0"/>
              <a:cs typeface="Times New Roman" pitchFamily="18" charset="0"/>
            </a:endParaRP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10000"/>
          </a:bodyPr>
          <a:lstStyle/>
          <a:p>
            <a:r>
              <a:rPr lang="en-US" sz="2600" dirty="0">
                <a:solidFill>
                  <a:srgbClr val="FF0000"/>
                </a:solidFill>
                <a:latin typeface="Times New Roman" pitchFamily="18" charset="0"/>
                <a:cs typeface="Times New Roman" pitchFamily="18" charset="0"/>
              </a:rPr>
              <a:t>Clinical pharmacologist</a:t>
            </a:r>
          </a:p>
          <a:p>
            <a:r>
              <a:rPr lang="en-US" sz="2800" dirty="0"/>
              <a:t>Type: Hospital based (NABH/TJC-JCI accredited)</a:t>
            </a:r>
          </a:p>
          <a:p>
            <a:r>
              <a:rPr lang="en-US" sz="2800" dirty="0"/>
              <a:t>Average salary: 30,000 per month (fresher)</a:t>
            </a:r>
          </a:p>
          <a:p>
            <a:pPr>
              <a:buNone/>
            </a:pPr>
            <a:r>
              <a:rPr lang="en-US" sz="2800" dirty="0"/>
              <a:t>                            65,000 per month (3 years experience)</a:t>
            </a:r>
          </a:p>
          <a:p>
            <a:r>
              <a:rPr lang="en-US" sz="2600" dirty="0">
                <a:solidFill>
                  <a:srgbClr val="FF0000"/>
                </a:solidFill>
                <a:latin typeface="Times New Roman" pitchFamily="18" charset="0"/>
                <a:cs typeface="Times New Roman" pitchFamily="18" charset="0"/>
              </a:rPr>
              <a:t>Clinical pharmacist</a:t>
            </a:r>
          </a:p>
          <a:p>
            <a:r>
              <a:rPr lang="en-US" sz="2800" dirty="0"/>
              <a:t>Type: Hospital based (NABH/TJC-JCI accredited)</a:t>
            </a:r>
          </a:p>
          <a:p>
            <a:r>
              <a:rPr lang="en-US" sz="2800" dirty="0"/>
              <a:t>Average salary: 25,000 per month (fresher)</a:t>
            </a:r>
          </a:p>
          <a:p>
            <a:pPr>
              <a:buNone/>
            </a:pPr>
            <a:r>
              <a:rPr lang="en-US" sz="2800" dirty="0"/>
              <a:t>                            50,000 per month (3 years experience)</a:t>
            </a:r>
          </a:p>
          <a:p>
            <a:r>
              <a:rPr lang="en-US" sz="2800" dirty="0">
                <a:solidFill>
                  <a:srgbClr val="FF0000"/>
                </a:solidFill>
              </a:rPr>
              <a:t>Clinical Fellowships</a:t>
            </a:r>
          </a:p>
          <a:p>
            <a:r>
              <a:rPr lang="en-US" sz="2800" dirty="0"/>
              <a:t>Type: Hospital/research center based</a:t>
            </a:r>
          </a:p>
          <a:p>
            <a:r>
              <a:rPr lang="en-US" sz="2800" dirty="0"/>
              <a:t>Average salary: 50,000 per month (fresher)</a:t>
            </a:r>
          </a:p>
          <a:p>
            <a:pPr>
              <a:buNone/>
            </a:pPr>
            <a:r>
              <a:rPr lang="en-US" sz="2800" dirty="0"/>
              <a:t>      Depends on skill- No bar (2 years experience)</a:t>
            </a:r>
          </a:p>
          <a:p>
            <a:endParaRPr lang="en-US" sz="2800" dirty="0"/>
          </a:p>
          <a:p>
            <a:endParaRPr 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Autofit/>
          </a:bodyPr>
          <a:lstStyle/>
          <a:p>
            <a:r>
              <a:rPr lang="en-US" sz="2400" dirty="0">
                <a:solidFill>
                  <a:srgbClr val="FF0000"/>
                </a:solidFill>
                <a:latin typeface="Times New Roman" pitchFamily="18" charset="0"/>
                <a:cs typeface="Times New Roman" pitchFamily="18" charset="0"/>
              </a:rPr>
              <a:t>Junior research fellow/PhD (Through CSIR/NET Exams)</a:t>
            </a:r>
          </a:p>
          <a:p>
            <a:r>
              <a:rPr lang="en-US" sz="2400" dirty="0">
                <a:latin typeface="Times New Roman" pitchFamily="18" charset="0"/>
                <a:cs typeface="Times New Roman" pitchFamily="18" charset="0"/>
              </a:rPr>
              <a:t>Type: project based</a:t>
            </a:r>
          </a:p>
          <a:p>
            <a:r>
              <a:rPr lang="en-US" sz="2400" dirty="0">
                <a:latin typeface="Times New Roman" pitchFamily="18" charset="0"/>
                <a:cs typeface="Times New Roman" pitchFamily="18" charset="0"/>
              </a:rPr>
              <a:t>Stipend: 31,000 per month (first two years)</a:t>
            </a:r>
          </a:p>
          <a:p>
            <a:pPr>
              <a:buNone/>
            </a:pPr>
            <a:r>
              <a:rPr lang="en-US" sz="2400" dirty="0">
                <a:latin typeface="Times New Roman" pitchFamily="18" charset="0"/>
                <a:cs typeface="Times New Roman" pitchFamily="18" charset="0"/>
              </a:rPr>
              <a:t>                35,000 per month (Third years)</a:t>
            </a:r>
          </a:p>
          <a:p>
            <a:pPr>
              <a:buNone/>
            </a:pPr>
            <a:r>
              <a:rPr lang="en-US" sz="2400" dirty="0">
                <a:latin typeface="Times New Roman" pitchFamily="18" charset="0"/>
                <a:cs typeface="Times New Roman" pitchFamily="18" charset="0"/>
              </a:rPr>
              <a:t>                  50,000 plus- no bar</a:t>
            </a:r>
          </a:p>
          <a:p>
            <a:r>
              <a:rPr lang="en-US" sz="2400" dirty="0">
                <a:solidFill>
                  <a:srgbClr val="FF0000"/>
                </a:solidFill>
                <a:latin typeface="Times New Roman" pitchFamily="18" charset="0"/>
                <a:cs typeface="Times New Roman" pitchFamily="18" charset="0"/>
              </a:rPr>
              <a:t>Project Technical officer/scientist</a:t>
            </a:r>
          </a:p>
          <a:p>
            <a:r>
              <a:rPr lang="en-US" sz="2400" dirty="0">
                <a:latin typeface="Times New Roman" pitchFamily="18" charset="0"/>
                <a:cs typeface="Times New Roman" pitchFamily="18" charset="0"/>
              </a:rPr>
              <a:t>Type: project based (Through ICMR, DBT, CDSA, NIV, NCL and NARI)</a:t>
            </a:r>
          </a:p>
          <a:p>
            <a:r>
              <a:rPr lang="en-US" sz="2400" dirty="0">
                <a:latin typeface="Times New Roman" pitchFamily="18" charset="0"/>
                <a:cs typeface="Times New Roman" pitchFamily="18" charset="0"/>
              </a:rPr>
              <a:t>Stipend:  40,000 per month (Fresher)</a:t>
            </a:r>
          </a:p>
          <a:p>
            <a:pPr>
              <a:buNone/>
            </a:pPr>
            <a:r>
              <a:rPr lang="en-US" sz="2400" dirty="0">
                <a:latin typeface="Times New Roman" pitchFamily="18" charset="0"/>
                <a:cs typeface="Times New Roman" pitchFamily="18" charset="0"/>
              </a:rPr>
              <a:t>                Salary no bar (Experience based)</a:t>
            </a:r>
          </a:p>
          <a:p>
            <a:endParaRPr lang="en-US"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pPr lvl="0"/>
            <a:r>
              <a:rPr lang="en-US" sz="2400" dirty="0">
                <a:solidFill>
                  <a:srgbClr val="002060"/>
                </a:solidFill>
                <a:latin typeface="Times New Roman" pitchFamily="18" charset="0"/>
                <a:cs typeface="Times New Roman" pitchFamily="18" charset="0"/>
              </a:rPr>
              <a:t>RESEPONSBILITIES OF CLINICAL PHARMACIST</a:t>
            </a:r>
            <a:br>
              <a:rPr lang="en-US" dirty="0">
                <a:solidFill>
                  <a:srgbClr val="002060"/>
                </a:solidFill>
              </a:rPr>
            </a:br>
            <a:endParaRPr lang="en-US" dirty="0">
              <a:solidFill>
                <a:srgbClr val="002060"/>
              </a:solidFill>
            </a:endParaRPr>
          </a:p>
        </p:txBody>
      </p:sp>
      <p:sp>
        <p:nvSpPr>
          <p:cNvPr id="3" name="Content Placeholder 2"/>
          <p:cNvSpPr>
            <a:spLocks noGrp="1"/>
          </p:cNvSpPr>
          <p:nvPr>
            <p:ph idx="1"/>
          </p:nvPr>
        </p:nvSpPr>
        <p:spPr/>
        <p:txBody>
          <a:bodyPr>
            <a:normAutofit lnSpcReduction="10000"/>
          </a:bodyPr>
          <a:lstStyle/>
          <a:p>
            <a:r>
              <a:rPr lang="en-US" sz="2400" dirty="0">
                <a:latin typeface="Times New Roman" pitchFamily="18" charset="0"/>
                <a:cs typeface="Times New Roman" pitchFamily="18" charset="0"/>
              </a:rPr>
              <a:t>Develop clinical pharmacy programs according to policies and regulations.</a:t>
            </a:r>
          </a:p>
          <a:p>
            <a:r>
              <a:rPr lang="en-US" sz="2400" dirty="0">
                <a:latin typeface="Times New Roman" pitchFamily="18" charset="0"/>
                <a:cs typeface="Times New Roman" pitchFamily="18" charset="0"/>
              </a:rPr>
              <a:t>Review records of patients to determine the appropriateness of medication therapy.</a:t>
            </a:r>
          </a:p>
          <a:p>
            <a:r>
              <a:rPr lang="en-US" sz="2400" dirty="0">
                <a:latin typeface="Times New Roman" pitchFamily="18" charset="0"/>
                <a:cs typeface="Times New Roman" pitchFamily="18" charset="0"/>
              </a:rPr>
              <a:t>Evaluate patient's condition to ensure all issues are being treated.</a:t>
            </a:r>
          </a:p>
          <a:p>
            <a:r>
              <a:rPr lang="en-US" sz="2400" dirty="0">
                <a:latin typeface="Times New Roman" pitchFamily="18" charset="0"/>
                <a:cs typeface="Times New Roman" pitchFamily="18" charset="0"/>
              </a:rPr>
              <a:t>Identify untreated health problems and refer patients to appropriate physicians</a:t>
            </a:r>
          </a:p>
          <a:p>
            <a:r>
              <a:rPr lang="en-US" sz="2400" dirty="0">
                <a:latin typeface="Times New Roman" pitchFamily="18" charset="0"/>
                <a:cs typeface="Times New Roman" pitchFamily="18" charset="0"/>
              </a:rPr>
              <a:t>Develop effective medication plans that minimize the risk of adverse side-effects</a:t>
            </a:r>
          </a:p>
          <a:p>
            <a:r>
              <a:rPr lang="en-US" sz="2400" dirty="0">
                <a:latin typeface="Times New Roman" pitchFamily="18" charset="0"/>
                <a:cs typeface="Times New Roman" pitchFamily="18" charset="0"/>
              </a:rPr>
              <a:t>Consult on dosages, medication substances etc.</a:t>
            </a:r>
          </a:p>
          <a:p>
            <a:r>
              <a:rPr lang="en-US" sz="2400" dirty="0">
                <a:latin typeface="Times New Roman" pitchFamily="18" charset="0"/>
                <a:cs typeface="Times New Roman" pitchFamily="18" charset="0"/>
              </a:rPr>
              <a:t>Advise on the correct administration of drugs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sz="2400" dirty="0">
                <a:solidFill>
                  <a:srgbClr val="FF0000"/>
                </a:solidFill>
                <a:latin typeface="Times New Roman" pitchFamily="18" charset="0"/>
                <a:cs typeface="Times New Roman" pitchFamily="18" charset="0"/>
              </a:rPr>
              <a:t>JOBS IN CLINICAL RESEARCH</a:t>
            </a:r>
          </a:p>
          <a:p>
            <a:pPr>
              <a:buNone/>
            </a:pPr>
            <a:r>
              <a:rPr lang="en-US" sz="2400" dirty="0">
                <a:latin typeface="Times New Roman" pitchFamily="18" charset="0"/>
                <a:cs typeface="Times New Roman" pitchFamily="18" charset="0"/>
              </a:rPr>
              <a:t>      Pharmacovigilence</a:t>
            </a:r>
          </a:p>
          <a:p>
            <a:pPr>
              <a:buNone/>
            </a:pPr>
            <a:r>
              <a:rPr lang="en-US" sz="2400" dirty="0">
                <a:latin typeface="Times New Roman" pitchFamily="18" charset="0"/>
                <a:cs typeface="Times New Roman" pitchFamily="18" charset="0"/>
              </a:rPr>
              <a:t>      Salary: 30,000 per month</a:t>
            </a:r>
          </a:p>
          <a:p>
            <a:r>
              <a:rPr lang="en-US" sz="2400" dirty="0">
                <a:solidFill>
                  <a:srgbClr val="FF0000"/>
                </a:solidFill>
                <a:latin typeface="Times New Roman" pitchFamily="18" charset="0"/>
                <a:cs typeface="Times New Roman" pitchFamily="18" charset="0"/>
              </a:rPr>
              <a:t>HEALTH ECONOMICES AND OUTCOMES RESEARCH (HEOR)</a:t>
            </a:r>
          </a:p>
          <a:p>
            <a:pPr>
              <a:buNone/>
            </a:pPr>
            <a:r>
              <a:rPr lang="en-US" sz="2400" dirty="0">
                <a:latin typeface="Times New Roman" pitchFamily="18" charset="0"/>
                <a:cs typeface="Times New Roman" pitchFamily="18" charset="0"/>
              </a:rPr>
              <a:t>               Jr.Analyst: 30,000 per month (Fresher)</a:t>
            </a:r>
          </a:p>
          <a:p>
            <a:pPr>
              <a:buNone/>
            </a:pPr>
            <a:r>
              <a:rPr lang="en-US" sz="2400" dirty="0">
                <a:latin typeface="Times New Roman" pitchFamily="18" charset="0"/>
                <a:cs typeface="Times New Roman" pitchFamily="18" charset="0"/>
              </a:rPr>
              <a:t>                Salary no bar (Experience based)</a:t>
            </a:r>
          </a:p>
          <a:p>
            <a:r>
              <a:rPr lang="en-US" sz="2400" dirty="0">
                <a:solidFill>
                  <a:srgbClr val="FF0000"/>
                </a:solidFill>
                <a:latin typeface="Times New Roman" pitchFamily="18" charset="0"/>
                <a:cs typeface="Times New Roman" pitchFamily="18" charset="0"/>
              </a:rPr>
              <a:t>MEDICAL SCIENCE LIASON</a:t>
            </a:r>
          </a:p>
          <a:p>
            <a:pPr>
              <a:buNone/>
            </a:pPr>
            <a:r>
              <a:rPr lang="en-US" sz="2400" dirty="0">
                <a:latin typeface="Times New Roman" pitchFamily="18" charset="0"/>
                <a:cs typeface="Times New Roman" pitchFamily="18" charset="0"/>
              </a:rPr>
              <a:t>           MSL: 50,000 (Fresher)</a:t>
            </a:r>
          </a:p>
          <a:p>
            <a:pPr>
              <a:buNone/>
            </a:pPr>
            <a:r>
              <a:rPr lang="en-US" sz="2400" dirty="0">
                <a:latin typeface="Times New Roman" pitchFamily="18" charset="0"/>
                <a:cs typeface="Times New Roman" pitchFamily="18" charset="0"/>
              </a:rPr>
              <a:t>           Salary no bar (Experience based)</a:t>
            </a:r>
          </a:p>
          <a:p>
            <a:r>
              <a:rPr lang="en-US" sz="2400" dirty="0">
                <a:solidFill>
                  <a:srgbClr val="FF0000"/>
                </a:solidFill>
                <a:latin typeface="Times New Roman" pitchFamily="18" charset="0"/>
                <a:cs typeface="Times New Roman" pitchFamily="18" charset="0"/>
              </a:rPr>
              <a:t>HEALTH INFORMATICS/BIOMEDICAL INFORMATICS</a:t>
            </a:r>
          </a:p>
          <a:p>
            <a:pPr>
              <a:buNone/>
            </a:pPr>
            <a:r>
              <a:rPr lang="en-US" sz="2400" dirty="0">
                <a:latin typeface="Times New Roman" pitchFamily="18" charset="0"/>
                <a:cs typeface="Times New Roman" pitchFamily="18" charset="0"/>
              </a:rPr>
              <a:t>           Salary: 50,000 (Fresher)</a:t>
            </a:r>
          </a:p>
          <a:p>
            <a:pPr>
              <a:buNone/>
            </a:pPr>
            <a:r>
              <a:rPr lang="en-US" sz="2400" dirty="0">
                <a:latin typeface="Times New Roman" pitchFamily="18" charset="0"/>
                <a:cs typeface="Times New Roman" pitchFamily="18" charset="0"/>
              </a:rPr>
              <a:t>           Salary no bar (Experience based)</a:t>
            </a:r>
          </a:p>
          <a:p>
            <a:endParaRPr lang="en-US" sz="24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457200"/>
            <a:ext cx="8229600" cy="5668963"/>
          </a:xfrm>
        </p:spPr>
        <p:txBody>
          <a:bodyPr>
            <a:normAutofit/>
          </a:bodyPr>
          <a:lstStyle/>
          <a:p>
            <a:r>
              <a:rPr lang="en-US" sz="2400" dirty="0">
                <a:solidFill>
                  <a:srgbClr val="FF0000"/>
                </a:solidFill>
                <a:latin typeface="Times New Roman" pitchFamily="18" charset="0"/>
                <a:cs typeface="Times New Roman" pitchFamily="18" charset="0"/>
              </a:rPr>
              <a:t>MEDICAL WRITING/ SCIENTIFIC WRITING</a:t>
            </a:r>
          </a:p>
          <a:p>
            <a:pPr>
              <a:buNone/>
            </a:pPr>
            <a:r>
              <a:rPr lang="en-US" sz="2400" dirty="0">
                <a:latin typeface="Times New Roman" pitchFamily="18" charset="0"/>
                <a:cs typeface="Times New Roman" pitchFamily="18" charset="0"/>
              </a:rPr>
              <a:t>              Salary: 30,000 (Fresher)</a:t>
            </a:r>
          </a:p>
          <a:p>
            <a:pPr>
              <a:buNone/>
            </a:pPr>
            <a:r>
              <a:rPr lang="en-US" sz="2400" dirty="0">
                <a:latin typeface="Times New Roman" pitchFamily="18" charset="0"/>
                <a:cs typeface="Times New Roman" pitchFamily="18" charset="0"/>
              </a:rPr>
              <a:t>              Salary no bar (Experience based)</a:t>
            </a:r>
          </a:p>
          <a:p>
            <a:r>
              <a:rPr lang="en-US" sz="2400" dirty="0">
                <a:solidFill>
                  <a:srgbClr val="FF0000"/>
                </a:solidFill>
                <a:latin typeface="Times New Roman" pitchFamily="18" charset="0"/>
                <a:cs typeface="Times New Roman" pitchFamily="18" charset="0"/>
              </a:rPr>
              <a:t>MEDICAL AFFAIRS</a:t>
            </a:r>
          </a:p>
          <a:p>
            <a:pPr>
              <a:buNone/>
            </a:pPr>
            <a:r>
              <a:rPr lang="en-US" dirty="0"/>
              <a:t>              </a:t>
            </a:r>
            <a:r>
              <a:rPr lang="en-US" sz="2400" dirty="0">
                <a:latin typeface="Times New Roman" pitchFamily="18" charset="0"/>
                <a:cs typeface="Times New Roman" pitchFamily="18" charset="0"/>
              </a:rPr>
              <a:t>Salary: 30,000 (Fresher)</a:t>
            </a:r>
          </a:p>
          <a:p>
            <a:pPr>
              <a:buNone/>
            </a:pPr>
            <a:r>
              <a:rPr lang="en-US" sz="2400" dirty="0">
                <a:latin typeface="Times New Roman" pitchFamily="18" charset="0"/>
                <a:cs typeface="Times New Roman" pitchFamily="18" charset="0"/>
              </a:rPr>
              <a:t>                 Salary no bar (Experience based)</a:t>
            </a:r>
          </a:p>
          <a:p>
            <a:r>
              <a:rPr lang="en-US" sz="2400" dirty="0">
                <a:solidFill>
                  <a:srgbClr val="FF0000"/>
                </a:solidFill>
                <a:latin typeface="Times New Roman" pitchFamily="18" charset="0"/>
                <a:cs typeface="Times New Roman" pitchFamily="18" charset="0"/>
              </a:rPr>
              <a:t>ACADEMICS</a:t>
            </a:r>
          </a:p>
          <a:p>
            <a:pPr>
              <a:buNone/>
            </a:pPr>
            <a:r>
              <a:rPr lang="en-US" dirty="0"/>
              <a:t>            </a:t>
            </a:r>
            <a:r>
              <a:rPr lang="en-US" sz="2400" dirty="0">
                <a:latin typeface="Times New Roman" pitchFamily="18" charset="0"/>
                <a:cs typeface="Times New Roman" pitchFamily="18" charset="0"/>
              </a:rPr>
              <a:t>Salary: 27,000 – Assistant professor</a:t>
            </a:r>
            <a:endParaRPr lang="en-US" dirty="0">
              <a:latin typeface="Times New Roman" pitchFamily="18" charset="0"/>
              <a:cs typeface="Times New Roman" pitchFamily="18" charset="0"/>
            </a:endParaRPr>
          </a:p>
          <a:p>
            <a:r>
              <a:rPr lang="en-US" sz="2400" dirty="0">
                <a:solidFill>
                  <a:srgbClr val="FF0000"/>
                </a:solidFill>
                <a:latin typeface="Times New Roman" pitchFamily="18" charset="0"/>
                <a:cs typeface="Times New Roman" pitchFamily="18" charset="0"/>
              </a:rPr>
              <a:t>MEDICAL CODING</a:t>
            </a:r>
          </a:p>
          <a:p>
            <a:pPr>
              <a:buNone/>
            </a:pPr>
            <a:r>
              <a:rPr lang="en-US" dirty="0"/>
              <a:t>             </a:t>
            </a:r>
            <a:r>
              <a:rPr lang="en-US" sz="2400" dirty="0">
                <a:latin typeface="Times New Roman" pitchFamily="18" charset="0"/>
                <a:cs typeface="Times New Roman" pitchFamily="18" charset="0"/>
              </a:rPr>
              <a:t>Salary: 20,000 (Fresher)</a:t>
            </a:r>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447800"/>
          </a:xfrm>
        </p:spPr>
        <p:txBody>
          <a:bodyPr>
            <a:normAutofit fontScale="90000"/>
          </a:bodyPr>
          <a:lstStyle/>
          <a:p>
            <a:r>
              <a:rPr lang="en-US" sz="2700" dirty="0">
                <a:solidFill>
                  <a:srgbClr val="FF0000"/>
                </a:solidFill>
                <a:latin typeface="Times New Roman" pitchFamily="18" charset="0"/>
                <a:cs typeface="Times New Roman" pitchFamily="18" charset="0"/>
              </a:rPr>
              <a:t>COMPETATIVE EXAMINATIONS AFTER PHARM.D COURSE IN INDIA AND ABROAD</a:t>
            </a:r>
            <a:br>
              <a:rPr lang="en-US" sz="2700" dirty="0">
                <a:solidFill>
                  <a:srgbClr val="FF0000"/>
                </a:solidFill>
                <a:latin typeface="Times New Roman" pitchFamily="18" charset="0"/>
                <a:cs typeface="Times New Roman" pitchFamily="18" charset="0"/>
              </a:rPr>
            </a:br>
            <a:br>
              <a:rPr lang="en-US" dirty="0"/>
            </a:br>
            <a:r>
              <a:rPr lang="en-US" dirty="0"/>
              <a:t> </a:t>
            </a:r>
            <a:br>
              <a:rPr lang="en-US" dirty="0"/>
            </a:br>
            <a:r>
              <a:rPr lang="en-US" dirty="0"/>
              <a:t> </a:t>
            </a:r>
            <a:br>
              <a:rPr lang="en-US" dirty="0"/>
            </a:br>
            <a:endParaRPr lang="en-US" dirty="0"/>
          </a:p>
        </p:txBody>
      </p:sp>
      <p:sp>
        <p:nvSpPr>
          <p:cNvPr id="3" name="Content Placeholder 2"/>
          <p:cNvSpPr>
            <a:spLocks noGrp="1"/>
          </p:cNvSpPr>
          <p:nvPr>
            <p:ph idx="1"/>
          </p:nvPr>
        </p:nvSpPr>
        <p:spPr/>
        <p:txBody>
          <a:bodyPr>
            <a:normAutofit/>
          </a:bodyPr>
          <a:lstStyle/>
          <a:p>
            <a:pPr>
              <a:buFont typeface="Wingdings" pitchFamily="2" charset="2"/>
              <a:buChar char="v"/>
            </a:pPr>
            <a:r>
              <a:rPr lang="en-US" sz="2000" dirty="0">
                <a:solidFill>
                  <a:srgbClr val="00B050"/>
                </a:solidFill>
                <a:latin typeface="Times New Roman" pitchFamily="18" charset="0"/>
                <a:cs typeface="Times New Roman" pitchFamily="18" charset="0"/>
              </a:rPr>
              <a:t>WHAT ARE THE EXAM COURSES AFTER PHARM.D IN INDIA</a:t>
            </a:r>
          </a:p>
          <a:p>
            <a:pPr>
              <a:buNone/>
            </a:pPr>
            <a:endParaRPr lang="en-US" sz="2000" dirty="0">
              <a:solidFill>
                <a:srgbClr val="00B050"/>
              </a:solidFill>
              <a:latin typeface="Times New Roman" pitchFamily="18" charset="0"/>
              <a:cs typeface="Times New Roman" pitchFamily="18" charset="0"/>
            </a:endParaRPr>
          </a:p>
          <a:p>
            <a:pPr>
              <a:buFont typeface="Wingdings" pitchFamily="2" charset="2"/>
              <a:buChar char="Ø"/>
            </a:pPr>
            <a:r>
              <a:rPr lang="en-US" sz="2400" dirty="0">
                <a:latin typeface="Times New Roman" pitchFamily="18" charset="0"/>
                <a:cs typeface="Times New Roman" pitchFamily="18" charset="0"/>
              </a:rPr>
              <a:t>After completion of Pharm.D people work as faculty in colleges</a:t>
            </a:r>
          </a:p>
          <a:p>
            <a:pPr>
              <a:buFont typeface="Wingdings" pitchFamily="2" charset="2"/>
              <a:buChar char="Ø"/>
            </a:pPr>
            <a:r>
              <a:rPr lang="en-US" sz="2400" dirty="0">
                <a:latin typeface="Times New Roman" pitchFamily="18" charset="0"/>
                <a:cs typeface="Times New Roman" pitchFamily="18" charset="0"/>
              </a:rPr>
              <a:t>Jobs like medical coding, medical writing, pharmacovigilence, CRA, CRO</a:t>
            </a:r>
          </a:p>
          <a:p>
            <a:pPr>
              <a:buFont typeface="Wingdings" pitchFamily="2" charset="2"/>
              <a:buChar char="Ø"/>
            </a:pPr>
            <a:r>
              <a:rPr lang="en-US" sz="2400" dirty="0">
                <a:latin typeface="Times New Roman" pitchFamily="18" charset="0"/>
                <a:cs typeface="Times New Roman" pitchFamily="18" charset="0"/>
              </a:rPr>
              <a:t>Jobs in hospital such as clinical pharmacist, perusing PhD</a:t>
            </a:r>
          </a:p>
          <a:p>
            <a:pPr>
              <a:buFont typeface="Wingdings" pitchFamily="2" charset="2"/>
              <a:buChar char="Ø"/>
            </a:pPr>
            <a:r>
              <a:rPr lang="en-US" sz="2400" dirty="0">
                <a:latin typeface="Times New Roman" pitchFamily="18" charset="0"/>
                <a:cs typeface="Times New Roman" pitchFamily="18" charset="0"/>
              </a:rPr>
              <a:t>There is also opportunity to appear for UGC.NET EXAM (JRF, SRF)</a:t>
            </a:r>
          </a:p>
          <a:p>
            <a:pPr>
              <a:buFont typeface="Wingdings" pitchFamily="2" charset="2"/>
              <a:buChar char="Ø"/>
            </a:pPr>
            <a:r>
              <a:rPr lang="en-US" sz="2400" dirty="0">
                <a:latin typeface="Times New Roman" pitchFamily="18" charset="0"/>
                <a:cs typeface="Times New Roman" pitchFamily="18" charset="0"/>
              </a:rPr>
              <a:t>There is also opportunity to appear for ICMR, DBT, CDSA, NIV, NCL and NARI)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534400" cy="6629400"/>
          </a:xfrm>
        </p:spPr>
        <p:txBody>
          <a:bodyPr>
            <a:normAutofit/>
          </a:bodyPr>
          <a:lstStyle/>
          <a:p>
            <a:pPr>
              <a:buNone/>
            </a:pPr>
            <a:r>
              <a:rPr lang="en-US" sz="2800" dirty="0">
                <a:latin typeface="Times New Roman" pitchFamily="18" charset="0"/>
                <a:cs typeface="Times New Roman" pitchFamily="18" charset="0"/>
              </a:rPr>
              <a:t>There is also opportunity to appear for </a:t>
            </a:r>
          </a:p>
          <a:p>
            <a:pPr>
              <a:buFont typeface="Wingdings" pitchFamily="2" charset="2"/>
              <a:buChar char="Ø"/>
            </a:pPr>
            <a:r>
              <a:rPr lang="en-US" dirty="0"/>
              <a:t> </a:t>
            </a:r>
            <a:r>
              <a:rPr lang="en-US" sz="2400" dirty="0">
                <a:latin typeface="Times New Roman" pitchFamily="18" charset="0"/>
                <a:cs typeface="Times New Roman" pitchFamily="18" charset="0"/>
              </a:rPr>
              <a:t>Indian Council of Medical Research, New Delhi (ICMR)</a:t>
            </a:r>
          </a:p>
          <a:p>
            <a:pPr>
              <a:buFont typeface="Wingdings" pitchFamily="2" charset="2"/>
              <a:buChar char="Ø"/>
            </a:pPr>
            <a:r>
              <a:rPr lang="en-US" sz="2400" dirty="0">
                <a:latin typeface="Times New Roman" pitchFamily="18" charset="0"/>
                <a:cs typeface="Times New Roman" pitchFamily="18" charset="0"/>
              </a:rPr>
              <a:t> Department of Biotechnology (DBT)</a:t>
            </a:r>
          </a:p>
          <a:p>
            <a:pPr>
              <a:buFont typeface="Wingdings" pitchFamily="2" charset="2"/>
              <a:buChar char="Ø"/>
            </a:pPr>
            <a:r>
              <a:rPr lang="en-US" sz="2400" dirty="0">
                <a:latin typeface="Times New Roman" pitchFamily="18" charset="0"/>
                <a:cs typeface="Times New Roman" pitchFamily="18" charset="0"/>
              </a:rPr>
              <a:t> Clinical Development Services Agency (CDSA)</a:t>
            </a:r>
          </a:p>
          <a:p>
            <a:pPr>
              <a:buFont typeface="Wingdings" pitchFamily="2" charset="2"/>
              <a:buChar char="Ø"/>
            </a:pPr>
            <a:r>
              <a:rPr lang="en-US" sz="2400" dirty="0">
                <a:latin typeface="Times New Roman" pitchFamily="18" charset="0"/>
                <a:cs typeface="Times New Roman" pitchFamily="18" charset="0"/>
              </a:rPr>
              <a:t>  National Institute of Virology (NIV)</a:t>
            </a:r>
          </a:p>
          <a:p>
            <a:pPr>
              <a:buFont typeface="Wingdings" pitchFamily="2" charset="2"/>
              <a:buChar char="Ø"/>
            </a:pPr>
            <a:r>
              <a:rPr lang="en-US" sz="2400" dirty="0">
                <a:latin typeface="Times New Roman" pitchFamily="18" charset="0"/>
                <a:cs typeface="Times New Roman" pitchFamily="18" charset="0"/>
              </a:rPr>
              <a:t> National Chemical Laboratory – </a:t>
            </a:r>
            <a:r>
              <a:rPr lang="en-US" sz="2400" dirty="0" err="1">
                <a:latin typeface="Times New Roman" pitchFamily="18" charset="0"/>
                <a:cs typeface="Times New Roman" pitchFamily="18" charset="0"/>
              </a:rPr>
              <a:t>Pune</a:t>
            </a:r>
            <a:endParaRPr lang="en-US" sz="2400" dirty="0">
              <a:latin typeface="Times New Roman" pitchFamily="18" charset="0"/>
              <a:cs typeface="Times New Roman" pitchFamily="18" charset="0"/>
            </a:endParaRPr>
          </a:p>
          <a:p>
            <a:pPr>
              <a:buFont typeface="Wingdings" pitchFamily="2" charset="2"/>
              <a:buChar char="Ø"/>
            </a:pPr>
            <a:r>
              <a:rPr lang="en-US" sz="2400" dirty="0">
                <a:latin typeface="Times New Roman" pitchFamily="18" charset="0"/>
                <a:cs typeface="Times New Roman" pitchFamily="18" charset="0"/>
              </a:rPr>
              <a:t>National AIDS Research Institute – </a:t>
            </a:r>
            <a:r>
              <a:rPr lang="en-US" sz="2400" dirty="0" err="1">
                <a:latin typeface="Times New Roman" pitchFamily="18" charset="0"/>
                <a:cs typeface="Times New Roman" pitchFamily="18" charset="0"/>
              </a:rPr>
              <a:t>Pune</a:t>
            </a:r>
            <a:endParaRPr lang="en-US" sz="2400" dirty="0">
              <a:latin typeface="Times New Roman" pitchFamily="18" charset="0"/>
              <a:cs typeface="Times New Roman" pitchFamily="18" charset="0"/>
            </a:endParaRPr>
          </a:p>
          <a:p>
            <a:pPr>
              <a:buFont typeface="Wingdings" pitchFamily="2" charset="2"/>
              <a:buChar char="Ø"/>
            </a:pPr>
            <a:r>
              <a:rPr lang="en-US" sz="2400" dirty="0">
                <a:latin typeface="Times New Roman" pitchFamily="18" charset="0"/>
                <a:cs typeface="Times New Roman" pitchFamily="18" charset="0"/>
              </a:rPr>
              <a:t> Council of Scientific and Industrial Research (CSIR)</a:t>
            </a:r>
          </a:p>
          <a:p>
            <a:pPr>
              <a:buFont typeface="Wingdings" pitchFamily="2" charset="2"/>
              <a:buChar char="Ø"/>
            </a:pPr>
            <a:endParaRPr lang="en-US" sz="2400" dirty="0">
              <a:latin typeface="Times New Roman" pitchFamily="18" charset="0"/>
              <a:cs typeface="Times New Roman" pitchFamily="18" charset="0"/>
            </a:endParaRPr>
          </a:p>
          <a:p>
            <a:pPr>
              <a:buFont typeface="Wingdings" pitchFamily="2" charset="2"/>
              <a:buChar char="Ø"/>
            </a:pPr>
            <a:endParaRPr lang="en-US" sz="24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latin typeface="Times New Roman" pitchFamily="18" charset="0"/>
                <a:cs typeface="Times New Roman" pitchFamily="18" charset="0"/>
              </a:rPr>
              <a:t>MOST POPULAR OPTIONS TO TACK ON TO THAT DOCTOR OF PHARMACY DEGREE, SHOULD YOU CHOOSE TO RETURN TO SCHOOL FOR MORE FORMAL EDUCATION</a:t>
            </a:r>
          </a:p>
        </p:txBody>
      </p:sp>
      <p:sp>
        <p:nvSpPr>
          <p:cNvPr id="3" name="Content Placeholder 2"/>
          <p:cNvSpPr>
            <a:spLocks noGrp="1"/>
          </p:cNvSpPr>
          <p:nvPr>
            <p:ph idx="1"/>
          </p:nvPr>
        </p:nvSpPr>
        <p:spPr/>
        <p:txBody>
          <a:bodyPr/>
          <a:lstStyle/>
          <a:p>
            <a:r>
              <a:rPr lang="en-US" dirty="0"/>
              <a:t>MBA. ...</a:t>
            </a:r>
          </a:p>
          <a:p>
            <a:r>
              <a:rPr lang="en-US" dirty="0"/>
              <a:t>MPH. ...</a:t>
            </a:r>
          </a:p>
          <a:p>
            <a:r>
              <a:rPr lang="en-US" dirty="0"/>
              <a:t>MS or PhD in Informatics. ...</a:t>
            </a:r>
          </a:p>
          <a:p>
            <a:r>
              <a:rPr lang="en-US" dirty="0"/>
              <a:t>JD or Law Degree. ...</a:t>
            </a:r>
          </a:p>
          <a:p>
            <a:r>
              <a:rPr lang="en-US" dirty="0"/>
              <a:t>MS or PhD in Pharmacology. ...</a:t>
            </a:r>
          </a:p>
          <a:p>
            <a:r>
              <a:rPr lang="en-US" dirty="0"/>
              <a:t>MS or PhD in Social Administrative Sciences</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27038"/>
          </a:xfrm>
        </p:spPr>
        <p:txBody>
          <a:bodyPr>
            <a:normAutofit fontScale="90000"/>
          </a:bodyPr>
          <a:lstStyle/>
          <a:p>
            <a:r>
              <a:rPr lang="en-US" sz="2700" dirty="0">
                <a:solidFill>
                  <a:srgbClr val="00B050"/>
                </a:solidFill>
                <a:latin typeface="Times New Roman" pitchFamily="18" charset="0"/>
                <a:cs typeface="Times New Roman" pitchFamily="18" charset="0"/>
              </a:rPr>
              <a:t>WHICH ARE THE EXAMS AFTER A PHARM.D. FOR ABROAD</a:t>
            </a:r>
            <a:br>
              <a:rPr lang="en-US" dirty="0"/>
            </a:b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sz="2400" dirty="0">
                <a:latin typeface="Times New Roman" pitchFamily="18" charset="0"/>
                <a:cs typeface="Times New Roman" pitchFamily="18" charset="0"/>
              </a:rPr>
              <a:t>After completing Pharm. D one can sit in different Licensure Examinations of different countries.</a:t>
            </a:r>
          </a:p>
          <a:p>
            <a:pPr>
              <a:buFont typeface="Wingdings" pitchFamily="2" charset="2"/>
              <a:buChar char="Ø"/>
            </a:pPr>
            <a:r>
              <a:rPr lang="en-US" sz="2400" dirty="0">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NAPLEX is the Licensure program for USA,</a:t>
            </a:r>
          </a:p>
          <a:p>
            <a:r>
              <a:rPr lang="en-US" sz="2400" dirty="0">
                <a:latin typeface="Times New Roman" pitchFamily="18" charset="0"/>
                <a:cs typeface="Times New Roman" pitchFamily="18" charset="0"/>
              </a:rPr>
              <a:t> NAPLEX is North American Pharmacy Licensure Examination which measures your knowledge about pharmacy practice . Only 5 attempts are given to clear this exam… so you have to be very well versed in </a:t>
            </a:r>
            <a:r>
              <a:rPr lang="en-US" sz="2400" dirty="0" err="1">
                <a:latin typeface="Times New Roman" pitchFamily="18" charset="0"/>
                <a:cs typeface="Times New Roman" pitchFamily="18" charset="0"/>
              </a:rPr>
              <a:t>feild</a:t>
            </a:r>
            <a:r>
              <a:rPr lang="en-US" sz="2400" dirty="0">
                <a:latin typeface="Times New Roman" pitchFamily="18" charset="0"/>
                <a:cs typeface="Times New Roman" pitchFamily="18" charset="0"/>
              </a:rPr>
              <a:t> of pharmacy</a:t>
            </a:r>
          </a:p>
          <a:p>
            <a:r>
              <a:rPr lang="en-US" sz="2400" dirty="0">
                <a:latin typeface="Times New Roman" pitchFamily="18" charset="0"/>
                <a:cs typeface="Times New Roman" pitchFamily="18" charset="0"/>
              </a:rPr>
              <a:t>To participate in this exam you need to require ID proofs which is clearly mentioned in NABP website ( National Association Board of Pharmacy )</a:t>
            </a:r>
          </a:p>
          <a:p>
            <a:endParaRPr lang="en-US" sz="2400" b="1" dirty="0">
              <a:latin typeface="Times New Roman" pitchFamily="18" charset="0"/>
              <a:cs typeface="Times New Roman" pitchFamily="18" charset="0"/>
            </a:endParaRPr>
          </a:p>
          <a:p>
            <a:pPr>
              <a:buFont typeface="Wingdings" pitchFamily="2" charset="2"/>
              <a:buChar char="Ø"/>
            </a:pPr>
            <a:r>
              <a:rPr lang="en-US" sz="2400" b="1" dirty="0">
                <a:latin typeface="Times New Roman" pitchFamily="18" charset="0"/>
                <a:cs typeface="Times New Roman" pitchFamily="18" charset="0"/>
              </a:rPr>
              <a:t> PEBC(Pharmacy Education Board of Canada) conducts the exam for Canadian Licensure</a:t>
            </a:r>
            <a:r>
              <a:rPr lang="en-US" sz="2400" dirty="0">
                <a:latin typeface="Times New Roman" pitchFamily="18" charset="0"/>
                <a:cs typeface="Times New Roman" pitchFamily="18" charset="0"/>
              </a:rPr>
              <a:t>. Apart from these to there are many more countries like Australia, UK, Israel, UAE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00B050"/>
                </a:solidFill>
                <a:latin typeface="Times New Roman" pitchFamily="18" charset="0"/>
                <a:cs typeface="Times New Roman" pitchFamily="18" charset="0"/>
              </a:rPr>
              <a:t>WHAT CAN I DO AFTER PHARM D IN ABROAD?</a:t>
            </a:r>
            <a:br>
              <a:rPr lang="en-US" sz="2400" dirty="0">
                <a:solidFill>
                  <a:srgbClr val="00B050"/>
                </a:solidFill>
                <a:latin typeface="Times New Roman" pitchFamily="18" charset="0"/>
                <a:cs typeface="Times New Roman" pitchFamily="18" charset="0"/>
              </a:rPr>
            </a:br>
            <a:endParaRPr lang="en-US" sz="2400"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pPr>
              <a:buNone/>
            </a:pPr>
            <a:endParaRPr lang="en-US" dirty="0"/>
          </a:p>
          <a:p>
            <a:r>
              <a:rPr lang="en-US" b="1" dirty="0"/>
              <a:t>D degree can work as:</a:t>
            </a:r>
            <a:endParaRPr lang="en-US" dirty="0"/>
          </a:p>
          <a:p>
            <a:r>
              <a:rPr lang="en-US" dirty="0"/>
              <a:t>Retail Pharmacist.</a:t>
            </a:r>
          </a:p>
          <a:p>
            <a:r>
              <a:rPr lang="en-US" dirty="0"/>
              <a:t>Clinical Pharmacist.</a:t>
            </a:r>
          </a:p>
          <a:p>
            <a:r>
              <a:rPr lang="en-US" dirty="0"/>
              <a:t>Clinical Scientist for Research.</a:t>
            </a:r>
          </a:p>
          <a:p>
            <a:r>
              <a:rPr lang="en-US" dirty="0"/>
              <a:t>Patient Safety Physician.</a:t>
            </a:r>
          </a:p>
          <a:p>
            <a:r>
              <a:rPr lang="en-US" dirty="0"/>
              <a:t>Medical Science Liaison.</a:t>
            </a:r>
          </a:p>
          <a:p>
            <a:r>
              <a:rPr lang="en-US" dirty="0"/>
              <a:t>Scientific Director.</a:t>
            </a:r>
          </a:p>
          <a:p>
            <a:r>
              <a:rPr lang="en-US" dirty="0"/>
              <a:t>Medical Writer.</a:t>
            </a:r>
          </a:p>
          <a:p>
            <a:r>
              <a:rPr lang="en-US" dirty="0"/>
              <a:t>Clinical and Medical Affairs Director.</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main-qimg-9e571f3d2856e212d75c2a0c51596637.jpg"/>
          <p:cNvPicPr>
            <a:picLocks noChangeAspect="1" noChangeArrowheads="1"/>
          </p:cNvPicPr>
          <p:nvPr/>
        </p:nvPicPr>
        <p:blipFill>
          <a:blip r:embed="rId2"/>
          <a:srcRect/>
          <a:stretch>
            <a:fillRect/>
          </a:stretch>
        </p:blipFill>
        <p:spPr bwMode="auto">
          <a:xfrm>
            <a:off x="-10367963" y="-4933950"/>
            <a:ext cx="29879926" cy="167259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ank you Post Card Template | PosterMyWall"/>
          <p:cNvPicPr>
            <a:picLocks noChangeAspect="1" noChangeArrowheads="1"/>
          </p:cNvPicPr>
          <p:nvPr/>
        </p:nvPicPr>
        <p:blipFill>
          <a:blip r:embed="rId2"/>
          <a:srcRect/>
          <a:stretch>
            <a:fillRect/>
          </a:stretch>
        </p:blipFill>
        <p:spPr bwMode="auto">
          <a:xfrm>
            <a:off x="-152400" y="0"/>
            <a:ext cx="92964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Autofit/>
          </a:bodyPr>
          <a:lstStyle/>
          <a:p>
            <a:pPr lvl="0"/>
            <a:r>
              <a:rPr lang="en-US" sz="2400" dirty="0">
                <a:solidFill>
                  <a:srgbClr val="002060"/>
                </a:solidFill>
                <a:latin typeface="Times New Roman" pitchFamily="18" charset="0"/>
                <a:cs typeface="Times New Roman" pitchFamily="18" charset="0"/>
              </a:rPr>
              <a:t>RESEPONSBILITIES OF CLINICAL MANAGER</a:t>
            </a:r>
            <a:br>
              <a:rPr lang="en-US" sz="3600" dirty="0">
                <a:solidFill>
                  <a:srgbClr val="002060"/>
                </a:solidFill>
                <a:latin typeface="Times New Roman" pitchFamily="18" charset="0"/>
                <a:cs typeface="Times New Roman" pitchFamily="18" charset="0"/>
              </a:rPr>
            </a:br>
            <a:endParaRPr lang="en-US" sz="36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A clinical manager maintains responsibility for all administrative aspects of a clinical facility. Daily, you might be responsible for </a:t>
            </a:r>
            <a:r>
              <a:rPr lang="en-US" sz="2400" b="1" dirty="0">
                <a:latin typeface="Times New Roman" pitchFamily="18" charset="0"/>
                <a:cs typeface="Times New Roman" pitchFamily="18" charset="0"/>
              </a:rPr>
              <a:t>on boarding new employees, training existing employees, auditing clinic operations, establishing a budget, reviewing treatment plans, or communicating with executives</a:t>
            </a:r>
            <a:endParaRPr lang="en-US" sz="2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pPr lvl="0"/>
            <a:br>
              <a:rPr lang="en-US" sz="4000" dirty="0">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700" dirty="0">
                <a:solidFill>
                  <a:srgbClr val="002060"/>
                </a:solidFill>
                <a:latin typeface="Times New Roman" pitchFamily="18" charset="0"/>
                <a:cs typeface="Times New Roman" pitchFamily="18" charset="0"/>
              </a:rPr>
              <a:t>RESEPONSBILITIES OF HEAD OF THE PHARMACIST</a:t>
            </a:r>
            <a:br>
              <a:rPr lang="en-US" dirty="0">
                <a:solidFill>
                  <a:srgbClr val="002060"/>
                </a:solidFill>
              </a:rPr>
            </a:br>
            <a:endParaRPr lang="en-US" dirty="0">
              <a:solidFill>
                <a:srgbClr val="002060"/>
              </a:solidFill>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Pharmacy managers are responsible for </a:t>
            </a:r>
            <a:r>
              <a:rPr lang="en-US" sz="2400" b="1" dirty="0">
                <a:latin typeface="Times New Roman" pitchFamily="18" charset="0"/>
                <a:cs typeface="Times New Roman" pitchFamily="18" charset="0"/>
              </a:rPr>
              <a:t>overseeing the daily business operations of a pharmacy, including dispensing prescription medication and advising clients</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Other duties entail managing the pharmacy staff and the inventory, and ensuring the safe storage of prescription drugs and controlled substances.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002060"/>
                </a:solidFill>
                <a:latin typeface="Times New Roman" pitchFamily="18" charset="0"/>
                <a:cs typeface="Times New Roman" pitchFamily="18" charset="0"/>
              </a:rPr>
              <a:t>RESEPONSBILITIES OF DRUG INFORMATION PHARMACIST</a:t>
            </a:r>
            <a:br>
              <a:rPr lang="en-US"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b="1" dirty="0">
                <a:latin typeface="Times New Roman" pitchFamily="18" charset="0"/>
                <a:cs typeface="Times New Roman" pitchFamily="18" charset="0"/>
              </a:rPr>
              <a:t>To provide an organized database of specialized information on medicines and therapeutics to meet the drug information needs of practitioners</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To educate pharmacy students to serve as effective providers of medicines information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400" dirty="0">
                <a:solidFill>
                  <a:srgbClr val="002060"/>
                </a:solidFill>
                <a:latin typeface="Times New Roman" pitchFamily="18" charset="0"/>
                <a:cs typeface="Times New Roman" pitchFamily="18" charset="0"/>
              </a:rPr>
              <a:t>RESEPONSBILITIES OF RESEARCH ASSOCIATE</a:t>
            </a:r>
            <a:br>
              <a:rPr lang="en-US"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The primary duties of Research Associates are to </a:t>
            </a:r>
            <a:r>
              <a:rPr lang="en-US" sz="2400" b="1" dirty="0">
                <a:latin typeface="Times New Roman" pitchFamily="18" charset="0"/>
                <a:cs typeface="Times New Roman" pitchFamily="18" charset="0"/>
              </a:rPr>
              <a:t>plan and conduct research</a:t>
            </a:r>
            <a:r>
              <a:rPr lang="en-US" sz="2400" dirty="0">
                <a:latin typeface="Times New Roman" pitchFamily="18" charset="0"/>
                <a:cs typeface="Times New Roman" pitchFamily="18" charset="0"/>
              </a:rPr>
              <a:t>. Depending on the field, this can include things like managing data, conducting interviews and publishing research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dirty="0">
                <a:solidFill>
                  <a:srgbClr val="002060"/>
                </a:solidFill>
                <a:latin typeface="Times New Roman" pitchFamily="18" charset="0"/>
                <a:cs typeface="Times New Roman" pitchFamily="18" charset="0"/>
              </a:rPr>
              <a:t>RESEPONSBILITIES OF HOSPITAL ADMINISTRATOR</a:t>
            </a:r>
            <a:br>
              <a:rPr lang="en-US"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Hospital administrators are responsible for </a:t>
            </a:r>
            <a:r>
              <a:rPr lang="en-US" sz="2400" b="1" dirty="0">
                <a:latin typeface="Times New Roman" pitchFamily="18" charset="0"/>
                <a:cs typeface="Times New Roman" pitchFamily="18" charset="0"/>
              </a:rPr>
              <a:t>organizing and overseeing the health services and daily activities of a hospital or healthcare facility</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They manage staff and budgets, communicate between departments, and ensure adequate patient care amongst other duties. Completely free trial, no card required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1318</Words>
  <Application>Microsoft Office PowerPoint</Application>
  <PresentationFormat>On-screen Show (4:3)</PresentationFormat>
  <Paragraphs>216</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PHARM.D JOB OPPORTUNITIES IN ALL SECTORS IN INDIA AND COMPETITIVE EXAMINATIONS AFTER PHARM.D COURSE </vt:lpstr>
      <vt:lpstr>PHARM.D JOB OPPORTUNITIES IN ALL SECTORS IN INDIA </vt:lpstr>
      <vt:lpstr>HEALTH CARE SECTOR </vt:lpstr>
      <vt:lpstr>RESEPONSBILITIES OF CLINICAL PHARMACIST </vt:lpstr>
      <vt:lpstr>RESEPONSBILITIES OF CLINICAL MANAGER </vt:lpstr>
      <vt:lpstr>  RESEPONSBILITIES OF HEAD OF THE PHARMACIST </vt:lpstr>
      <vt:lpstr>RESEPONSBILITIES OF DRUG INFORMATION PHARMACIST </vt:lpstr>
      <vt:lpstr>RESEPONSBILITIES OF RESEARCH ASSOCIATE </vt:lpstr>
      <vt:lpstr>RESEPONSBILITIES OF HOSPITAL ADMINISTRATOR </vt:lpstr>
      <vt:lpstr>PHARMACEUTICAL INDUSTRIES </vt:lpstr>
      <vt:lpstr>NEW DRUG DEVELOPMENT </vt:lpstr>
      <vt:lpstr>MEDICAL INFORMATION   </vt:lpstr>
      <vt:lpstr>MEDICAL ADVISER </vt:lpstr>
      <vt:lpstr>MEDICAL WRITER </vt:lpstr>
      <vt:lpstr>MEDICAL PUBLICATIONS </vt:lpstr>
      <vt:lpstr>PHARMACOVIGILENCE </vt:lpstr>
      <vt:lpstr>CLINICAL OPERATIONS DEVELOPMENT </vt:lpstr>
      <vt:lpstr>CLINICAL DATA MANAGEMENT </vt:lpstr>
      <vt:lpstr>DRUG REGULATION OFFICER </vt:lpstr>
      <vt:lpstr>MEDICAL MARKETING RESEARCH </vt:lpstr>
      <vt:lpstr>CLINICAL RESEARCH ORGANIZATIONS </vt:lpstr>
      <vt:lpstr>COMMUNITY PHARMACIST (CLINICAL TEAM LEADER) </vt:lpstr>
      <vt:lpstr>CLINICAL RESEARCH ASSOCIATE </vt:lpstr>
      <vt:lpstr>CLINICAL TRIAL SIDE MANAGER </vt:lpstr>
      <vt:lpstr>PROGRAMMING MANAGER </vt:lpstr>
      <vt:lpstr>PUBLIC HEALTH  SECTOR </vt:lpstr>
      <vt:lpstr>COMMUNITY PHARMACIST (INDIVIDUAL PHARMACIST, CHAIN PHARMACIST) </vt:lpstr>
      <vt:lpstr>PROJECTOR LEADERS (NATIONAL AND INTERNATIONAL PROJECTS) </vt:lpstr>
      <vt:lpstr>RESEARCH AND DEVELOPMENT </vt:lpstr>
      <vt:lpstr>PHARMACOKINETICS</vt:lpstr>
      <vt:lpstr>PHARMACODYNAMICS</vt:lpstr>
      <vt:lpstr>BIOAVAILABILITY</vt:lpstr>
      <vt:lpstr>BIOEQUIVALENCE</vt:lpstr>
      <vt:lpstr>INSURANCE COMPANIES </vt:lpstr>
      <vt:lpstr>MEDICAL ADVISER</vt:lpstr>
      <vt:lpstr>ACADEMICS </vt:lpstr>
      <vt:lpstr>HIGHEST PAYING JOBS FOR PHARM.D IN INDIA   </vt:lpstr>
      <vt:lpstr>PowerPoint Presentation</vt:lpstr>
      <vt:lpstr>PowerPoint Presentation</vt:lpstr>
      <vt:lpstr>PowerPoint Presentation</vt:lpstr>
      <vt:lpstr>PowerPoint Presentation</vt:lpstr>
      <vt:lpstr>COMPETATIVE EXAMINATIONS AFTER PHARM.D COURSE IN INDIA AND ABROAD      </vt:lpstr>
      <vt:lpstr>PowerPoint Presentation</vt:lpstr>
      <vt:lpstr>MOST POPULAR OPTIONS TO TACK ON TO THAT DOCTOR OF PHARMACY DEGREE, SHOULD YOU CHOOSE TO RETURN TO SCHOOL FOR MORE FORMAL EDUCATION</vt:lpstr>
      <vt:lpstr>WHICH ARE THE EXAMS AFTER A PHARM.D. FOR ABROAD  </vt:lpstr>
      <vt:lpstr>WHAT CAN I DO AFTER PHARM D IN ABROAD?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PHARM.D JOB OPPORTUNITIES IN ALL SECTORS IN INDIA AND COMPETITIVE EXAMINATIONS AFTER PHARM.D COURSE </dc:title>
  <dc:creator>DELL</dc:creator>
  <cp:lastModifiedBy>Unknown User</cp:lastModifiedBy>
  <cp:revision>43</cp:revision>
  <dcterms:created xsi:type="dcterms:W3CDTF">2006-08-16T00:00:00Z</dcterms:created>
  <dcterms:modified xsi:type="dcterms:W3CDTF">2023-05-28T16:30:50Z</dcterms:modified>
</cp:coreProperties>
</file>