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7" r:id="rId3"/>
    <p:sldId id="287" r:id="rId4"/>
    <p:sldId id="288" r:id="rId5"/>
    <p:sldId id="322" r:id="rId6"/>
    <p:sldId id="310" r:id="rId7"/>
    <p:sldId id="311" r:id="rId8"/>
    <p:sldId id="312" r:id="rId9"/>
  </p:sldIdLst>
  <p:sldSz cx="9144000" cy="5143500" type="screen16x9"/>
  <p:notesSz cx="6858000" cy="9144000"/>
  <p:embeddedFontLst>
    <p:embeddedFont>
      <p:font typeface="Cooper Black" pitchFamily="18" charset="0"/>
      <p:regular r:id="rId11"/>
    </p:embeddedFont>
    <p:embeddedFont>
      <p:font typeface="Dosis" charset="0"/>
      <p:regular r:id="rId12"/>
      <p:bold r:id="rId13"/>
    </p:embeddedFont>
    <p:embeddedFont>
      <p:font typeface="Yu Gothic UI Semibold" pitchFamily="34" charset="-128"/>
      <p:bold r:id="rId14"/>
    </p:embeddedFont>
    <p:embeddedFont>
      <p:font typeface="Source Sans Pro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C1631D5D-70B8-48C1-9EB5-FB0A9DC6D88B}">
  <a:tblStyle styleId="{C1631D5D-70B8-48C1-9EB5-FB0A9DC6D8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9" d="100"/>
          <a:sy n="89" d="100"/>
        </p:scale>
        <p:origin x="-846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8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Dosis"/>
              <a:buNone/>
              <a:defRPr sz="2400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ource Sans Pro"/>
              <a:buChar char="▹"/>
              <a:defRPr sz="30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⬩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⬞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●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○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ource Sans Pro"/>
              <a:buChar char="■"/>
              <a:def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4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britannica.com/science/antioxidant" TargetMode="External"/><Relationship Id="rId4" Type="http://schemas.openxmlformats.org/officeDocument/2006/relationships/hyperlink" Target="https://www.britannica.com/science/phenol-formaldehyde-resi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72;p12"/>
          <p:cNvSpPr txBox="1">
            <a:spLocks noGrp="1"/>
          </p:cNvSpPr>
          <p:nvPr>
            <p:ph type="ctrTitle"/>
          </p:nvPr>
        </p:nvSpPr>
        <p:spPr>
          <a:xfrm>
            <a:off x="0" y="142858"/>
            <a:ext cx="9144000" cy="714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4400" dirty="0" smtClean="0">
                <a:latin typeface="Cooper Black" pitchFamily="18" charset="0"/>
              </a:rPr>
              <a:t>PHENOLS</a:t>
            </a:r>
            <a:endParaRPr lang="en-IN" sz="4400" dirty="0">
              <a:latin typeface="Cooper Black" pitchFamily="18" charset="0"/>
            </a:endParaRPr>
          </a:p>
        </p:txBody>
      </p:sp>
      <p:pic>
        <p:nvPicPr>
          <p:cNvPr id="12" name="Picture 5" descr="C:\Users\vamsi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000114"/>
            <a:ext cx="1100675" cy="1285884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643042" y="2428874"/>
            <a:ext cx="6092825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chemeClr val="accent1"/>
              </a:buClr>
              <a:buSzPct val="70000"/>
              <a:defRPr/>
            </a:pPr>
            <a:r>
              <a:rPr lang="en-IN" sz="20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PRESENTED BY </a:t>
            </a:r>
          </a:p>
          <a:p>
            <a:pPr marL="342900" lvl="0" indent="-342900" algn="ctr">
              <a:buClr>
                <a:schemeClr val="accent1"/>
              </a:buClr>
              <a:buSzPct val="70000"/>
              <a:defRPr/>
            </a:pPr>
            <a:r>
              <a:rPr lang="en-IN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IN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VAMSI </a:t>
            </a:r>
            <a:r>
              <a:rPr lang="en-IN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M.Pharm</a:t>
            </a:r>
            <a:endParaRPr lang="en-IN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Clr>
                <a:schemeClr val="accent1"/>
              </a:buClr>
              <a:buSzPct val="70000"/>
              <a:defRPr/>
            </a:pPr>
            <a:r>
              <a:rPr lang="en-IN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Department of pharmaceutical chemistry</a:t>
            </a:r>
          </a:p>
          <a:p>
            <a:pPr marL="342900" lvl="0" indent="-342900" algn="ctr">
              <a:buClr>
                <a:schemeClr val="accent1"/>
              </a:buClr>
              <a:buSzPct val="70000"/>
              <a:defRPr/>
            </a:pPr>
            <a:r>
              <a:rPr lang="en-IN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M.A.M</a:t>
            </a:r>
            <a:r>
              <a:rPr lang="en-IN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college of </a:t>
            </a:r>
            <a:r>
              <a:rPr lang="en-IN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pharmacy,</a:t>
            </a:r>
            <a:endParaRPr lang="en-IN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Clr>
                <a:schemeClr val="accent1"/>
              </a:buClr>
              <a:buSzPct val="70000"/>
              <a:defRPr/>
            </a:pPr>
            <a:r>
              <a:rPr lang="en-IN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Narasaraopet</a:t>
            </a:r>
            <a:endParaRPr lang="en-I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vamsi\Downloads\download-removebg-preview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143368"/>
            <a:ext cx="1000132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57224" y="71420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PHENOLS:</a:t>
            </a:r>
            <a:endParaRPr lang="en-IN" sz="1800" b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0100" y="428610"/>
            <a:ext cx="5429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Aromatic compounds containing one or more OH groups directly attached with carbon of benzene ring are called Phenols.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Simplest phenol is also known as Carbolic Acid C6H5OH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Term Phenol is derived from an old name of benzene –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Phene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Phenyl : C6H5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85734"/>
            <a:ext cx="2124079" cy="135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021516" y="1785932"/>
            <a:ext cx="33361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NOMENCLATURE OF PHENOLS</a:t>
            </a:r>
            <a:endParaRPr lang="en-IN" sz="1600" b="1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386022"/>
            <a:ext cx="14859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314584"/>
            <a:ext cx="140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57818" y="2314584"/>
            <a:ext cx="12668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3834" y="2476509"/>
            <a:ext cx="10668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1214414" y="4143386"/>
            <a:ext cx="712054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Phenol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43174" y="4047664"/>
            <a:ext cx="2071686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1,2-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dihydorxy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benzene</a:t>
            </a:r>
          </a:p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O-hydroxyl phenol</a:t>
            </a:r>
          </a:p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Catechol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0628" y="4047664"/>
            <a:ext cx="2000248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1,3-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dihydorxy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benzene</a:t>
            </a:r>
          </a:p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m-hydroxyl phenol</a:t>
            </a:r>
          </a:p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(Resorcinol)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43768" y="4047664"/>
            <a:ext cx="2000248" cy="738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1,4-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dihydorxy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benzene</a:t>
            </a:r>
          </a:p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p-hydroxyl phenol</a:t>
            </a:r>
          </a:p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(Hydroquinone)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1903"/>
            <a:ext cx="53578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8"/>
            <a:ext cx="52387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14348" y="1805414"/>
            <a:ext cx="778674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6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STRUCTURE OF PHENOLS: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The alcohol functional group consists of O atom bonded to sp2 hybridized aromatic C atom and H atom via σ bond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Both C-O and O-H bonds are polar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Conjugation exist between an unshared electron pair of the O and Benzene Ring</a:t>
            </a:r>
          </a:p>
          <a:p>
            <a:pPr>
              <a:buFont typeface="Wingdings" pitchFamily="2" charset="2"/>
              <a:buChar char="q"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 shorter C-O bond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 more basic OH group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 more acidic OH proton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8992" y="3471642"/>
            <a:ext cx="578647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PHYSICAL PROPERTIES OF PHENOLS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Colorless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crystalline, poisonous solid with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phenolic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odor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Melting point 41oC and Boiling Point 182oC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Sparingly soluble in water forming pink solution at room temperature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Completely soluble above 68.5oC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Causes blisters on skin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Used as disinfectants and in washrooms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282" y="2978353"/>
            <a:ext cx="3252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>
                <a:latin typeface="Times New Roman" pitchFamily="18" charset="0"/>
                <a:cs typeface="Times New Roman" pitchFamily="18" charset="0"/>
              </a:rPr>
              <a:t>This results in, as compared to alcohols: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  <p:sp>
        <p:nvSpPr>
          <p:cNvPr id="6" name="Rectangle 5"/>
          <p:cNvSpPr/>
          <p:nvPr/>
        </p:nvSpPr>
        <p:spPr>
          <a:xfrm>
            <a:off x="785786" y="142858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800" b="1" u="sng" dirty="0" smtClean="0">
                <a:solidFill>
                  <a:schemeClr val="accent1"/>
                </a:solidFill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ACIDITY OF PHENOLS:</a:t>
            </a:r>
          </a:p>
          <a:p>
            <a:endParaRPr lang="en-IN" sz="1800" b="1" u="sng" dirty="0" smtClean="0">
              <a:solidFill>
                <a:schemeClr val="accent1"/>
              </a:solidFill>
              <a:latin typeface="Times New Roman" pitchFamily="18" charset="0"/>
              <a:ea typeface="Yu Gothic UI Semibold" pitchFamily="34" charset="-128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4414" y="474635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Phenols are more acidic (</a:t>
            </a:r>
            <a:r>
              <a:rPr lang="en-IN" dirty="0" err="1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pKa</a:t>
            </a:r>
            <a:r>
              <a:rPr lang="en-IN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≈ 10) than alcohol (</a:t>
            </a:r>
            <a:r>
              <a:rPr lang="en-IN" dirty="0" err="1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pKa</a:t>
            </a:r>
            <a:r>
              <a:rPr lang="en-IN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≈ 16-20)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Phenols are less acidic than </a:t>
            </a:r>
            <a:r>
              <a:rPr lang="en-IN" b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Carboxylic acids (</a:t>
            </a:r>
            <a:r>
              <a:rPr lang="en-IN" b="1" dirty="0" err="1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pKa</a:t>
            </a:r>
            <a:r>
              <a:rPr lang="en-IN" b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≈ 5)</a:t>
            </a:r>
          </a:p>
          <a:p>
            <a:pPr>
              <a:buFont typeface="Wingdings" pitchFamily="2" charset="2"/>
              <a:buChar char="q"/>
            </a:pPr>
            <a:r>
              <a:rPr lang="en-IN" b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COMPARISON OF ACIDITY OF PHENOLS AND ALCOHOLS</a:t>
            </a:r>
          </a:p>
          <a:p>
            <a:r>
              <a:rPr lang="en-IN" b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          </a:t>
            </a:r>
            <a:r>
              <a:rPr lang="en-IN" b="1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  <a:sym typeface="Wingdings" pitchFamily="2" charset="2"/>
              </a:rPr>
              <a:t></a:t>
            </a:r>
            <a:r>
              <a:rPr lang="en-IN" dirty="0" smtClean="0">
                <a:latin typeface="Times New Roman" pitchFamily="18" charset="0"/>
                <a:ea typeface="Yu Gothic UI Semibold" pitchFamily="34" charset="-128"/>
                <a:cs typeface="Times New Roman" pitchFamily="18" charset="0"/>
              </a:rPr>
              <a:t>Phenol exists as resonance hybrid of following structures</a:t>
            </a:r>
            <a:endParaRPr lang="en-IN" dirty="0">
              <a:latin typeface="Times New Roman" pitchFamily="18" charset="0"/>
              <a:ea typeface="Yu Gothic UI Semibold" pitchFamily="34" charset="-128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80"/>
            <a:ext cx="600079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1285852" y="3071816"/>
            <a:ext cx="7643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Due to resonance O atom acquires a positive charge and hence attracts electron pair of O-H bond leading to the release of H+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714758"/>
            <a:ext cx="3071834" cy="131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857224" y="142858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Carbon atom of C-OH group of phenol (sp2 hybridized) is more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electrophilic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than Carbon atom in Alcohols (sp3 hybridized)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In phenols, a greater inductive effect facilitated release of proton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Thus phenols are more acidic than alcohols because resonance is impossible in alcohols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Phenoxide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is more resonance stabilized than phenol but in case of alcohol,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alkoxide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is not stable because there is no possibility for the delocalization of negative charge.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COMPARISON OF ACIDITY OF PHENOLS AND CARBOXYLIC ACIDS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Resonating structures of carboxylic acids:</a:t>
            </a:r>
          </a:p>
          <a:p>
            <a:pPr>
              <a:buFont typeface="Wingdings" pitchFamily="2" charset="2"/>
              <a:buChar char="q"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Carboxylic acids ionize as:   R-COOH   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R-COO-   +    H+</a:t>
            </a:r>
          </a:p>
          <a:p>
            <a:pPr>
              <a:buFont typeface="Wingdings" pitchFamily="2" charset="2"/>
              <a:buChar char="q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carboxylate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anion exhibits following resonating structures: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60"/>
            <a:ext cx="45720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86196"/>
            <a:ext cx="4286280" cy="1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785786" y="214296"/>
            <a:ext cx="80010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The resonating structures of RCOOH (I and II) are not equivalent and hence less stable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The resonating structures of RCOO- ion (III and IV) are equivalent and hence more stable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Thus RCOOH have tendency to undergo ionization and form more stable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carboxylate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ion and proton</a:t>
            </a:r>
          </a:p>
          <a:p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resonating structures of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phenoxide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ion are not equivalent as shown below: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1357304"/>
            <a:ext cx="50720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85786" y="2500312"/>
            <a:ext cx="807249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The resonating structures of RCOO- ion are equivalent. Hence RCOO- ion is relatively more resonance stabilized that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Phenoxide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ion.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Thus a carboxylic acid is more acidic than a phenol.</a:t>
            </a:r>
          </a:p>
          <a:p>
            <a:pPr>
              <a:buFont typeface="Wingdings" pitchFamily="2" charset="2"/>
              <a:buChar char="q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RELATIVE ACIDITY ORDER OF SOME COMMON COMPOUNDS:</a:t>
            </a:r>
          </a:p>
          <a:p>
            <a:r>
              <a:rPr lang="pt-BR" b="1" dirty="0" smtClean="0">
                <a:latin typeface="Times New Roman" pitchFamily="18" charset="0"/>
                <a:cs typeface="Times New Roman" pitchFamily="18" charset="0"/>
              </a:rPr>
              <a:t>                                RCOOH &gt; H2CO3 &gt; C6H5OH &gt; H2O &gt; ROH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5786" y="3643320"/>
            <a:ext cx="7929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EFFECT OF SUBSTITUENTS ON THE ACIDITY OF PHENOLS</a:t>
            </a:r>
          </a:p>
          <a:p>
            <a:endParaRPr lang="en-IN" b="1" u="sng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Electron attracting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substituents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tend to disperse negative charge of the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phenoxide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ion thus stabilize the ion and increase the acidity of phenols.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Electron releasing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substituents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tend to intensify the charge, destabilize the ion, diminish the resonance and decrease the acidity.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  <p:pic>
        <p:nvPicPr>
          <p:cNvPr id="14338" name="Picture 2" descr="Image result for structure and uses of phen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1409" y="714362"/>
            <a:ext cx="946013" cy="135732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928662" y="285734"/>
            <a:ext cx="942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PHENOL</a:t>
            </a:r>
            <a:endParaRPr lang="en-IN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3045273"/>
            <a:ext cx="41434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Phenol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is 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as a disinfectant in household cleaners and in mouthwash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its used in gases, perfumes, soaps and toys.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its used in insulating materials, paints, rubber, inks and dyes.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613873" y="257175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uses:</a:t>
            </a:r>
            <a:endParaRPr lang="en-IN" sz="1800" dirty="0"/>
          </a:p>
        </p:txBody>
      </p:sp>
      <p:sp>
        <p:nvSpPr>
          <p:cNvPr id="7" name="Rectangle 6"/>
          <p:cNvSpPr/>
          <p:nvPr/>
        </p:nvSpPr>
        <p:spPr>
          <a:xfrm>
            <a:off x="1214414" y="2143122"/>
            <a:ext cx="15263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Hydroxy</a:t>
            </a:r>
            <a:r>
              <a:rPr lang="en-IN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benzene</a:t>
            </a:r>
            <a:endParaRPr lang="en-IN" b="1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628" y="285734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CRESOLS:</a:t>
            </a:r>
            <a:endParaRPr lang="en-IN" dirty="0">
              <a:solidFill>
                <a:schemeClr val="bg2"/>
              </a:solidFill>
            </a:endParaRPr>
          </a:p>
        </p:txBody>
      </p:sp>
      <p:pic>
        <p:nvPicPr>
          <p:cNvPr id="14341" name="Picture 5" descr="C:\Users\vamsi\Desktop\1200px-M-Kresol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671302"/>
            <a:ext cx="1230838" cy="125750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00694" y="2143122"/>
            <a:ext cx="3297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4-Methyl phenol (or) 4-Hydroxy toluene</a:t>
            </a:r>
            <a:endParaRPr lang="en-IN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14942" y="2571750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uses:</a:t>
            </a:r>
            <a:endParaRPr lang="en-IN" sz="1800" dirty="0"/>
          </a:p>
        </p:txBody>
      </p:sp>
      <p:sp>
        <p:nvSpPr>
          <p:cNvPr id="13" name="Rectangle 12"/>
          <p:cNvSpPr/>
          <p:nvPr/>
        </p:nvSpPr>
        <p:spPr>
          <a:xfrm>
            <a:off x="5214942" y="3000378"/>
            <a:ext cx="392905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Phenol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is 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as a disinfectant washing hands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its used in gases, perfumes, soaps and toys.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its used in insulating materials, paints, rubber, inks and dyes. 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cresols can be used in </a:t>
            </a:r>
            <a:r>
              <a:rPr lang="en-IN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phenol-formaldehyde resins</a:t>
            </a:r>
            <a:endParaRPr lang="en-IN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important </a:t>
            </a:r>
            <a:r>
              <a:rPr lang="en-IN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antioxidant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in foods.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  <p:sp>
        <p:nvSpPr>
          <p:cNvPr id="4" name="Rectangle 3"/>
          <p:cNvSpPr/>
          <p:nvPr/>
        </p:nvSpPr>
        <p:spPr>
          <a:xfrm>
            <a:off x="1000100" y="142858"/>
            <a:ext cx="60644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6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RESORCINOL:                                                        NAPHTHOLS:</a:t>
            </a:r>
            <a:endParaRPr lang="en-IN" sz="16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0126" y="857238"/>
            <a:ext cx="218600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 descr="C:\Users\vamsi\Desktop\1-naphthol-500x5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2716" y="785800"/>
            <a:ext cx="1452556" cy="1336352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13873" y="277392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uses:</a:t>
            </a:r>
            <a:endParaRPr lang="en-IN" sz="1800" dirty="0"/>
          </a:p>
        </p:txBody>
      </p:sp>
      <p:sp>
        <p:nvSpPr>
          <p:cNvPr id="8" name="Rectangle 7"/>
          <p:cNvSpPr/>
          <p:nvPr/>
        </p:nvSpPr>
        <p:spPr>
          <a:xfrm>
            <a:off x="4929190" y="278606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1800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uses:</a:t>
            </a:r>
            <a:endParaRPr lang="en-IN" sz="1800" dirty="0"/>
          </a:p>
        </p:txBody>
      </p:sp>
      <p:sp>
        <p:nvSpPr>
          <p:cNvPr id="9" name="Rectangle 8"/>
          <p:cNvSpPr/>
          <p:nvPr/>
        </p:nvSpPr>
        <p:spPr>
          <a:xfrm>
            <a:off x="714348" y="3214692"/>
            <a:ext cx="3786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 t is 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used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as an antiseptic and disinfectant in topical pharmaceutical products in the treatment of skin disorders and infections such as acne,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seborrheic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dermatitis, eczema, psoriasis, corns, calluses, and warts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used in antidandruff agent in shampoo or sunscreen cosmetics</a:t>
            </a:r>
          </a:p>
          <a:p>
            <a:pPr algn="just"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its used to treatment of gastric ulcers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48" y="2143122"/>
            <a:ext cx="36439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Benzene-1,3-diol (or) 1,3-Dihydroxybenzene  </a:t>
            </a:r>
            <a:endParaRPr lang="en-IN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628" y="3214692"/>
            <a:ext cx="4143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b="1" dirty="0" err="1" smtClean="0">
                <a:latin typeface="Times New Roman" pitchFamily="18" charset="0"/>
                <a:cs typeface="Times New Roman" pitchFamily="18" charset="0"/>
              </a:rPr>
              <a:t>Naphthol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uses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 including dyes, pigments, fats, oils, insecticides, pharmaceuticals, perfumes, antiseptics, synthesis of fungicides, and antioxidants for rubber.</a:t>
            </a:r>
          </a:p>
          <a:p>
            <a:pPr>
              <a:buFont typeface="Wingdings" pitchFamily="2" charset="2"/>
              <a:buChar char="q"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it’s a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molish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reagent used in detecting carbohydrates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9322" y="2285998"/>
            <a:ext cx="22012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1-Naphthol, or </a:t>
            </a:r>
            <a:r>
              <a:rPr lang="el-GR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α-</a:t>
            </a:r>
            <a:r>
              <a:rPr lang="en-IN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naphthol</a:t>
            </a:r>
            <a:endParaRPr lang="en-IN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415665"/>
      </a:dk1>
      <a:lt1>
        <a:srgbClr val="FFFFFF"/>
      </a:lt1>
      <a:dk2>
        <a:srgbClr val="0DB7C4"/>
      </a:dk2>
      <a:lt2>
        <a:srgbClr val="F6F6F6"/>
      </a:lt2>
      <a:accent1>
        <a:srgbClr val="0A95B0"/>
      </a:accent1>
      <a:accent2>
        <a:srgbClr val="A7E5E9"/>
      </a:accent2>
      <a:accent3>
        <a:srgbClr val="A9D039"/>
      </a:accent3>
      <a:accent4>
        <a:srgbClr val="FFBC00"/>
      </a:accent4>
      <a:accent5>
        <a:srgbClr val="F24745"/>
      </a:accent5>
      <a:accent6>
        <a:srgbClr val="B3B3B3"/>
      </a:accent6>
      <a:hlink>
        <a:srgbClr val="0DB7C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631</Words>
  <PresentationFormat>On-screen Show (16:9)</PresentationFormat>
  <Paragraphs>103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Cooper Black</vt:lpstr>
      <vt:lpstr>Dosis</vt:lpstr>
      <vt:lpstr>Times New Roman</vt:lpstr>
      <vt:lpstr>Wingdings</vt:lpstr>
      <vt:lpstr>Yu Gothic UI Semibold</vt:lpstr>
      <vt:lpstr>Source Sans Pro</vt:lpstr>
      <vt:lpstr>Cerimon template</vt:lpstr>
      <vt:lpstr>PHENOLS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PHENOLS</dc:title>
  <dc:creator>vamsi</dc:creator>
  <cp:lastModifiedBy>vamsi</cp:lastModifiedBy>
  <cp:revision>23</cp:revision>
  <dcterms:modified xsi:type="dcterms:W3CDTF">2023-05-29T06:43:46Z</dcterms:modified>
</cp:coreProperties>
</file>